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77" r:id="rId1"/>
  </p:sldMasterIdLst>
  <p:sldIdLst>
    <p:sldId id="256" r:id="rId2"/>
    <p:sldId id="258" r:id="rId3"/>
    <p:sldId id="257" r:id="rId4"/>
    <p:sldId id="275" r:id="rId5"/>
    <p:sldId id="276" r:id="rId6"/>
    <p:sldId id="277" r:id="rId7"/>
    <p:sldId id="267" r:id="rId8"/>
    <p:sldId id="278" r:id="rId9"/>
    <p:sldId id="279" r:id="rId10"/>
    <p:sldId id="280"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56" autoAdjust="0"/>
    <p:restoredTop sz="94162" autoAdjust="0"/>
  </p:normalViewPr>
  <p:slideViewPr>
    <p:cSldViewPr snapToGrid="0">
      <p:cViewPr varScale="1">
        <p:scale>
          <a:sx n="67" d="100"/>
          <a:sy n="67" d="100"/>
        </p:scale>
        <p:origin x="822" y="54"/>
      </p:cViewPr>
      <p:guideLst/>
    </p:cSldViewPr>
  </p:slideViewPr>
  <p:outlineViewPr>
    <p:cViewPr>
      <p:scale>
        <a:sx n="33" d="100"/>
        <a:sy n="33" d="100"/>
      </p:scale>
      <p:origin x="0" y="-669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C324FC5-17E0-49C8-8964-8167FE5E80A2}" type="datetimeFigureOut">
              <a:rPr lang="en-US" smtClean="0"/>
              <a:t>4/25/2021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1C9FD8-B651-4F19-AF2A-D55DD09F37C9}" type="slidenum">
              <a:rPr lang="en-US" smtClean="0"/>
              <a:t>‹#›</a:t>
            </a:fld>
            <a:endParaRPr lang="en-US"/>
          </a:p>
        </p:txBody>
      </p:sp>
    </p:spTree>
    <p:extLst>
      <p:ext uri="{BB962C8B-B14F-4D97-AF65-F5344CB8AC3E}">
        <p14:creationId xmlns:p14="http://schemas.microsoft.com/office/powerpoint/2010/main" val="35237610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C324FC5-17E0-49C8-8964-8167FE5E80A2}" type="datetimeFigureOut">
              <a:rPr lang="en-US" smtClean="0"/>
              <a:t>4/25/2021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1C9FD8-B651-4F19-AF2A-D55DD09F37C9}" type="slidenum">
              <a:rPr lang="en-US" smtClean="0"/>
              <a:t>‹#›</a:t>
            </a:fld>
            <a:endParaRPr lang="en-US"/>
          </a:p>
        </p:txBody>
      </p:sp>
    </p:spTree>
    <p:extLst>
      <p:ext uri="{BB962C8B-B14F-4D97-AF65-F5344CB8AC3E}">
        <p14:creationId xmlns:p14="http://schemas.microsoft.com/office/powerpoint/2010/main" val="11423649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C324FC5-17E0-49C8-8964-8167FE5E80A2}" type="datetimeFigureOut">
              <a:rPr lang="en-US" smtClean="0"/>
              <a:t>4/25/2021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1C9FD8-B651-4F19-AF2A-D55DD09F37C9}"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0302435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C324FC5-17E0-49C8-8964-8167FE5E80A2}" type="datetimeFigureOut">
              <a:rPr lang="en-US" smtClean="0"/>
              <a:t>4/25/2021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1C9FD8-B651-4F19-AF2A-D55DD09F37C9}" type="slidenum">
              <a:rPr lang="en-US" smtClean="0"/>
              <a:t>‹#›</a:t>
            </a:fld>
            <a:endParaRPr lang="en-US"/>
          </a:p>
        </p:txBody>
      </p:sp>
    </p:spTree>
    <p:extLst>
      <p:ext uri="{BB962C8B-B14F-4D97-AF65-F5344CB8AC3E}">
        <p14:creationId xmlns:p14="http://schemas.microsoft.com/office/powerpoint/2010/main" val="4947400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C324FC5-17E0-49C8-8964-8167FE5E80A2}" type="datetimeFigureOut">
              <a:rPr lang="en-US" smtClean="0"/>
              <a:t>4/25/2021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1C9FD8-B651-4F19-AF2A-D55DD09F37C9}"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838790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C324FC5-17E0-49C8-8964-8167FE5E80A2}" type="datetimeFigureOut">
              <a:rPr lang="en-US" smtClean="0"/>
              <a:t>4/25/2021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1C9FD8-B651-4F19-AF2A-D55DD09F37C9}" type="slidenum">
              <a:rPr lang="en-US" smtClean="0"/>
              <a:t>‹#›</a:t>
            </a:fld>
            <a:endParaRPr lang="en-US"/>
          </a:p>
        </p:txBody>
      </p:sp>
    </p:spTree>
    <p:extLst>
      <p:ext uri="{BB962C8B-B14F-4D97-AF65-F5344CB8AC3E}">
        <p14:creationId xmlns:p14="http://schemas.microsoft.com/office/powerpoint/2010/main" val="21287327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C324FC5-17E0-49C8-8964-8167FE5E80A2}" type="datetimeFigureOut">
              <a:rPr lang="en-US" smtClean="0"/>
              <a:t>4/25/2021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1C9FD8-B651-4F19-AF2A-D55DD09F37C9}" type="slidenum">
              <a:rPr lang="en-US" smtClean="0"/>
              <a:t>‹#›</a:t>
            </a:fld>
            <a:endParaRPr lang="en-US"/>
          </a:p>
        </p:txBody>
      </p:sp>
    </p:spTree>
    <p:extLst>
      <p:ext uri="{BB962C8B-B14F-4D97-AF65-F5344CB8AC3E}">
        <p14:creationId xmlns:p14="http://schemas.microsoft.com/office/powerpoint/2010/main" val="15347901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C324FC5-17E0-49C8-8964-8167FE5E80A2}" type="datetimeFigureOut">
              <a:rPr lang="en-US" smtClean="0"/>
              <a:t>4/25/2021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1C9FD8-B651-4F19-AF2A-D55DD09F37C9}" type="slidenum">
              <a:rPr lang="en-US" smtClean="0"/>
              <a:t>‹#›</a:t>
            </a:fld>
            <a:endParaRPr lang="en-US"/>
          </a:p>
        </p:txBody>
      </p:sp>
    </p:spTree>
    <p:extLst>
      <p:ext uri="{BB962C8B-B14F-4D97-AF65-F5344CB8AC3E}">
        <p14:creationId xmlns:p14="http://schemas.microsoft.com/office/powerpoint/2010/main" val="14360865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C324FC5-17E0-49C8-8964-8167FE5E80A2}" type="datetimeFigureOut">
              <a:rPr lang="en-US" smtClean="0"/>
              <a:t>4/25/2021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1C9FD8-B651-4F19-AF2A-D55DD09F37C9}" type="slidenum">
              <a:rPr lang="en-US" smtClean="0"/>
              <a:t>‹#›</a:t>
            </a:fld>
            <a:endParaRPr lang="en-US"/>
          </a:p>
        </p:txBody>
      </p:sp>
    </p:spTree>
    <p:extLst>
      <p:ext uri="{BB962C8B-B14F-4D97-AF65-F5344CB8AC3E}">
        <p14:creationId xmlns:p14="http://schemas.microsoft.com/office/powerpoint/2010/main" val="23725175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C324FC5-17E0-49C8-8964-8167FE5E80A2}" type="datetimeFigureOut">
              <a:rPr lang="en-US" smtClean="0"/>
              <a:t>4/25/2021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1C9FD8-B651-4F19-AF2A-D55DD09F37C9}" type="slidenum">
              <a:rPr lang="en-US" smtClean="0"/>
              <a:t>‹#›</a:t>
            </a:fld>
            <a:endParaRPr lang="en-US"/>
          </a:p>
        </p:txBody>
      </p:sp>
    </p:spTree>
    <p:extLst>
      <p:ext uri="{BB962C8B-B14F-4D97-AF65-F5344CB8AC3E}">
        <p14:creationId xmlns:p14="http://schemas.microsoft.com/office/powerpoint/2010/main" val="18081395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C324FC5-17E0-49C8-8964-8167FE5E80A2}" type="datetimeFigureOut">
              <a:rPr lang="en-US" smtClean="0"/>
              <a:t>4/25/2021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1C9FD8-B651-4F19-AF2A-D55DD09F37C9}" type="slidenum">
              <a:rPr lang="en-US" smtClean="0"/>
              <a:t>‹#›</a:t>
            </a:fld>
            <a:endParaRPr lang="en-US"/>
          </a:p>
        </p:txBody>
      </p:sp>
    </p:spTree>
    <p:extLst>
      <p:ext uri="{BB962C8B-B14F-4D97-AF65-F5344CB8AC3E}">
        <p14:creationId xmlns:p14="http://schemas.microsoft.com/office/powerpoint/2010/main" val="17013556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C324FC5-17E0-49C8-8964-8167FE5E80A2}" type="datetimeFigureOut">
              <a:rPr lang="en-US" smtClean="0"/>
              <a:t>4/25/2021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51C9FD8-B651-4F19-AF2A-D55DD09F37C9}" type="slidenum">
              <a:rPr lang="en-US" smtClean="0"/>
              <a:t>‹#›</a:t>
            </a:fld>
            <a:endParaRPr lang="en-US"/>
          </a:p>
        </p:txBody>
      </p:sp>
    </p:spTree>
    <p:extLst>
      <p:ext uri="{BB962C8B-B14F-4D97-AF65-F5344CB8AC3E}">
        <p14:creationId xmlns:p14="http://schemas.microsoft.com/office/powerpoint/2010/main" val="24083693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C324FC5-17E0-49C8-8964-8167FE5E80A2}" type="datetimeFigureOut">
              <a:rPr lang="en-US" smtClean="0"/>
              <a:t>4/25/2021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51C9FD8-B651-4F19-AF2A-D55DD09F37C9}" type="slidenum">
              <a:rPr lang="en-US" smtClean="0"/>
              <a:t>‹#›</a:t>
            </a:fld>
            <a:endParaRPr lang="en-US"/>
          </a:p>
        </p:txBody>
      </p:sp>
    </p:spTree>
    <p:extLst>
      <p:ext uri="{BB962C8B-B14F-4D97-AF65-F5344CB8AC3E}">
        <p14:creationId xmlns:p14="http://schemas.microsoft.com/office/powerpoint/2010/main" val="38826616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324FC5-17E0-49C8-8964-8167FE5E80A2}" type="datetimeFigureOut">
              <a:rPr lang="en-US" smtClean="0"/>
              <a:t>4/25/2021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51C9FD8-B651-4F19-AF2A-D55DD09F37C9}" type="slidenum">
              <a:rPr lang="en-US" smtClean="0"/>
              <a:t>‹#›</a:t>
            </a:fld>
            <a:endParaRPr lang="en-US"/>
          </a:p>
        </p:txBody>
      </p:sp>
    </p:spTree>
    <p:extLst>
      <p:ext uri="{BB962C8B-B14F-4D97-AF65-F5344CB8AC3E}">
        <p14:creationId xmlns:p14="http://schemas.microsoft.com/office/powerpoint/2010/main" val="32133203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C324FC5-17E0-49C8-8964-8167FE5E80A2}" type="datetimeFigureOut">
              <a:rPr lang="en-US" smtClean="0"/>
              <a:t>4/25/2021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1C9FD8-B651-4F19-AF2A-D55DD09F37C9}" type="slidenum">
              <a:rPr lang="en-US" smtClean="0"/>
              <a:t>‹#›</a:t>
            </a:fld>
            <a:endParaRPr lang="en-US"/>
          </a:p>
        </p:txBody>
      </p:sp>
    </p:spTree>
    <p:extLst>
      <p:ext uri="{BB962C8B-B14F-4D97-AF65-F5344CB8AC3E}">
        <p14:creationId xmlns:p14="http://schemas.microsoft.com/office/powerpoint/2010/main" val="10389610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1C9FD8-B651-4F19-AF2A-D55DD09F37C9}" type="slidenum">
              <a:rPr lang="en-US" smtClean="0"/>
              <a:t>‹#›</a:t>
            </a:fld>
            <a:endParaRPr lang="en-US"/>
          </a:p>
        </p:txBody>
      </p:sp>
      <p:sp>
        <p:nvSpPr>
          <p:cNvPr id="5" name="Date Placeholder 4"/>
          <p:cNvSpPr>
            <a:spLocks noGrp="1"/>
          </p:cNvSpPr>
          <p:nvPr>
            <p:ph type="dt" sz="half" idx="10"/>
          </p:nvPr>
        </p:nvSpPr>
        <p:spPr/>
        <p:txBody>
          <a:bodyPr/>
          <a:lstStyle/>
          <a:p>
            <a:fld id="{8C324FC5-17E0-49C8-8964-8167FE5E80A2}" type="datetimeFigureOut">
              <a:rPr lang="en-US" smtClean="0"/>
              <a:t>4/25/2021</a:t>
            </a:fld>
            <a:endParaRPr lang="en-US"/>
          </a:p>
        </p:txBody>
      </p:sp>
    </p:spTree>
    <p:extLst>
      <p:ext uri="{BB962C8B-B14F-4D97-AF65-F5344CB8AC3E}">
        <p14:creationId xmlns:p14="http://schemas.microsoft.com/office/powerpoint/2010/main" val="323404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C324FC5-17E0-49C8-8964-8167FE5E80A2}" type="datetimeFigureOut">
              <a:rPr lang="en-US" smtClean="0"/>
              <a:t>4/25/2021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B51C9FD8-B651-4F19-AF2A-D55DD09F37C9}" type="slidenum">
              <a:rPr lang="en-US" smtClean="0"/>
              <a:t>‹#›</a:t>
            </a:fld>
            <a:endParaRPr lang="en-US"/>
          </a:p>
        </p:txBody>
      </p:sp>
    </p:spTree>
    <p:extLst>
      <p:ext uri="{BB962C8B-B14F-4D97-AF65-F5344CB8AC3E}">
        <p14:creationId xmlns:p14="http://schemas.microsoft.com/office/powerpoint/2010/main" val="1761495255"/>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19981" y="216505"/>
            <a:ext cx="7766936" cy="1646302"/>
          </a:xfrm>
        </p:spPr>
        <p:txBody>
          <a:bodyPr/>
          <a:lstStyle/>
          <a:p>
            <a:pPr algn="ctr"/>
            <a:r>
              <a:rPr lang="fa-IR" sz="9600" dirty="0" smtClean="0">
                <a:latin typeface="Arabic Typesetting" panose="03020402040406030203" pitchFamily="66" charset="-78"/>
                <a:ea typeface="Batang" panose="02030600000101010101" pitchFamily="18" charset="-127"/>
                <a:cs typeface="Arabic Typesetting" panose="03020402040406030203" pitchFamily="66" charset="-78"/>
              </a:rPr>
              <a:t>بسمه تعالی</a:t>
            </a:r>
            <a:endParaRPr lang="en-US" sz="9600" dirty="0">
              <a:latin typeface="Arabic Typesetting" panose="03020402040406030203" pitchFamily="66" charset="-78"/>
              <a:ea typeface="Batang" panose="02030600000101010101" pitchFamily="18" charset="-127"/>
              <a:cs typeface="Arabic Typesetting" panose="03020402040406030203" pitchFamily="66" charset="-78"/>
            </a:endParaRPr>
          </a:p>
        </p:txBody>
      </p:sp>
      <p:sp>
        <p:nvSpPr>
          <p:cNvPr id="3" name="Subtitle 2"/>
          <p:cNvSpPr>
            <a:spLocks noGrp="1"/>
          </p:cNvSpPr>
          <p:nvPr>
            <p:ph type="subTitle" idx="1"/>
          </p:nvPr>
        </p:nvSpPr>
        <p:spPr>
          <a:xfrm>
            <a:off x="516112" y="2400690"/>
            <a:ext cx="8414031" cy="3247075"/>
          </a:xfrm>
        </p:spPr>
        <p:txBody>
          <a:bodyPr>
            <a:normAutofit fontScale="92500" lnSpcReduction="20000"/>
          </a:bodyPr>
          <a:lstStyle/>
          <a:p>
            <a:r>
              <a:rPr lang="fa-IR" sz="4400" dirty="0" smtClean="0">
                <a:solidFill>
                  <a:schemeClr val="tx1"/>
                </a:solidFill>
                <a:latin typeface="Arabic Typesetting" panose="03020402040406030203" pitchFamily="66" charset="-78"/>
                <a:cs typeface="Arabic Typesetting" panose="03020402040406030203" pitchFamily="66" charset="-78"/>
              </a:rPr>
              <a:t>موضوع</a:t>
            </a:r>
            <a:r>
              <a:rPr lang="fa-IR" sz="4400" dirty="0" smtClean="0">
                <a:solidFill>
                  <a:schemeClr val="tx1"/>
                </a:solidFill>
                <a:latin typeface="Arabic Typesetting" panose="03020402040406030203" pitchFamily="66" charset="-78"/>
                <a:cs typeface="Arabic Typesetting" panose="03020402040406030203" pitchFamily="66" charset="-78"/>
              </a:rPr>
              <a:t>: </a:t>
            </a:r>
            <a:r>
              <a:rPr lang="fa-IR" sz="3900" dirty="0" smtClean="0">
                <a:solidFill>
                  <a:schemeClr val="tx1"/>
                </a:solidFill>
                <a:latin typeface="Arabic Typesetting" panose="03020402040406030203" pitchFamily="66" charset="-78"/>
                <a:cs typeface="Arabic Typesetting" panose="03020402040406030203" pitchFamily="66" charset="-78"/>
              </a:rPr>
              <a:t>فلزات </a:t>
            </a:r>
            <a:endParaRPr lang="fa-IR" sz="3900" dirty="0" smtClean="0">
              <a:solidFill>
                <a:schemeClr val="tx1"/>
              </a:solidFill>
              <a:latin typeface="Arabic Typesetting" panose="03020402040406030203" pitchFamily="66" charset="-78"/>
              <a:cs typeface="Arabic Typesetting" panose="03020402040406030203" pitchFamily="66" charset="-78"/>
            </a:endParaRPr>
          </a:p>
          <a:p>
            <a:endParaRPr lang="fa-IR" sz="4400" dirty="0">
              <a:solidFill>
                <a:schemeClr val="tx1"/>
              </a:solidFill>
              <a:latin typeface="Arabic Typesetting" panose="03020402040406030203" pitchFamily="66" charset="-78"/>
              <a:cs typeface="Arabic Typesetting" panose="03020402040406030203" pitchFamily="66" charset="-78"/>
            </a:endParaRPr>
          </a:p>
          <a:p>
            <a:endParaRPr lang="fa-IR" sz="4400" dirty="0" smtClean="0">
              <a:solidFill>
                <a:schemeClr val="tx1"/>
              </a:solidFill>
              <a:latin typeface="Arabic Typesetting" panose="03020402040406030203" pitchFamily="66" charset="-78"/>
              <a:cs typeface="Arabic Typesetting" panose="03020402040406030203" pitchFamily="66" charset="-78"/>
            </a:endParaRPr>
          </a:p>
          <a:p>
            <a:endParaRPr lang="fa-IR" sz="4400" dirty="0">
              <a:solidFill>
                <a:schemeClr val="tx1"/>
              </a:solidFill>
              <a:latin typeface="Arabic Typesetting" panose="03020402040406030203" pitchFamily="66" charset="-78"/>
              <a:cs typeface="Arabic Typesetting" panose="03020402040406030203" pitchFamily="66" charset="-78"/>
            </a:endParaRPr>
          </a:p>
          <a:p>
            <a:r>
              <a:rPr lang="fa-IR" sz="4400" dirty="0" smtClean="0">
                <a:solidFill>
                  <a:schemeClr val="tx1"/>
                </a:solidFill>
                <a:latin typeface="Arabic Typesetting" panose="03020402040406030203" pitchFamily="66" charset="-78"/>
                <a:cs typeface="Arabic Typesetting" panose="03020402040406030203" pitchFamily="66" charset="-78"/>
              </a:rPr>
              <a:t>تهیه کننده :رئوف یزدان کیا</a:t>
            </a:r>
          </a:p>
          <a:p>
            <a:endParaRPr lang="fa-IR" sz="4400" dirty="0" smtClean="0">
              <a:solidFill>
                <a:schemeClr val="tx1"/>
              </a:solidFill>
              <a:latin typeface="Arabic Typesetting" panose="03020402040406030203" pitchFamily="66" charset="-78"/>
              <a:cs typeface="Arabic Typesetting" panose="03020402040406030203" pitchFamily="66" charset="-78"/>
            </a:endParaRPr>
          </a:p>
          <a:p>
            <a:endParaRPr lang="fa-IR" sz="4400" dirty="0">
              <a:solidFill>
                <a:schemeClr val="tx1"/>
              </a:solidFill>
              <a:latin typeface="Arabic Typesetting" panose="03020402040406030203" pitchFamily="66" charset="-78"/>
              <a:cs typeface="Arabic Typesetting" panose="03020402040406030203" pitchFamily="66" charset="-78"/>
            </a:endParaRPr>
          </a:p>
          <a:p>
            <a:endParaRPr lang="fa-IR" sz="4400" dirty="0">
              <a:solidFill>
                <a:schemeClr val="tx1"/>
              </a:solidFill>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41625304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97231"/>
            <a:ext cx="8596668" cy="1320800"/>
          </a:xfrm>
        </p:spPr>
        <p:txBody>
          <a:bodyPr>
            <a:normAutofit/>
          </a:bodyPr>
          <a:lstStyle/>
          <a:p>
            <a:pPr algn="ctr"/>
            <a:endParaRPr lang="en-US" sz="5400" dirty="0">
              <a:latin typeface="Arabic Typesetting" panose="03020402040406030203" pitchFamily="66" charset="-78"/>
              <a:cs typeface="Arabic Typesetting" panose="03020402040406030203" pitchFamily="66" charset="-78"/>
            </a:endParaRPr>
          </a:p>
        </p:txBody>
      </p:sp>
      <p:sp>
        <p:nvSpPr>
          <p:cNvPr id="5" name="Content Placeholder 4"/>
          <p:cNvSpPr>
            <a:spLocks noGrp="1"/>
          </p:cNvSpPr>
          <p:nvPr>
            <p:ph idx="1"/>
          </p:nvPr>
        </p:nvSpPr>
        <p:spPr>
          <a:xfrm>
            <a:off x="-327198" y="1818069"/>
            <a:ext cx="9601200" cy="5210920"/>
          </a:xfrm>
        </p:spPr>
        <p:txBody>
          <a:bodyPr>
            <a:noAutofit/>
          </a:bodyPr>
          <a:lstStyle/>
          <a:p>
            <a:pPr marL="0" indent="0" algn="r" rtl="1">
              <a:buNone/>
            </a:pPr>
            <a:r>
              <a:rPr lang="fa-IR" sz="2800" b="1" dirty="0" smtClean="0">
                <a:solidFill>
                  <a:schemeClr val="tx1"/>
                </a:solidFill>
                <a:latin typeface="Arabic Typesetting" panose="03020402040406030203" pitchFamily="66" charset="-78"/>
                <a:cs typeface="Arabic Typesetting" panose="03020402040406030203" pitchFamily="66" charset="-78"/>
              </a:rPr>
              <a:t>8- برای </a:t>
            </a:r>
            <a:r>
              <a:rPr lang="fa-IR" sz="2800" b="1" dirty="0">
                <a:solidFill>
                  <a:schemeClr val="tx1"/>
                </a:solidFill>
                <a:latin typeface="Arabic Typesetting" panose="03020402040406030203" pitchFamily="66" charset="-78"/>
                <a:cs typeface="Arabic Typesetting" panose="03020402040406030203" pitchFamily="66" charset="-78"/>
              </a:rPr>
              <a:t>تولید بسیاری از لوازم خانگی</a:t>
            </a:r>
          </a:p>
          <a:p>
            <a:pPr marL="0" indent="0" algn="r" rtl="1">
              <a:buNone/>
            </a:pPr>
            <a:r>
              <a:rPr lang="fa-IR" sz="2800" b="1" dirty="0" smtClean="0">
                <a:solidFill>
                  <a:schemeClr val="tx1"/>
                </a:solidFill>
                <a:latin typeface="Arabic Typesetting" panose="03020402040406030203" pitchFamily="66" charset="-78"/>
                <a:cs typeface="Arabic Typesetting" panose="03020402040406030203" pitchFamily="66" charset="-78"/>
              </a:rPr>
              <a:t>9- در </a:t>
            </a:r>
            <a:r>
              <a:rPr lang="fa-IR" sz="2800" b="1" dirty="0">
                <a:solidFill>
                  <a:schemeClr val="tx1"/>
                </a:solidFill>
                <a:latin typeface="Arabic Typesetting" panose="03020402040406030203" pitchFamily="66" charset="-78"/>
                <a:cs typeface="Arabic Typesetting" panose="03020402040406030203" pitchFamily="66" charset="-78"/>
              </a:rPr>
              <a:t>تولید ابزارآلات</a:t>
            </a:r>
          </a:p>
          <a:p>
            <a:pPr marL="0" indent="0" algn="r" rtl="1">
              <a:buNone/>
            </a:pPr>
            <a:r>
              <a:rPr lang="fa-IR" sz="2800" b="1" dirty="0" smtClean="0">
                <a:solidFill>
                  <a:schemeClr val="tx1"/>
                </a:solidFill>
                <a:latin typeface="Arabic Typesetting" panose="03020402040406030203" pitchFamily="66" charset="-78"/>
                <a:cs typeface="Arabic Typesetting" panose="03020402040406030203" pitchFamily="66" charset="-78"/>
              </a:rPr>
              <a:t>10- برای </a:t>
            </a:r>
            <a:r>
              <a:rPr lang="fa-IR" sz="2800" b="1" dirty="0">
                <a:solidFill>
                  <a:schemeClr val="tx1"/>
                </a:solidFill>
                <a:latin typeface="Arabic Typesetting" panose="03020402040406030203" pitchFamily="66" charset="-78"/>
                <a:cs typeface="Arabic Typesetting" panose="03020402040406030203" pitchFamily="66" charset="-78"/>
              </a:rPr>
              <a:t>ساخت انواع لوله ها</a:t>
            </a:r>
          </a:p>
          <a:p>
            <a:pPr marL="0" indent="0" algn="r" rtl="1">
              <a:buNone/>
            </a:pPr>
            <a:r>
              <a:rPr lang="fa-IR" sz="2800" b="1" dirty="0" smtClean="0">
                <a:solidFill>
                  <a:schemeClr val="tx1"/>
                </a:solidFill>
                <a:latin typeface="Arabic Typesetting" panose="03020402040406030203" pitchFamily="66" charset="-78"/>
                <a:cs typeface="Arabic Typesetting" panose="03020402040406030203" pitchFamily="66" charset="-78"/>
              </a:rPr>
              <a:t>11- راه </a:t>
            </a:r>
            <a:r>
              <a:rPr lang="fa-IR" sz="2800" b="1" dirty="0">
                <a:solidFill>
                  <a:schemeClr val="tx1"/>
                </a:solidFill>
                <a:latin typeface="Arabic Typesetting" panose="03020402040406030203" pitchFamily="66" charset="-78"/>
                <a:cs typeface="Arabic Typesetting" panose="03020402040406030203" pitchFamily="66" charset="-78"/>
              </a:rPr>
              <a:t>اندازی مسیرهای راه آهن</a:t>
            </a:r>
          </a:p>
          <a:p>
            <a:pPr marL="0" indent="0" algn="r" rtl="1">
              <a:buNone/>
            </a:pPr>
            <a:r>
              <a:rPr lang="fa-IR" sz="2800" b="1" dirty="0" smtClean="0">
                <a:solidFill>
                  <a:schemeClr val="tx1"/>
                </a:solidFill>
                <a:latin typeface="Arabic Typesetting" panose="03020402040406030203" pitchFamily="66" charset="-78"/>
                <a:cs typeface="Arabic Typesetting" panose="03020402040406030203" pitchFamily="66" charset="-78"/>
              </a:rPr>
              <a:t>12- در کاتالیز</a:t>
            </a:r>
          </a:p>
          <a:p>
            <a:pPr marL="0" indent="0" algn="r" rtl="1">
              <a:buNone/>
            </a:pPr>
            <a:r>
              <a:rPr lang="fa-IR" sz="2800" b="1" dirty="0" smtClean="0">
                <a:solidFill>
                  <a:schemeClr val="tx1"/>
                </a:solidFill>
                <a:latin typeface="Arabic Typesetting" panose="03020402040406030203" pitchFamily="66" charset="-78"/>
                <a:cs typeface="Arabic Typesetting" panose="03020402040406030203" pitchFamily="66" charset="-78"/>
              </a:rPr>
              <a:t>13- در </a:t>
            </a:r>
            <a:r>
              <a:rPr lang="fa-IR" sz="2800" b="1" dirty="0">
                <a:solidFill>
                  <a:schemeClr val="tx1"/>
                </a:solidFill>
                <a:latin typeface="Arabic Typesetting" panose="03020402040406030203" pitchFamily="66" charset="-78"/>
                <a:cs typeface="Arabic Typesetting" panose="03020402040406030203" pitchFamily="66" charset="-78"/>
              </a:rPr>
              <a:t>صنایع پزشکی</a:t>
            </a:r>
          </a:p>
          <a:p>
            <a:pPr marL="0" indent="0" algn="r" rtl="1">
              <a:buNone/>
            </a:pPr>
            <a:r>
              <a:rPr lang="fa-IR" sz="2800" b="1" dirty="0" smtClean="0">
                <a:solidFill>
                  <a:schemeClr val="tx1"/>
                </a:solidFill>
                <a:latin typeface="Arabic Typesetting" panose="03020402040406030203" pitchFamily="66" charset="-78"/>
                <a:cs typeface="Arabic Typesetting" panose="03020402040406030203" pitchFamily="66" charset="-78"/>
              </a:rPr>
              <a:t>14- در </a:t>
            </a:r>
            <a:r>
              <a:rPr lang="fa-IR" sz="2800" b="1" dirty="0">
                <a:solidFill>
                  <a:schemeClr val="tx1"/>
                </a:solidFill>
                <a:latin typeface="Arabic Typesetting" panose="03020402040406030203" pitchFamily="66" charset="-78"/>
                <a:cs typeface="Arabic Typesetting" panose="03020402040406030203" pitchFamily="66" charset="-78"/>
              </a:rPr>
              <a:t>ساختار سلول های الکتروشیمیایی</a:t>
            </a:r>
          </a:p>
          <a:p>
            <a:pPr marL="0" indent="0" algn="r" rtl="1">
              <a:buNone/>
            </a:pPr>
            <a:r>
              <a:rPr lang="fa-IR" sz="2800" b="1" dirty="0" smtClean="0">
                <a:solidFill>
                  <a:schemeClr val="tx1"/>
                </a:solidFill>
                <a:latin typeface="Arabic Typesetting" panose="03020402040406030203" pitchFamily="66" charset="-78"/>
                <a:cs typeface="Arabic Typesetting" panose="03020402040406030203" pitchFamily="66" charset="-78"/>
              </a:rPr>
              <a:t>15- به </a:t>
            </a:r>
            <a:r>
              <a:rPr lang="fa-IR" sz="2800" b="1" dirty="0">
                <a:solidFill>
                  <a:schemeClr val="tx1"/>
                </a:solidFill>
                <a:latin typeface="Arabic Typesetting" panose="03020402040406030203" pitchFamily="66" charset="-78"/>
                <a:cs typeface="Arabic Typesetting" panose="03020402040406030203" pitchFamily="66" charset="-78"/>
              </a:rPr>
              <a:t>منظور جلوگیری از خوردگی</a:t>
            </a:r>
          </a:p>
        </p:txBody>
      </p:sp>
    </p:spTree>
    <p:extLst>
      <p:ext uri="{BB962C8B-B14F-4D97-AF65-F5344CB8AC3E}">
        <p14:creationId xmlns:p14="http://schemas.microsoft.com/office/powerpoint/2010/main" val="4110752540"/>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469710"/>
            <a:ext cx="8596668" cy="1320800"/>
          </a:xfrm>
        </p:spPr>
        <p:txBody>
          <a:bodyPr>
            <a:normAutofit/>
          </a:bodyPr>
          <a:lstStyle/>
          <a:p>
            <a:pPr algn="ctr"/>
            <a:r>
              <a:rPr lang="fa-IR" sz="6000" dirty="0" smtClean="0">
                <a:latin typeface="Arabic Typesetting" panose="03020402040406030203" pitchFamily="66" charset="-78"/>
                <a:cs typeface="Arabic Typesetting" panose="03020402040406030203" pitchFamily="66" charset="-78"/>
              </a:rPr>
              <a:t>فلزات به زبان ساده</a:t>
            </a:r>
            <a:endParaRPr lang="en-US" sz="6000" dirty="0">
              <a:latin typeface="Arabic Typesetting" panose="03020402040406030203" pitchFamily="66" charset="-78"/>
              <a:cs typeface="Arabic Typesetting" panose="03020402040406030203" pitchFamily="66" charset="-78"/>
            </a:endParaRPr>
          </a:p>
        </p:txBody>
      </p:sp>
      <p:sp>
        <p:nvSpPr>
          <p:cNvPr id="3" name="Content Placeholder 2"/>
          <p:cNvSpPr>
            <a:spLocks noGrp="1"/>
          </p:cNvSpPr>
          <p:nvPr>
            <p:ph idx="1"/>
          </p:nvPr>
        </p:nvSpPr>
        <p:spPr>
          <a:xfrm>
            <a:off x="348326" y="1790510"/>
            <a:ext cx="9254683" cy="4595131"/>
          </a:xfrm>
        </p:spPr>
        <p:txBody>
          <a:bodyPr>
            <a:normAutofit fontScale="92500"/>
          </a:bodyPr>
          <a:lstStyle/>
          <a:p>
            <a:pPr marL="0" indent="0" algn="r">
              <a:lnSpc>
                <a:spcPct val="150000"/>
              </a:lnSpc>
              <a:buNone/>
            </a:pPr>
            <a:r>
              <a:rPr lang="fa-IR" sz="3600" dirty="0">
                <a:solidFill>
                  <a:schemeClr val="tx1"/>
                </a:solidFill>
                <a:latin typeface="Arabic Typesetting" panose="03020402040406030203" pitchFamily="66" charset="-78"/>
                <a:cs typeface="Arabic Typesetting" panose="03020402040406030203" pitchFamily="66" charset="-78"/>
              </a:rPr>
              <a:t>گروهی از عناصر </a:t>
            </a:r>
            <a:r>
              <a:rPr lang="fa-IR" sz="3600" dirty="0" smtClean="0">
                <a:solidFill>
                  <a:schemeClr val="tx1"/>
                </a:solidFill>
                <a:latin typeface="Arabic Typesetting" panose="03020402040406030203" pitchFamily="66" charset="-78"/>
                <a:cs typeface="Arabic Typesetting" panose="03020402040406030203" pitchFamily="66" charset="-78"/>
              </a:rPr>
              <a:t>هستند </a:t>
            </a:r>
            <a:r>
              <a:rPr lang="fa-IR" sz="3600" dirty="0">
                <a:solidFill>
                  <a:schemeClr val="tx1"/>
                </a:solidFill>
                <a:latin typeface="Arabic Typesetting" panose="03020402040406030203" pitchFamily="66" charset="-78"/>
                <a:cs typeface="Arabic Typesetting" panose="03020402040406030203" pitchFamily="66" charset="-78"/>
              </a:rPr>
              <a:t>که خواص مشترک معینی دارند. این مواد ، گرما و الکتریسیته را به خوبی هدایت می‌کنند، و به همین دلیل ظروف آشپزی و سیمهای برق از فلز ساخته می شود. فلزها همچنین محکم‌اند و </a:t>
            </a:r>
            <a:r>
              <a:rPr lang="fa-IR" sz="3600" dirty="0" smtClean="0">
                <a:solidFill>
                  <a:schemeClr val="tx1"/>
                </a:solidFill>
                <a:latin typeface="Arabic Typesetting" panose="03020402040406030203" pitchFamily="66" charset="-78"/>
                <a:cs typeface="Arabic Typesetting" panose="03020402040406030203" pitchFamily="66" charset="-78"/>
              </a:rPr>
              <a:t>با آسانی </a:t>
            </a:r>
            <a:r>
              <a:rPr lang="fa-IR" sz="3600" dirty="0">
                <a:solidFill>
                  <a:schemeClr val="tx1"/>
                </a:solidFill>
                <a:latin typeface="Arabic Typesetting" panose="03020402040406030203" pitchFamily="66" charset="-78"/>
                <a:cs typeface="Arabic Typesetting" panose="03020402040406030203" pitchFamily="66" charset="-78"/>
              </a:rPr>
              <a:t>می‌توان آنها را شکل داد؛ به همین دلیل است که از آنها برای ساختن سازه هایی از قبیل پلها استفاده می شود. اگر چه شباهتهای زیادی بین فلزها وجود دارد، تفاوتهایی نیز دارند که مشخص می‌کند یک فلز تا چه حد برای یک کاربرد خاص مناسب است.</a:t>
            </a:r>
            <a:endParaRPr lang="fa-IR" sz="3600" dirty="0" smtClean="0">
              <a:solidFill>
                <a:schemeClr val="tx1"/>
              </a:solidFill>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239968436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340106"/>
            <a:ext cx="8596668" cy="1320800"/>
          </a:xfrm>
        </p:spPr>
        <p:txBody>
          <a:bodyPr>
            <a:normAutofit/>
          </a:bodyPr>
          <a:lstStyle/>
          <a:p>
            <a:pPr algn="ctr"/>
            <a:r>
              <a:rPr lang="fa-IR" sz="5400" dirty="0" smtClean="0">
                <a:latin typeface="Arabic Typesetting" panose="03020402040406030203" pitchFamily="66" charset="-78"/>
                <a:cs typeface="Arabic Typesetting" panose="03020402040406030203" pitchFamily="66" charset="-78"/>
              </a:rPr>
              <a:t>بازتاب اثرات فلز در زندگی انسان</a:t>
            </a:r>
            <a:endParaRPr lang="en-US" sz="5400" dirty="0">
              <a:latin typeface="Arabic Typesetting" panose="03020402040406030203" pitchFamily="66" charset="-78"/>
              <a:cs typeface="Arabic Typesetting" panose="03020402040406030203" pitchFamily="66" charset="-78"/>
            </a:endParaRPr>
          </a:p>
        </p:txBody>
      </p:sp>
      <p:sp>
        <p:nvSpPr>
          <p:cNvPr id="5" name="Content Placeholder 4"/>
          <p:cNvSpPr>
            <a:spLocks noGrp="1"/>
          </p:cNvSpPr>
          <p:nvPr>
            <p:ph idx="1"/>
          </p:nvPr>
        </p:nvSpPr>
        <p:spPr>
          <a:xfrm>
            <a:off x="984382" y="1660906"/>
            <a:ext cx="7982572" cy="5210920"/>
          </a:xfrm>
        </p:spPr>
        <p:txBody>
          <a:bodyPr>
            <a:noAutofit/>
          </a:bodyPr>
          <a:lstStyle/>
          <a:p>
            <a:pPr marL="0" indent="0" algn="r">
              <a:buNone/>
            </a:pPr>
            <a:r>
              <a:rPr lang="fa-IR" sz="4000" dirty="0">
                <a:solidFill>
                  <a:schemeClr val="tx1"/>
                </a:solidFill>
                <a:latin typeface="Arabic Typesetting" panose="03020402040406030203" pitchFamily="66" charset="-78"/>
                <a:cs typeface="Arabic Typesetting" panose="03020402040406030203" pitchFamily="66" charset="-78"/>
              </a:rPr>
              <a:t>امروزه ، بازتاب اثرات فلزات در زندگی انسان ، بقدری محسوس است که هر گاه از فلز نام می‌بریم ، ساختمانهای بدیع و آسمان خراشهای عظیم در برابر چشم مجسم می‌شود، همچنین هواپیماها و موشک‌های غول پیکری به خاطر می‌آید که در دل آسمان و کهکشانها راه می‌پویند و با پرواز خود فاصله و زمان مسافرت را کوتاهتر ساخته ، انسان را در رسیدن به کرات دیگر یاری می‌کنند. راستی اگر فلز نبود، زندگی و تمدن بشری به چنین مرحله‌ای می‌رسید؟</a:t>
            </a:r>
            <a:endParaRPr lang="fa-IR" sz="4000" dirty="0">
              <a:solidFill>
                <a:schemeClr val="tx1"/>
              </a:solidFill>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13375243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141969"/>
            <a:ext cx="8596668" cy="1320800"/>
          </a:xfrm>
        </p:spPr>
        <p:txBody>
          <a:bodyPr>
            <a:normAutofit/>
          </a:bodyPr>
          <a:lstStyle/>
          <a:p>
            <a:pPr algn="ctr"/>
            <a:r>
              <a:rPr lang="fa-IR" sz="6000" dirty="0" smtClean="0">
                <a:latin typeface="Arabic Typesetting" panose="03020402040406030203" pitchFamily="66" charset="-78"/>
                <a:cs typeface="Arabic Typesetting" panose="03020402040406030203" pitchFamily="66" charset="-78"/>
              </a:rPr>
              <a:t>فلزات از نظر علمی</a:t>
            </a:r>
            <a:endParaRPr lang="en-US" sz="6000" dirty="0">
              <a:latin typeface="Arabic Typesetting" panose="03020402040406030203" pitchFamily="66" charset="-78"/>
              <a:cs typeface="Arabic Typesetting" panose="03020402040406030203" pitchFamily="66" charset="-78"/>
            </a:endParaRPr>
          </a:p>
        </p:txBody>
      </p:sp>
      <p:sp>
        <p:nvSpPr>
          <p:cNvPr id="3" name="Content Placeholder 2"/>
          <p:cNvSpPr>
            <a:spLocks noGrp="1"/>
          </p:cNvSpPr>
          <p:nvPr>
            <p:ph idx="1"/>
          </p:nvPr>
        </p:nvSpPr>
        <p:spPr>
          <a:xfrm>
            <a:off x="275080" y="1462769"/>
            <a:ext cx="9401175" cy="5595256"/>
          </a:xfrm>
        </p:spPr>
        <p:txBody>
          <a:bodyPr>
            <a:normAutofit/>
          </a:bodyPr>
          <a:lstStyle/>
          <a:p>
            <a:pPr marL="0" indent="0" algn="r">
              <a:buNone/>
            </a:pPr>
            <a:r>
              <a:rPr lang="fa-IR" sz="3600" dirty="0">
                <a:solidFill>
                  <a:schemeClr val="tx1"/>
                </a:solidFill>
                <a:latin typeface="Arabic Typesetting" panose="03020402040406030203" pitchFamily="66" charset="-78"/>
                <a:cs typeface="Arabic Typesetting" panose="03020402040406030203" pitchFamily="66" charset="-78"/>
              </a:rPr>
              <a:t>از 109 عنصری که امروزه شناخته شده است، 87 عنصر فلز است. از فلزها بندرت به شکل خالص استفاده می‌شود؛ معمولا با مخلوط کردن یک فلز با فلزهای دیگر یا غیر فلزها آلیاژی از آن را تشکیل می‌دهند</a:t>
            </a:r>
            <a:r>
              <a:rPr lang="fa-IR" sz="3600" dirty="0" smtClean="0">
                <a:solidFill>
                  <a:schemeClr val="tx1"/>
                </a:solidFill>
                <a:latin typeface="Arabic Typesetting" panose="03020402040406030203" pitchFamily="66" charset="-78"/>
                <a:cs typeface="Arabic Typesetting" panose="03020402040406030203" pitchFamily="66" charset="-78"/>
              </a:rPr>
              <a:t>.</a:t>
            </a:r>
            <a:endParaRPr lang="en-US" sz="3600" dirty="0" smtClean="0">
              <a:solidFill>
                <a:schemeClr val="tx1"/>
              </a:solidFill>
              <a:latin typeface="Arabic Typesetting" panose="03020402040406030203" pitchFamily="66" charset="-78"/>
              <a:cs typeface="Arabic Typesetting" panose="03020402040406030203" pitchFamily="66" charset="-78"/>
            </a:endParaRPr>
          </a:p>
          <a:p>
            <a:pPr marL="0" indent="0" algn="r">
              <a:buNone/>
            </a:pPr>
            <a:endParaRPr lang="en-US" sz="3600" dirty="0" smtClean="0">
              <a:solidFill>
                <a:schemeClr val="tx1"/>
              </a:solidFill>
              <a:latin typeface="Arabic Typesetting" panose="03020402040406030203" pitchFamily="66" charset="-78"/>
              <a:cs typeface="Arabic Typesetting" panose="03020402040406030203" pitchFamily="66" charset="-78"/>
            </a:endParaRPr>
          </a:p>
          <a:p>
            <a:pPr marL="0" indent="0" algn="r">
              <a:buNone/>
            </a:pPr>
            <a:r>
              <a:rPr lang="fa-IR" sz="3600" b="1" dirty="0" smtClean="0">
                <a:solidFill>
                  <a:srgbClr val="00B0F0"/>
                </a:solidFill>
                <a:latin typeface="Arabic Typesetting" panose="03020402040406030203" pitchFamily="66" charset="-78"/>
                <a:cs typeface="Arabic Typesetting" panose="03020402040406030203" pitchFamily="66" charset="-78"/>
              </a:rPr>
              <a:t>شکل واقعی فلزات:</a:t>
            </a:r>
            <a:endParaRPr lang="en-US" sz="3600" b="1" dirty="0" smtClean="0">
              <a:solidFill>
                <a:srgbClr val="00B0F0"/>
              </a:solidFill>
              <a:latin typeface="Arabic Typesetting" panose="03020402040406030203" pitchFamily="66" charset="-78"/>
              <a:cs typeface="Arabic Typesetting" panose="03020402040406030203" pitchFamily="66" charset="-78"/>
            </a:endParaRPr>
          </a:p>
          <a:p>
            <a:pPr marL="0" indent="0" algn="r">
              <a:buNone/>
            </a:pPr>
            <a:r>
              <a:rPr lang="fa-IR" sz="3600" dirty="0">
                <a:solidFill>
                  <a:schemeClr val="tx1"/>
                </a:solidFill>
                <a:latin typeface="Arabic Typesetting" panose="03020402040406030203" pitchFamily="66" charset="-78"/>
                <a:cs typeface="Arabic Typesetting" panose="03020402040406030203" pitchFamily="66" charset="-78"/>
              </a:rPr>
              <a:t>شکل واقعی فلزات به اندازه یون و تعداد الکترون‌هایی که هر یون در حوزه اشتراکی دارد و انرژی یون‌ها و الکترون‌ها بستگی دارد. هر قدر فلز گرمتر شود این انرژی زیادتر خواهد شد. پس فلزات گوناگون ممکن است طرح‌های گوناگونی به خود </a:t>
            </a:r>
            <a:r>
              <a:rPr lang="fa-IR" sz="3600" dirty="0" smtClean="0">
                <a:solidFill>
                  <a:schemeClr val="tx1"/>
                </a:solidFill>
                <a:latin typeface="Arabic Typesetting" panose="03020402040406030203" pitchFamily="66" charset="-78"/>
                <a:cs typeface="Arabic Typesetting" panose="03020402040406030203" pitchFamily="66" charset="-78"/>
              </a:rPr>
              <a:t>بگیرند</a:t>
            </a:r>
            <a:endParaRPr lang="en-US" sz="3600" dirty="0">
              <a:solidFill>
                <a:schemeClr val="tx1"/>
              </a:solidFill>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153671024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340106"/>
            <a:ext cx="8596668" cy="1320800"/>
          </a:xfrm>
        </p:spPr>
        <p:txBody>
          <a:bodyPr>
            <a:normAutofit/>
          </a:bodyPr>
          <a:lstStyle/>
          <a:p>
            <a:pPr algn="ctr"/>
            <a:endParaRPr lang="en-US" sz="5400" dirty="0">
              <a:latin typeface="Arabic Typesetting" panose="03020402040406030203" pitchFamily="66" charset="-78"/>
              <a:cs typeface="Arabic Typesetting" panose="03020402040406030203" pitchFamily="66" charset="-78"/>
            </a:endParaRPr>
          </a:p>
        </p:txBody>
      </p:sp>
      <p:sp>
        <p:nvSpPr>
          <p:cNvPr id="5" name="Content Placeholder 4"/>
          <p:cNvSpPr>
            <a:spLocks noGrp="1"/>
          </p:cNvSpPr>
          <p:nvPr>
            <p:ph idx="1"/>
          </p:nvPr>
        </p:nvSpPr>
        <p:spPr>
          <a:xfrm>
            <a:off x="984382" y="1660906"/>
            <a:ext cx="7982572" cy="5210920"/>
          </a:xfrm>
        </p:spPr>
        <p:txBody>
          <a:bodyPr>
            <a:noAutofit/>
          </a:bodyPr>
          <a:lstStyle/>
          <a:p>
            <a:pPr marL="0" indent="0" algn="r">
              <a:buNone/>
            </a:pPr>
            <a:r>
              <a:rPr lang="fa-IR" sz="3600" dirty="0">
                <a:solidFill>
                  <a:schemeClr val="tx1"/>
                </a:solidFill>
                <a:latin typeface="Arabic Typesetting" panose="03020402040406030203" pitchFamily="66" charset="-78"/>
                <a:cs typeface="Arabic Typesetting" panose="03020402040406030203" pitchFamily="66" charset="-78"/>
              </a:rPr>
              <a:t>. یک فلز ممکن است در حرارت‌های مختلف ، طرح‌های متنوعی را اختیار کند، اما در بیشتر آرایش‌ها ، یون‌ها کاملا پهلوی هم قرار دارند، و معمولا تراکم در فلزات زیادتر از دیگر مواد است.</a:t>
            </a:r>
            <a:endParaRPr lang="fa-IR" sz="3600" dirty="0">
              <a:solidFill>
                <a:schemeClr val="tx1"/>
              </a:solidFill>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107686856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97231"/>
            <a:ext cx="8596668" cy="1320800"/>
          </a:xfrm>
        </p:spPr>
        <p:txBody>
          <a:bodyPr>
            <a:normAutofit/>
          </a:bodyPr>
          <a:lstStyle/>
          <a:p>
            <a:pPr algn="ctr"/>
            <a:r>
              <a:rPr lang="fa-IR" sz="5400" dirty="0" smtClean="0">
                <a:latin typeface="Arabic Typesetting" panose="03020402040406030203" pitchFamily="66" charset="-78"/>
                <a:cs typeface="Arabic Typesetting" panose="03020402040406030203" pitchFamily="66" charset="-78"/>
              </a:rPr>
              <a:t>مقاوت فلزات</a:t>
            </a:r>
            <a:endParaRPr lang="en-US" sz="5400" dirty="0">
              <a:latin typeface="Arabic Typesetting" panose="03020402040406030203" pitchFamily="66" charset="-78"/>
              <a:cs typeface="Arabic Typesetting" panose="03020402040406030203" pitchFamily="66" charset="-78"/>
            </a:endParaRPr>
          </a:p>
        </p:txBody>
      </p:sp>
      <p:sp>
        <p:nvSpPr>
          <p:cNvPr id="5" name="Content Placeholder 4"/>
          <p:cNvSpPr>
            <a:spLocks noGrp="1"/>
          </p:cNvSpPr>
          <p:nvPr>
            <p:ph idx="1"/>
          </p:nvPr>
        </p:nvSpPr>
        <p:spPr>
          <a:xfrm>
            <a:off x="955807" y="1975692"/>
            <a:ext cx="8488232" cy="5210920"/>
          </a:xfrm>
        </p:spPr>
        <p:txBody>
          <a:bodyPr>
            <a:noAutofit/>
          </a:bodyPr>
          <a:lstStyle/>
          <a:p>
            <a:pPr marL="0" indent="0" algn="r" rtl="1">
              <a:buNone/>
            </a:pPr>
            <a:r>
              <a:rPr lang="fa-IR" sz="4000" dirty="0" smtClean="0">
                <a:solidFill>
                  <a:schemeClr val="tx1"/>
                </a:solidFill>
                <a:latin typeface="Arabic Typesetting" panose="03020402040406030203" pitchFamily="66" charset="-78"/>
                <a:cs typeface="Arabic Typesetting" panose="03020402040406030203" pitchFamily="66" charset="-78"/>
              </a:rPr>
              <a:t>مقصود از مقاومت فلزات </a:t>
            </a:r>
            <a:r>
              <a:rPr lang="fa-IR" sz="4000" dirty="0">
                <a:solidFill>
                  <a:schemeClr val="tx1"/>
                </a:solidFill>
                <a:latin typeface="Arabic Typesetting" panose="03020402040406030203" pitchFamily="66" charset="-78"/>
                <a:cs typeface="Arabic Typesetting" panose="03020402040406030203" pitchFamily="66" charset="-78"/>
              </a:rPr>
              <a:t>آن مقدار باری است که فلز می‌تواند تحمل کرده ، نشکند. بسیاری از فلزات ، وقتی گرم هستند، اگر تحت فشار قرار گیرند، شکل خود را زیادتر از موقعی که سرد هستند، تغییر می‌دهند. بسیاری از فلزات در زیر فشار متغییر مانند نوسانات ، آسانتر از موقعی که سنگین باری را تحمل می‌کنند، می‌شکنند.</a:t>
            </a:r>
            <a:endParaRPr lang="fa-IR" sz="4000" dirty="0">
              <a:solidFill>
                <a:schemeClr val="tx1"/>
              </a:solidFill>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7008764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72872"/>
            <a:ext cx="8596668" cy="1320800"/>
          </a:xfrm>
        </p:spPr>
        <p:txBody>
          <a:bodyPr>
            <a:normAutofit/>
          </a:bodyPr>
          <a:lstStyle/>
          <a:p>
            <a:pPr algn="ctr"/>
            <a:r>
              <a:rPr lang="fa-IR" sz="6000" dirty="0">
                <a:latin typeface="Arabic Typesetting" panose="03020402040406030203" pitchFamily="66" charset="-78"/>
                <a:cs typeface="Arabic Typesetting" panose="03020402040406030203" pitchFamily="66" charset="-78"/>
              </a:rPr>
              <a:t>چرا فلزات ظاهر درخشنده یا براق دارند؟</a:t>
            </a:r>
            <a:endParaRPr lang="en-US" sz="6000" dirty="0">
              <a:latin typeface="Arabic Typesetting" panose="03020402040406030203" pitchFamily="66" charset="-78"/>
              <a:cs typeface="Arabic Typesetting" panose="03020402040406030203" pitchFamily="66" charset="-78"/>
            </a:endParaRPr>
          </a:p>
        </p:txBody>
      </p:sp>
      <p:sp>
        <p:nvSpPr>
          <p:cNvPr id="5" name="Content Placeholder 4"/>
          <p:cNvSpPr>
            <a:spLocks noGrp="1"/>
          </p:cNvSpPr>
          <p:nvPr>
            <p:ph idx="1"/>
          </p:nvPr>
        </p:nvSpPr>
        <p:spPr>
          <a:xfrm>
            <a:off x="984382" y="1647080"/>
            <a:ext cx="7982572" cy="5210920"/>
          </a:xfrm>
        </p:spPr>
        <p:txBody>
          <a:bodyPr>
            <a:noAutofit/>
          </a:bodyPr>
          <a:lstStyle/>
          <a:p>
            <a:pPr marL="0" indent="0" algn="r" rtl="1">
              <a:buNone/>
            </a:pPr>
            <a:r>
              <a:rPr lang="fa-IR" sz="3200" dirty="0">
                <a:solidFill>
                  <a:schemeClr val="tx1"/>
                </a:solidFill>
                <a:latin typeface="Arabic Typesetting" panose="03020402040406030203" pitchFamily="66" charset="-78"/>
                <a:cs typeface="Arabic Typesetting" panose="03020402040406030203" pitchFamily="66" charset="-78"/>
              </a:rPr>
              <a:t>دلیل اول آن است که با طرح ریزی و براق کردن صحیح می‌توان فلزات را به شکل خیلی صاف تهیه کرد. گر چه آنها نیز تصاویر را خوب منعکس می‌کنند، ولی ظاهر سفید و درخشان بیشتر قطعات فلزی صیقلی شده را ندارند. بطور کلی جلا و درخشندگی فلز بستگی دارد به گروه الکترون‌های آن دارد.</a:t>
            </a:r>
          </a:p>
          <a:p>
            <a:pPr marL="0" indent="0" algn="r" rtl="1">
              <a:buNone/>
            </a:pPr>
            <a:endParaRPr lang="fa-IR" sz="3200" dirty="0">
              <a:solidFill>
                <a:schemeClr val="tx1"/>
              </a:solidFill>
              <a:latin typeface="Arabic Typesetting" panose="03020402040406030203" pitchFamily="66" charset="-78"/>
              <a:cs typeface="Arabic Typesetting" panose="03020402040406030203" pitchFamily="66" charset="-78"/>
            </a:endParaRPr>
          </a:p>
          <a:p>
            <a:pPr marL="0" indent="0" algn="r" rtl="1">
              <a:buNone/>
            </a:pPr>
            <a:r>
              <a:rPr lang="fa-IR" sz="3200" dirty="0">
                <a:solidFill>
                  <a:schemeClr val="tx1"/>
                </a:solidFill>
                <a:latin typeface="Arabic Typesetting" panose="03020402040406030203" pitchFamily="66" charset="-78"/>
                <a:cs typeface="Arabic Typesetting" panose="03020402040406030203" pitchFamily="66" charset="-78"/>
              </a:rPr>
              <a:t>الکترون‌ها می‌توانند هر نوع انرژی را که به روی فلزات می‌افتد جذب کنند؛ زیرا در حرکت آزاد هستند. بیشتر انرژی الکترون‌ها از تابش نوری است که به آنها می‌افتد، خواه نور آفتاب باشد یا نور برق. اکثر فلزات همه انرژی جذب شده را پس می‌دهند، به همین دلیل ، نه تنها درخشان بلکه سفید به نظر می‌آیند.</a:t>
            </a:r>
            <a:endParaRPr lang="fa-IR" sz="3200" dirty="0">
              <a:solidFill>
                <a:schemeClr val="tx1"/>
              </a:solidFill>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198261486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4382" y="248327"/>
            <a:ext cx="8596668" cy="1320800"/>
          </a:xfrm>
        </p:spPr>
        <p:txBody>
          <a:bodyPr>
            <a:normAutofit/>
          </a:bodyPr>
          <a:lstStyle/>
          <a:p>
            <a:pPr algn="ctr"/>
            <a:r>
              <a:rPr lang="fa-IR" sz="6000" dirty="0" smtClean="0">
                <a:latin typeface="Arabic Typesetting" panose="03020402040406030203" pitchFamily="66" charset="-78"/>
                <a:cs typeface="Arabic Typesetting" panose="03020402040406030203" pitchFamily="66" charset="-78"/>
              </a:rPr>
              <a:t>چرا فلزات تغییر شکل می دهند ؟</a:t>
            </a:r>
            <a:endParaRPr lang="en-US" sz="6000" dirty="0">
              <a:latin typeface="Arabic Typesetting" panose="03020402040406030203" pitchFamily="66" charset="-78"/>
              <a:cs typeface="Arabic Typesetting" panose="03020402040406030203" pitchFamily="66" charset="-78"/>
            </a:endParaRPr>
          </a:p>
        </p:txBody>
      </p:sp>
      <p:sp>
        <p:nvSpPr>
          <p:cNvPr id="5" name="Content Placeholder 4"/>
          <p:cNvSpPr>
            <a:spLocks noGrp="1"/>
          </p:cNvSpPr>
          <p:nvPr>
            <p:ph idx="1"/>
          </p:nvPr>
        </p:nvSpPr>
        <p:spPr>
          <a:xfrm>
            <a:off x="967163" y="1932829"/>
            <a:ext cx="8631106" cy="5210920"/>
          </a:xfrm>
        </p:spPr>
        <p:txBody>
          <a:bodyPr>
            <a:noAutofit/>
          </a:bodyPr>
          <a:lstStyle/>
          <a:p>
            <a:pPr marL="0" indent="0" algn="r" rtl="1">
              <a:buNone/>
            </a:pPr>
            <a:r>
              <a:rPr lang="fa-IR" sz="3600" dirty="0">
                <a:solidFill>
                  <a:schemeClr val="tx1"/>
                </a:solidFill>
                <a:latin typeface="Arabic Typesetting" panose="03020402040406030203" pitchFamily="66" charset="-78"/>
                <a:cs typeface="Arabic Typesetting" panose="03020402040406030203" pitchFamily="66" charset="-78"/>
              </a:rPr>
              <a:t>بسیاری از فلزات در حرارت ویژه‌ای ، آرایش یون‌های خود را تغییر می‌دهند. با تغییر ترتیب آرایش یون‌های بسیاری از خصوصیات دیگر فلز نیز دگرگون می‌شود و ممکن است فلز کم و بیش شکننده ، قردار ، بادوام و قابل انحنا شود یا اینکه انجام کار با آن آسان گردد. بسیاری از فلزات در هنگام سرد بودن ، به سختی تغییر شکل می‌پذیرند. بیشتر فلزات جامد را به زحمت می‌توان در اثر کوبیدن به صورت ورقه و مفتو‌ل‌های سیم در آورده ، ولی اگر فلز گرم شود، انجام هر دو آسان است.</a:t>
            </a:r>
            <a:endParaRPr lang="fa-IR" sz="3600" dirty="0">
              <a:solidFill>
                <a:schemeClr val="tx1"/>
              </a:solidFill>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2815406474"/>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97231"/>
            <a:ext cx="8596668" cy="1320800"/>
          </a:xfrm>
        </p:spPr>
        <p:txBody>
          <a:bodyPr>
            <a:normAutofit/>
          </a:bodyPr>
          <a:lstStyle/>
          <a:p>
            <a:pPr algn="ctr"/>
            <a:r>
              <a:rPr lang="fa-IR" sz="5400" dirty="0" smtClean="0">
                <a:latin typeface="Arabic Typesetting" panose="03020402040406030203" pitchFamily="66" charset="-78"/>
                <a:cs typeface="Arabic Typesetting" panose="03020402040406030203" pitchFamily="66" charset="-78"/>
              </a:rPr>
              <a:t>کاربرد فلزات</a:t>
            </a:r>
            <a:endParaRPr lang="en-US" sz="5400" dirty="0">
              <a:latin typeface="Arabic Typesetting" panose="03020402040406030203" pitchFamily="66" charset="-78"/>
              <a:cs typeface="Arabic Typesetting" panose="03020402040406030203" pitchFamily="66" charset="-78"/>
            </a:endParaRPr>
          </a:p>
        </p:txBody>
      </p:sp>
      <p:sp>
        <p:nvSpPr>
          <p:cNvPr id="5" name="Content Placeholder 4"/>
          <p:cNvSpPr>
            <a:spLocks noGrp="1"/>
          </p:cNvSpPr>
          <p:nvPr>
            <p:ph idx="1"/>
          </p:nvPr>
        </p:nvSpPr>
        <p:spPr>
          <a:xfrm>
            <a:off x="0" y="1889506"/>
            <a:ext cx="9601200" cy="5210920"/>
          </a:xfrm>
        </p:spPr>
        <p:txBody>
          <a:bodyPr>
            <a:noAutofit/>
          </a:bodyPr>
          <a:lstStyle/>
          <a:p>
            <a:pPr marL="0" indent="0" algn="r" rtl="1">
              <a:buNone/>
            </a:pPr>
            <a:r>
              <a:rPr lang="fa-IR" sz="2800" b="1" dirty="0" smtClean="0">
                <a:solidFill>
                  <a:schemeClr val="tx1"/>
                </a:solidFill>
                <a:latin typeface="Arabic Typesetting" panose="03020402040406030203" pitchFamily="66" charset="-78"/>
                <a:cs typeface="Arabic Typesetting" panose="03020402040406030203" pitchFamily="66" charset="-78"/>
              </a:rPr>
              <a:t>1- فلزات </a:t>
            </a:r>
            <a:r>
              <a:rPr lang="fa-IR" sz="2800" b="1" dirty="0">
                <a:solidFill>
                  <a:schemeClr val="tx1"/>
                </a:solidFill>
                <a:latin typeface="Arabic Typesetting" panose="03020402040406030203" pitchFamily="66" charset="-78"/>
                <a:cs typeface="Arabic Typesetting" panose="03020402040406030203" pitchFamily="66" charset="-78"/>
              </a:rPr>
              <a:t>رساناهای خوبی هستند، بنابراین از آن ها را در لوازم الکتریکی و برای حمل جریان الکتریکی استفاده می شود</a:t>
            </a:r>
            <a:r>
              <a:rPr lang="fa-IR" sz="2800" b="1" dirty="0" smtClean="0">
                <a:solidFill>
                  <a:schemeClr val="tx1"/>
                </a:solidFill>
                <a:latin typeface="Arabic Typesetting" panose="03020402040406030203" pitchFamily="66" charset="-78"/>
                <a:cs typeface="Arabic Typesetting" panose="03020402040406030203" pitchFamily="66" charset="-78"/>
              </a:rPr>
              <a:t>.</a:t>
            </a:r>
          </a:p>
          <a:p>
            <a:pPr marL="0" indent="0" algn="r" rtl="1">
              <a:buNone/>
            </a:pPr>
            <a:r>
              <a:rPr lang="fa-IR" sz="2800" b="1" dirty="0" smtClean="0">
                <a:solidFill>
                  <a:schemeClr val="tx1"/>
                </a:solidFill>
                <a:latin typeface="Arabic Typesetting" panose="03020402040406030203" pitchFamily="66" charset="-78"/>
                <a:cs typeface="Arabic Typesetting" panose="03020402040406030203" pitchFamily="66" charset="-78"/>
              </a:rPr>
              <a:t>2- بازتاب </a:t>
            </a:r>
            <a:r>
              <a:rPr lang="fa-IR" sz="2800" b="1" dirty="0">
                <a:solidFill>
                  <a:schemeClr val="tx1"/>
                </a:solidFill>
                <a:latin typeface="Arabic Typesetting" panose="03020402040406030203" pitchFamily="66" charset="-78"/>
                <a:cs typeface="Arabic Typesetting" panose="03020402040406030203" pitchFamily="66" charset="-78"/>
              </a:rPr>
              <a:t>پذیری زیاد بعضی از فلزات استفاده از آن ها را در ابزارآلات </a:t>
            </a:r>
            <a:r>
              <a:rPr lang="fa-IR" sz="2800" b="1" dirty="0" smtClean="0">
                <a:solidFill>
                  <a:schemeClr val="tx1"/>
                </a:solidFill>
                <a:latin typeface="Arabic Typesetting" panose="03020402040406030203" pitchFamily="66" charset="-78"/>
                <a:cs typeface="Arabic Typesetting" panose="03020402040406030203" pitchFamily="66" charset="-78"/>
              </a:rPr>
              <a:t>نجومیبرای </a:t>
            </a:r>
            <a:r>
              <a:rPr lang="fa-IR" sz="2800" b="1" dirty="0">
                <a:solidFill>
                  <a:schemeClr val="tx1"/>
                </a:solidFill>
                <a:latin typeface="Arabic Typesetting" panose="03020402040406030203" pitchFamily="66" charset="-78"/>
                <a:cs typeface="Arabic Typesetting" panose="03020402040406030203" pitchFamily="66" charset="-78"/>
              </a:rPr>
              <a:t>تولید زیور </a:t>
            </a:r>
            <a:r>
              <a:rPr lang="fa-IR" sz="2800" b="1" dirty="0" smtClean="0">
                <a:solidFill>
                  <a:schemeClr val="tx1"/>
                </a:solidFill>
                <a:latin typeface="Arabic Typesetting" panose="03020402040406030203" pitchFamily="66" charset="-78"/>
                <a:cs typeface="Arabic Typesetting" panose="03020402040406030203" pitchFamily="66" charset="-78"/>
              </a:rPr>
              <a:t>آلات</a:t>
            </a:r>
          </a:p>
          <a:p>
            <a:pPr marL="0" indent="0" algn="r" rtl="1">
              <a:buNone/>
            </a:pPr>
            <a:r>
              <a:rPr lang="fa-IR" sz="2800" b="1" dirty="0" smtClean="0">
                <a:solidFill>
                  <a:schemeClr val="tx1"/>
                </a:solidFill>
                <a:latin typeface="Arabic Typesetting" panose="03020402040406030203" pitchFamily="66" charset="-78"/>
                <a:cs typeface="Arabic Typesetting" panose="03020402040406030203" pitchFamily="66" charset="-78"/>
              </a:rPr>
              <a:t>3- در </a:t>
            </a:r>
            <a:r>
              <a:rPr lang="fa-IR" sz="2800" b="1" dirty="0">
                <a:solidFill>
                  <a:schemeClr val="tx1"/>
                </a:solidFill>
                <a:latin typeface="Arabic Typesetting" panose="03020402040406030203" pitchFamily="66" charset="-78"/>
                <a:cs typeface="Arabic Typesetting" panose="03020402040406030203" pitchFamily="66" charset="-78"/>
              </a:rPr>
              <a:t>سوئیچ ها برای تکمیل مدار هنگام عبور از کنتاکت های سوئیچ از فلز جیوه استفاده می شود</a:t>
            </a:r>
            <a:r>
              <a:rPr lang="fa-IR" sz="2800" b="1" dirty="0" smtClean="0">
                <a:solidFill>
                  <a:schemeClr val="tx1"/>
                </a:solidFill>
                <a:latin typeface="Arabic Typesetting" panose="03020402040406030203" pitchFamily="66" charset="-78"/>
                <a:cs typeface="Arabic Typesetting" panose="03020402040406030203" pitchFamily="66" charset="-78"/>
              </a:rPr>
              <a:t>.</a:t>
            </a:r>
            <a:endParaRPr lang="fa-IR" sz="2800" b="1" dirty="0">
              <a:solidFill>
                <a:schemeClr val="tx1"/>
              </a:solidFill>
              <a:latin typeface="Arabic Typesetting" panose="03020402040406030203" pitchFamily="66" charset="-78"/>
              <a:cs typeface="Arabic Typesetting" panose="03020402040406030203" pitchFamily="66" charset="-78"/>
            </a:endParaRPr>
          </a:p>
          <a:p>
            <a:pPr marL="0" indent="0" algn="r" rtl="1">
              <a:buNone/>
            </a:pPr>
            <a:r>
              <a:rPr lang="fa-IR" sz="2800" b="1" dirty="0" smtClean="0">
                <a:solidFill>
                  <a:schemeClr val="tx1"/>
                </a:solidFill>
                <a:latin typeface="Arabic Typesetting" panose="03020402040406030203" pitchFamily="66" charset="-78"/>
                <a:cs typeface="Arabic Typesetting" panose="03020402040406030203" pitchFamily="66" charset="-78"/>
              </a:rPr>
              <a:t>4- از </a:t>
            </a:r>
            <a:r>
              <a:rPr lang="fa-IR" sz="2800" b="1" dirty="0">
                <a:solidFill>
                  <a:schemeClr val="tx1"/>
                </a:solidFill>
                <a:latin typeface="Arabic Typesetting" panose="03020402040406030203" pitchFamily="66" charset="-78"/>
                <a:cs typeface="Arabic Typesetting" panose="03020402040406030203" pitchFamily="66" charset="-78"/>
              </a:rPr>
              <a:t>فلزات رادیواکتیو مانند اورانیوم و پلوتونیوم در نیروگاه های هسته ای برای تولید انرژی از طریق شکافت هسته ای استفاده می شود.</a:t>
            </a:r>
          </a:p>
          <a:p>
            <a:pPr marL="0" indent="0" algn="r" rtl="1">
              <a:buNone/>
            </a:pPr>
            <a:r>
              <a:rPr lang="fa-IR" sz="2800" b="1" dirty="0" smtClean="0">
                <a:solidFill>
                  <a:schemeClr val="tx1"/>
                </a:solidFill>
                <a:latin typeface="Arabic Typesetting" panose="03020402040406030203" pitchFamily="66" charset="-78"/>
                <a:cs typeface="Arabic Typesetting" panose="03020402040406030203" pitchFamily="66" charset="-78"/>
              </a:rPr>
              <a:t>5- آلیاژهای </a:t>
            </a:r>
            <a:r>
              <a:rPr lang="fa-IR" sz="2800" b="1" dirty="0">
                <a:solidFill>
                  <a:schemeClr val="tx1"/>
                </a:solidFill>
                <a:latin typeface="Arabic Typesetting" panose="03020402040406030203" pitchFamily="66" charset="-78"/>
                <a:cs typeface="Arabic Typesetting" panose="03020402040406030203" pitchFamily="66" charset="-78"/>
              </a:rPr>
              <a:t>فلزی برای کاربردهایی مانند لوله ها، اتصال دهنده ها و استنت های عروقی استفاده می شوند.</a:t>
            </a:r>
          </a:p>
          <a:p>
            <a:pPr marL="0" indent="0" algn="r" rtl="1">
              <a:buNone/>
            </a:pPr>
            <a:r>
              <a:rPr lang="fa-IR" sz="2800" b="1" dirty="0" smtClean="0">
                <a:solidFill>
                  <a:schemeClr val="tx1"/>
                </a:solidFill>
                <a:latin typeface="Arabic Typesetting" panose="03020402040406030203" pitchFamily="66" charset="-78"/>
                <a:cs typeface="Arabic Typesetting" panose="03020402040406030203" pitchFamily="66" charset="-78"/>
              </a:rPr>
              <a:t>6- برای </a:t>
            </a:r>
            <a:r>
              <a:rPr lang="fa-IR" sz="2800" b="1" dirty="0">
                <a:solidFill>
                  <a:schemeClr val="tx1"/>
                </a:solidFill>
                <a:latin typeface="Arabic Typesetting" panose="03020402040406030203" pitchFamily="66" charset="-78"/>
                <a:cs typeface="Arabic Typesetting" panose="03020402040406030203" pitchFamily="66" charset="-78"/>
              </a:rPr>
              <a:t>حمل بارهای زیاد و یا مقاومت در برابر آسیب های ضربه </a:t>
            </a:r>
            <a:r>
              <a:rPr lang="fa-IR" sz="2800" b="1" dirty="0" smtClean="0">
                <a:solidFill>
                  <a:schemeClr val="tx1"/>
                </a:solidFill>
                <a:latin typeface="Arabic Typesetting" panose="03020402040406030203" pitchFamily="66" charset="-78"/>
                <a:cs typeface="Arabic Typesetting" panose="03020402040406030203" pitchFamily="66" charset="-78"/>
              </a:rPr>
              <a:t>ای.</a:t>
            </a:r>
          </a:p>
          <a:p>
            <a:pPr marL="0" indent="0" algn="r" rtl="1">
              <a:buNone/>
            </a:pPr>
            <a:r>
              <a:rPr lang="fa-IR" sz="2800" b="1" dirty="0">
                <a:solidFill>
                  <a:schemeClr val="tx1"/>
                </a:solidFill>
                <a:latin typeface="Arabic Typesetting" panose="03020402040406030203" pitchFamily="66" charset="-78"/>
                <a:cs typeface="Arabic Typesetting" panose="03020402040406030203" pitchFamily="66" charset="-78"/>
              </a:rPr>
              <a:t>7- در ساختمان های بلند مرتبه و ساخت پل و همچنین اکثر وسایل </a:t>
            </a:r>
            <a:r>
              <a:rPr lang="fa-IR" sz="2800" b="1" dirty="0" smtClean="0">
                <a:solidFill>
                  <a:schemeClr val="tx1"/>
                </a:solidFill>
                <a:latin typeface="Arabic Typesetting" panose="03020402040406030203" pitchFamily="66" charset="-78"/>
                <a:cs typeface="Arabic Typesetting" panose="03020402040406030203" pitchFamily="66" charset="-78"/>
              </a:rPr>
              <a:t>نقلیه</a:t>
            </a:r>
            <a:endParaRPr lang="fa-IR" sz="2800" b="1" dirty="0">
              <a:solidFill>
                <a:schemeClr val="tx1"/>
              </a:solidFill>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1804478816"/>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6705</TotalTime>
  <Words>813</Words>
  <Application>Microsoft Office PowerPoint</Application>
  <PresentationFormat>Widescreen</PresentationFormat>
  <Paragraphs>41</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Batang</vt:lpstr>
      <vt:lpstr>Arabic Typesetting</vt:lpstr>
      <vt:lpstr>Arial</vt:lpstr>
      <vt:lpstr>Trebuchet MS</vt:lpstr>
      <vt:lpstr>Wingdings 3</vt:lpstr>
      <vt:lpstr>Facet</vt:lpstr>
      <vt:lpstr>بسمه تعالی</vt:lpstr>
      <vt:lpstr>فلزات به زبان ساده</vt:lpstr>
      <vt:lpstr>بازتاب اثرات فلز در زندگی انسان</vt:lpstr>
      <vt:lpstr>فلزات از نظر علمی</vt:lpstr>
      <vt:lpstr>PowerPoint Presentation</vt:lpstr>
      <vt:lpstr>مقاوت فلزات</vt:lpstr>
      <vt:lpstr>چرا فلزات ظاهر درخشنده یا براق دارند؟</vt:lpstr>
      <vt:lpstr>چرا فلزات تغییر شکل می دهند ؟</vt:lpstr>
      <vt:lpstr>کاربرد فلزات</vt:lpstr>
      <vt:lpstr>PowerPoint Presentation</vt:lpstr>
    </vt:vector>
  </TitlesOfParts>
  <Company>Gerdoo.net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بسمه تعالی</dc:title>
  <dc:creator>MR.PC</dc:creator>
  <cp:lastModifiedBy>se7en</cp:lastModifiedBy>
  <cp:revision>81</cp:revision>
  <dcterms:created xsi:type="dcterms:W3CDTF">2019-01-26T16:58:32Z</dcterms:created>
  <dcterms:modified xsi:type="dcterms:W3CDTF">2021-04-25T11:57:14Z</dcterms:modified>
</cp:coreProperties>
</file>