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2" autoAdjust="0"/>
    <p:restoredTop sz="94660"/>
  </p:normalViewPr>
  <p:slideViewPr>
    <p:cSldViewPr snapToGrid="0">
      <p:cViewPr varScale="1">
        <p:scale>
          <a:sx n="88" d="100"/>
          <a:sy n="88" d="100"/>
        </p:scale>
        <p:origin x="120"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3039987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2499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76740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716732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23469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581936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595009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553034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61059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91E394-1CB4-4FEB-BA65-48A6950AE5CF}" type="datetimeFigureOut">
              <a:rPr lang="en-US" smtClean="0"/>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3990923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91E394-1CB4-4FEB-BA65-48A6950AE5CF}" type="datetimeFigureOut">
              <a:rPr lang="en-US" smtClean="0"/>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852707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91E394-1CB4-4FEB-BA65-48A6950AE5CF}" type="datetimeFigureOut">
              <a:rPr lang="en-US" smtClean="0"/>
              <a:t>1/18/2020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327924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91E394-1CB4-4FEB-BA65-48A6950AE5CF}" type="datetimeFigureOut">
              <a:rPr lang="en-US" smtClean="0"/>
              <a:t>1/18/2020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555767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1E394-1CB4-4FEB-BA65-48A6950AE5CF}" type="datetimeFigureOut">
              <a:rPr lang="en-US" smtClean="0"/>
              <a:t>1/18/2020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491883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91E394-1CB4-4FEB-BA65-48A6950AE5CF}" type="datetimeFigureOut">
              <a:rPr lang="en-US" smtClean="0"/>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24622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91E394-1CB4-4FEB-BA65-48A6950AE5CF}" type="datetimeFigureOut">
              <a:rPr lang="en-US" smtClean="0"/>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0C8294-7F14-4222-B9D0-4899F5F6166E}" type="slidenum">
              <a:rPr lang="en-US" smtClean="0"/>
              <a:t>‹#›</a:t>
            </a:fld>
            <a:endParaRPr lang="en-US"/>
          </a:p>
        </p:txBody>
      </p:sp>
    </p:spTree>
    <p:extLst>
      <p:ext uri="{BB962C8B-B14F-4D97-AF65-F5344CB8AC3E}">
        <p14:creationId xmlns:p14="http://schemas.microsoft.com/office/powerpoint/2010/main" val="1132551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91E394-1CB4-4FEB-BA65-48A6950AE5CF}" type="datetimeFigureOut">
              <a:rPr lang="en-US" smtClean="0"/>
              <a:t>1/18/2020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0C8294-7F14-4222-B9D0-4899F5F6166E}" type="slidenum">
              <a:rPr lang="en-US" smtClean="0"/>
              <a:t>‹#›</a:t>
            </a:fld>
            <a:endParaRPr lang="en-US"/>
          </a:p>
        </p:txBody>
      </p:sp>
    </p:spTree>
    <p:extLst>
      <p:ext uri="{BB962C8B-B14F-4D97-AF65-F5344CB8AC3E}">
        <p14:creationId xmlns:p14="http://schemas.microsoft.com/office/powerpoint/2010/main" val="1672471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586619"/>
            <a:ext cx="7766936" cy="1646302"/>
          </a:xfrm>
        </p:spPr>
        <p:txBody>
          <a:bodyPr/>
          <a:lstStyle/>
          <a:p>
            <a:pPr algn="ctr"/>
            <a:r>
              <a:rPr lang="fa-IR" sz="9600" dirty="0" smtClean="0">
                <a:latin typeface="Arabic Typesetting" panose="03020402040406030203" pitchFamily="66" charset="-78"/>
                <a:cs typeface="Arabic Typesetting" panose="03020402040406030203" pitchFamily="66" charset="-78"/>
              </a:rPr>
              <a:t>بسمه تعالی</a:t>
            </a:r>
            <a:endParaRPr lang="en-US" sz="9600" dirty="0">
              <a:latin typeface="Arabic Typesetting" panose="03020402040406030203" pitchFamily="66" charset="-78"/>
              <a:cs typeface="Arabic Typesetting" panose="03020402040406030203" pitchFamily="66" charset="-78"/>
            </a:endParaRPr>
          </a:p>
        </p:txBody>
      </p:sp>
      <p:sp>
        <p:nvSpPr>
          <p:cNvPr id="3" name="Subtitle 2"/>
          <p:cNvSpPr>
            <a:spLocks noGrp="1"/>
          </p:cNvSpPr>
          <p:nvPr>
            <p:ph type="subTitle" idx="1"/>
          </p:nvPr>
        </p:nvSpPr>
        <p:spPr>
          <a:xfrm>
            <a:off x="1507067" y="3407228"/>
            <a:ext cx="7766936" cy="2514600"/>
          </a:xfrm>
        </p:spPr>
        <p:txBody>
          <a:bodyPr>
            <a:noAutofit/>
          </a:bodyPr>
          <a:lstStyle/>
          <a:p>
            <a:r>
              <a:rPr lang="fa-IR" sz="3200" dirty="0" smtClean="0">
                <a:solidFill>
                  <a:srgbClr val="00B0F0"/>
                </a:solidFill>
                <a:latin typeface="Arabic Typesetting" panose="03020402040406030203" pitchFamily="66" charset="-78"/>
                <a:cs typeface="Arabic Typesetting" panose="03020402040406030203" pitchFamily="66" charset="-78"/>
              </a:rPr>
              <a:t>موضوع</a:t>
            </a:r>
            <a:r>
              <a:rPr lang="fa-IR" sz="3200" dirty="0" smtClean="0">
                <a:solidFill>
                  <a:srgbClr val="FF0000"/>
                </a:solidFill>
                <a:latin typeface="Arabic Typesetting" panose="03020402040406030203" pitchFamily="66" charset="-78"/>
                <a:cs typeface="Arabic Typesetting" panose="03020402040406030203" pitchFamily="66" charset="-78"/>
              </a:rPr>
              <a:t>:ماجرای فدک</a:t>
            </a:r>
            <a:endParaRPr lang="fa-IR" sz="3200" dirty="0">
              <a:solidFill>
                <a:srgbClr val="FF0000"/>
              </a:solidFill>
              <a:latin typeface="Arabic Typesetting" panose="03020402040406030203" pitchFamily="66" charset="-78"/>
              <a:cs typeface="Arabic Typesetting" panose="03020402040406030203" pitchFamily="66" charset="-78"/>
            </a:endParaRPr>
          </a:p>
          <a:p>
            <a:endParaRPr lang="fa-IR" sz="3200" dirty="0" smtClean="0">
              <a:solidFill>
                <a:srgbClr val="FF0000"/>
              </a:solidFill>
              <a:latin typeface="Arabic Typesetting" panose="03020402040406030203" pitchFamily="66" charset="-78"/>
              <a:cs typeface="Arabic Typesetting" panose="03020402040406030203" pitchFamily="66" charset="-78"/>
            </a:endParaRPr>
          </a:p>
          <a:p>
            <a:endParaRPr lang="fa-IR" sz="3200" dirty="0" smtClean="0">
              <a:solidFill>
                <a:srgbClr val="FF0000"/>
              </a:solidFill>
              <a:latin typeface="Arabic Typesetting" panose="03020402040406030203" pitchFamily="66" charset="-78"/>
              <a:cs typeface="Arabic Typesetting" panose="03020402040406030203" pitchFamily="66" charset="-78"/>
            </a:endParaRPr>
          </a:p>
          <a:p>
            <a:r>
              <a:rPr lang="fa-IR" sz="3200" dirty="0" smtClean="0">
                <a:solidFill>
                  <a:srgbClr val="00B0F0"/>
                </a:solidFill>
                <a:latin typeface="Arabic Typesetting" panose="03020402040406030203" pitchFamily="66" charset="-78"/>
                <a:cs typeface="Arabic Typesetting" panose="03020402040406030203" pitchFamily="66" charset="-78"/>
              </a:rPr>
              <a:t>تهیه کننده</a:t>
            </a:r>
            <a:r>
              <a:rPr lang="fa-IR" sz="3200" dirty="0" smtClean="0">
                <a:solidFill>
                  <a:srgbClr val="FF0000"/>
                </a:solidFill>
                <a:latin typeface="Arabic Typesetting" panose="03020402040406030203" pitchFamily="66" charset="-78"/>
                <a:cs typeface="Arabic Typesetting" panose="03020402040406030203" pitchFamily="66" charset="-78"/>
              </a:rPr>
              <a:t>:رئوف یزدان کیا</a:t>
            </a:r>
          </a:p>
        </p:txBody>
      </p:sp>
    </p:spTree>
    <p:extLst>
      <p:ext uri="{BB962C8B-B14F-4D97-AF65-F5344CB8AC3E}">
        <p14:creationId xmlns:p14="http://schemas.microsoft.com/office/powerpoint/2010/main" val="185191323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7200" dirty="0" smtClean="0">
                <a:latin typeface="Arabic Typesetting" panose="03020402040406030203" pitchFamily="66" charset="-78"/>
                <a:cs typeface="Arabic Typesetting" panose="03020402040406030203" pitchFamily="66" charset="-78"/>
              </a:rPr>
              <a:t>خطبه فدکیه</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Autofit/>
          </a:bodyPr>
          <a:lstStyle/>
          <a:p>
            <a:pPr marL="0" indent="0" algn="r" rtl="1">
              <a:buNone/>
            </a:pPr>
            <a:r>
              <a:rPr lang="fa-IR" sz="2800" dirty="0">
                <a:latin typeface="Arabic Typesetting" panose="03020402040406030203" pitchFamily="66" charset="-78"/>
                <a:cs typeface="Arabic Typesetting" panose="03020402040406030203" pitchFamily="66" charset="-78"/>
              </a:rPr>
              <a:t>پس از بی‌نتیجه ماندن دادخواهی فاطمه(س) نزد ابوبکر، فاطمه به مسجد پیامبر رفت و خطبه‌ای را جهت روشن‌کردن ماجرا و بازپس‌گرفتن فدک در جمع صحابه خواند. فاطمه(س) در این سخنرانی که به خطبه فدکیه مشهور </a:t>
            </a:r>
            <a:r>
              <a:rPr lang="fa-IR" sz="2800" dirty="0" smtClean="0">
                <a:latin typeface="Arabic Typesetting" panose="03020402040406030203" pitchFamily="66" charset="-78"/>
                <a:cs typeface="Arabic Typesetting" panose="03020402040406030203" pitchFamily="66" charset="-78"/>
              </a:rPr>
              <a:t>است </a:t>
            </a:r>
            <a:r>
              <a:rPr lang="fa-IR" sz="2800" dirty="0">
                <a:latin typeface="Arabic Typesetting" panose="03020402040406030203" pitchFamily="66" charset="-78"/>
                <a:cs typeface="Arabic Typesetting" panose="03020402040406030203" pitchFamily="66" charset="-78"/>
              </a:rPr>
              <a:t>از غصب خلافت </a:t>
            </a:r>
            <a:r>
              <a:rPr lang="fa-IR" sz="2800" dirty="0" smtClean="0">
                <a:latin typeface="Arabic Typesetting" panose="03020402040406030203" pitchFamily="66" charset="-78"/>
                <a:cs typeface="Arabic Typesetting" panose="03020402040406030203" pitchFamily="66" charset="-78"/>
              </a:rPr>
              <a:t>گفت </a:t>
            </a:r>
            <a:r>
              <a:rPr lang="fa-IR" sz="2800" dirty="0">
                <a:latin typeface="Arabic Typesetting" panose="03020402040406030203" pitchFamily="66" charset="-78"/>
                <a:cs typeface="Arabic Typesetting" panose="03020402040406030203" pitchFamily="66" charset="-78"/>
              </a:rPr>
              <a:t>و سخن ابوبکر را تکذیب کرد که طبق چه قانونی او را از ارث پدر محروم کرده است؟! آیا آیه‌ای از قرآن چنین گفته است؟! و سپس او را به دادگاه خداوند در روز رستاخیز واگذار کرد و یاران پیامبر را به پرسش گرفت چرا در مقابل این ستم‌ها ساکت نشسته‌اند. فاطمه(س) آشکارا گفت که آنچه آنان (ابوبکر و اطرافیانش) کرده‌اند، شکستن سوگند (نکثوا ایمانهم) است و در پایان خطبه، ننگ کار آنان را جاودانی و سرانجام آن را دوزخ خواند.</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04058743"/>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sz="8000" dirty="0">
                <a:latin typeface="Arabic Typesetting" panose="03020402040406030203" pitchFamily="66" charset="-78"/>
                <a:cs typeface="Arabic Typesetting" panose="03020402040406030203" pitchFamily="66" charset="-78"/>
              </a:rPr>
              <a:t>نارضایتی فاطمه تا پایان عمر</a:t>
            </a:r>
            <a:r>
              <a:rPr lang="fa-IR" dirty="0"/>
              <a:t/>
            </a:r>
            <a:br>
              <a:rPr lang="fa-IR" dirty="0"/>
            </a:br>
            <a:endParaRPr lang="en-US" dirty="0"/>
          </a:p>
        </p:txBody>
      </p:sp>
      <p:sp>
        <p:nvSpPr>
          <p:cNvPr id="3" name="Content Placeholder 2"/>
          <p:cNvSpPr>
            <a:spLocks noGrp="1"/>
          </p:cNvSpPr>
          <p:nvPr>
            <p:ph idx="1"/>
          </p:nvPr>
        </p:nvSpPr>
        <p:spPr>
          <a:xfrm>
            <a:off x="677334" y="2106160"/>
            <a:ext cx="8596668" cy="3880773"/>
          </a:xfrm>
        </p:spPr>
        <p:txBody>
          <a:bodyPr>
            <a:noAutofit/>
          </a:bodyPr>
          <a:lstStyle/>
          <a:p>
            <a:pPr marL="0" indent="0" algn="r" rtl="1">
              <a:buNone/>
            </a:pPr>
            <a:r>
              <a:rPr lang="fa-IR" sz="2800" dirty="0" smtClean="0">
                <a:latin typeface="Arabic Typesetting" panose="03020402040406030203" pitchFamily="66" charset="-78"/>
                <a:cs typeface="Arabic Typesetting" panose="03020402040406030203" pitchFamily="66" charset="-78"/>
              </a:rPr>
              <a:t>علاوه </a:t>
            </a:r>
            <a:r>
              <a:rPr lang="fa-IR" sz="2800" dirty="0">
                <a:latin typeface="Arabic Typesetting" panose="03020402040406030203" pitchFamily="66" charset="-78"/>
                <a:cs typeface="Arabic Typesetting" panose="03020402040406030203" pitchFamily="66" charset="-78"/>
              </a:rPr>
              <a:t>بر منابع </a:t>
            </a:r>
            <a:r>
              <a:rPr lang="fa-IR" sz="2800" dirty="0" smtClean="0">
                <a:latin typeface="Arabic Typesetting" panose="03020402040406030203" pitchFamily="66" charset="-78"/>
                <a:cs typeface="Arabic Typesetting" panose="03020402040406030203" pitchFamily="66" charset="-78"/>
              </a:rPr>
              <a:t>شیعه،منابع </a:t>
            </a:r>
            <a:r>
              <a:rPr lang="fa-IR" sz="2800" dirty="0">
                <a:latin typeface="Arabic Typesetting" panose="03020402040406030203" pitchFamily="66" charset="-78"/>
                <a:cs typeface="Arabic Typesetting" panose="03020402040406030203" pitchFamily="66" charset="-78"/>
              </a:rPr>
              <a:t>اهل سنت نیز نقل کرده‌اند حضرت زهرا(س) پس از ماجرای فدک سخت از ابوبکر و عمر ناراحت شد و تا زمان شهادت بر آن دو غضبناک باقی ماند: «فاطمه دختر رسول خدا غضب‌ناک گردید و از ابوبکر روی گرداند و تا پایان عمر به همین شکل باقی ماند</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روایات دیگری نیز با همین محتوا از اهل سنت نقل شده است</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همچنین نقل شده است ابوبکر و عمر برای جلب رضایت فاطمه(س) تصمیم گرفتند با او دیدار کنند؛ اما فاطمه نپذیرفت. آنان سپس با واسطه قرار دادن امام علی(ع) با فاطمه دیدار کردند. حضرت زهرا(س) در این دیدار به این حدیث پیامبر(ص) اشاره کرد: «خشنودی فاطمه خشنودی من است، و خشم فاطمه خشم من است، پس هر کس فاطمه دخترم را دوست بدارد مرا دوست داشته است، و هرکس فاطمه را خشنود کند مرا خشنود کرده است، و هرکس فاطمه را خشمگین کند مرا خشمگین کرده است</a:t>
            </a:r>
            <a:r>
              <a:rPr lang="fa-IR" sz="2800" dirty="0" smtClean="0">
                <a:latin typeface="Arabic Typesetting" panose="03020402040406030203" pitchFamily="66" charset="-78"/>
                <a:cs typeface="Arabic Typesetting" panose="03020402040406030203" pitchFamily="66" charset="-78"/>
              </a:rPr>
              <a:t>».در </a:t>
            </a:r>
            <a:r>
              <a:rPr lang="fa-IR" sz="2800" dirty="0">
                <a:latin typeface="Arabic Typesetting" panose="03020402040406030203" pitchFamily="66" charset="-78"/>
                <a:cs typeface="Arabic Typesetting" panose="03020402040406030203" pitchFamily="66" charset="-78"/>
              </a:rPr>
              <a:t>نهایت فاطمه(س) از آنان راضی نشد.</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27755153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8000" dirty="0" smtClean="0">
                <a:latin typeface="Arabic Typesetting" panose="03020402040406030203" pitchFamily="66" charset="-78"/>
                <a:cs typeface="Arabic Typesetting" panose="03020402040406030203" pitchFamily="66" charset="-78"/>
              </a:rPr>
              <a:t>فدک چیست ؟</a:t>
            </a:r>
            <a:br>
              <a:rPr lang="fa-IR" sz="8000" dirty="0" smtClean="0">
                <a:latin typeface="Arabic Typesetting" panose="03020402040406030203" pitchFamily="66" charset="-78"/>
                <a:cs typeface="Arabic Typesetting" panose="03020402040406030203" pitchFamily="66" charset="-78"/>
              </a:rPr>
            </a:br>
            <a:r>
              <a:rPr lang="fa-IR" sz="8000" dirty="0">
                <a:latin typeface="Arabic Typesetting" panose="03020402040406030203" pitchFamily="66" charset="-78"/>
                <a:cs typeface="Arabic Typesetting" panose="03020402040406030203" pitchFamily="66" charset="-78"/>
              </a:rPr>
              <a:t/>
            </a:r>
            <a:br>
              <a:rPr lang="fa-IR" sz="8000" dirty="0">
                <a:latin typeface="Arabic Typesetting" panose="03020402040406030203" pitchFamily="66" charset="-78"/>
                <a:cs typeface="Arabic Typesetting" panose="03020402040406030203" pitchFamily="66" charset="-78"/>
              </a:rPr>
            </a:br>
            <a:endParaRPr lang="en-US" sz="8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Autofit/>
          </a:bodyPr>
          <a:lstStyle/>
          <a:p>
            <a:pPr marL="0" indent="0" algn="r" rtl="1">
              <a:lnSpc>
                <a:spcPct val="100000"/>
              </a:lnSpc>
              <a:buNone/>
            </a:pPr>
            <a:r>
              <a:rPr lang="fa-IR" sz="2800" dirty="0" smtClean="0">
                <a:latin typeface="Arabic Typesetting" panose="03020402040406030203" pitchFamily="66" charset="-78"/>
                <a:cs typeface="Arabic Typesetting" panose="03020402040406030203" pitchFamily="66" charset="-78"/>
              </a:rPr>
              <a:t>فدک زمینی بوده است که در جنگ با یهود بدون جنگ و خونریزی به دست سپاه اسلام</a:t>
            </a:r>
          </a:p>
          <a:p>
            <a:pPr marL="0" indent="0" algn="r" rtl="1">
              <a:lnSpc>
                <a:spcPct val="100000"/>
              </a:lnSpc>
              <a:buNone/>
            </a:pPr>
            <a:r>
              <a:rPr lang="fa-IR" sz="2800" dirty="0" smtClean="0">
                <a:latin typeface="Arabic Typesetting" panose="03020402040406030203" pitchFamily="66" charset="-78"/>
                <a:cs typeface="Arabic Typesetting" panose="03020402040406030203" pitchFamily="66" charset="-78"/>
              </a:rPr>
              <a:t>افتاد.</a:t>
            </a:r>
          </a:p>
          <a:p>
            <a:pPr marL="0" indent="0" algn="r" rtl="1">
              <a:lnSpc>
                <a:spcPct val="100000"/>
              </a:lnSpc>
              <a:buNone/>
            </a:pPr>
            <a:r>
              <a:rPr lang="fa-IR" sz="2800" dirty="0" smtClean="0">
                <a:latin typeface="Arabic Typesetting" panose="03020402040406030203" pitchFamily="66" charset="-78"/>
                <a:cs typeface="Arabic Typesetting" panose="03020402040406030203" pitchFamily="66" charset="-78"/>
              </a:rPr>
              <a:t>طبق دستور خداوند هر زمینی که بدون جنگ و خونریزی به دست سپاه اسلام بیفتد ملک شخصی پیامبر است.</a:t>
            </a:r>
          </a:p>
          <a:p>
            <a:pPr marL="0" indent="0" algn="r" rtl="1">
              <a:lnSpc>
                <a:spcPct val="100000"/>
              </a:lnSpc>
              <a:buNone/>
            </a:pPr>
            <a:r>
              <a:rPr lang="fa-IR" sz="2800" dirty="0" smtClean="0">
                <a:latin typeface="Arabic Typesetting" panose="03020402040406030203" pitchFamily="66" charset="-78"/>
                <a:cs typeface="Arabic Typesetting" panose="03020402040406030203" pitchFamily="66" charset="-78"/>
              </a:rPr>
              <a:t>بعد از تصاحب  این زمین خداوند طبق آیهٔ ۲۶ سوره اسراء (</a:t>
            </a:r>
            <a:r>
              <a:rPr lang="fa-IR" sz="2800" dirty="0" smtClean="0">
                <a:solidFill>
                  <a:srgbClr val="FF0000"/>
                </a:solidFill>
                <a:latin typeface="Arabic Typesetting" panose="03020402040406030203" pitchFamily="66" charset="-78"/>
                <a:cs typeface="Arabic Typesetting" panose="03020402040406030203" pitchFamily="66" charset="-78"/>
              </a:rPr>
              <a:t>وَآتِ ذَا الْقُرْبَىٰ حَقَّهُ وَالْمِسْكِينَ وَابْنَ السَّبِيلِ وَلَا تُبَذِّرْ تَبْذِيرًا</a:t>
            </a:r>
            <a:r>
              <a:rPr lang="fa-IR" sz="2800" dirty="0" smtClean="0">
                <a:latin typeface="Arabic Typesetting" panose="03020402040406030203" pitchFamily="66" charset="-78"/>
                <a:cs typeface="Arabic Typesetting" panose="03020402040406030203" pitchFamily="66" charset="-78"/>
              </a:rPr>
              <a:t>) </a:t>
            </a:r>
          </a:p>
          <a:p>
            <a:pPr marL="0" indent="0" algn="r" rtl="1">
              <a:lnSpc>
                <a:spcPct val="100000"/>
              </a:lnSpc>
              <a:buNone/>
            </a:pPr>
            <a:r>
              <a:rPr lang="fa-IR" sz="2800" dirty="0" smtClean="0">
                <a:solidFill>
                  <a:srgbClr val="00B0F0"/>
                </a:solidFill>
                <a:latin typeface="Arabic Typesetting" panose="03020402040406030203" pitchFamily="66" charset="-78"/>
                <a:cs typeface="Arabic Typesetting" panose="03020402040406030203" pitchFamily="66" charset="-78"/>
              </a:rPr>
              <a:t>(و حقّ خویشاوندان و حقّ تهیدست و از راه مانده را بپرداز، و هیچ گونه اسراف و ولخرجی مکن.</a:t>
            </a:r>
            <a:r>
              <a:rPr lang="fa-IR" sz="2800" dirty="0" smtClean="0">
                <a:latin typeface="Arabic Typesetting" panose="03020402040406030203" pitchFamily="66" charset="-78"/>
                <a:cs typeface="Arabic Typesetting" panose="03020402040406030203" pitchFamily="66" charset="-78"/>
              </a:rPr>
              <a:t>) به پیامبر دستور داد تا این ملک را به اهل بیت خود بدهد.</a:t>
            </a:r>
            <a:endParaRPr lang="fa-IR" sz="2800" dirty="0" smtClean="0">
              <a:solidFill>
                <a:srgbClr val="00B0F0"/>
              </a:solidFill>
              <a:latin typeface="Arabic Typesetting" panose="03020402040406030203" pitchFamily="66" charset="-78"/>
              <a:cs typeface="Arabic Typesetting" panose="03020402040406030203" pitchFamily="66" charset="-78"/>
            </a:endParaRPr>
          </a:p>
          <a:p>
            <a:pPr marL="0" indent="0" algn="r" rtl="1">
              <a:lnSpc>
                <a:spcPct val="100000"/>
              </a:lnSpc>
              <a:buNone/>
            </a:pPr>
            <a:endParaRPr lang="fa-IR" sz="2800" dirty="0" smtClean="0">
              <a:solidFill>
                <a:srgbClr val="FF0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57543314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sz="7200" dirty="0" smtClean="0">
                <a:latin typeface="Arabic Typesetting" panose="03020402040406030203" pitchFamily="66" charset="-78"/>
                <a:cs typeface="Arabic Typesetting" panose="03020402040406030203" pitchFamily="66" charset="-78"/>
              </a:rPr>
              <a:t>ماجرای فدک</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rmAutofit/>
          </a:bodyPr>
          <a:lstStyle/>
          <a:p>
            <a:pPr marL="0" indent="0" algn="r" rtl="1">
              <a:buNone/>
            </a:pPr>
            <a:r>
              <a:rPr lang="fa-IR" sz="2800" dirty="0" smtClean="0">
                <a:latin typeface="Arabic Typesetting" panose="03020402040406030203" pitchFamily="66" charset="-78"/>
                <a:cs typeface="Arabic Typesetting" panose="03020402040406030203" pitchFamily="66" charset="-78"/>
              </a:rPr>
              <a:t>ماجرای فدک از آن وقت شروع می شود که ابوبکر در ماجرای سقیفه بنی ساعده به خلافت می رسد.</a:t>
            </a:r>
          </a:p>
          <a:p>
            <a:pPr marL="0" indent="0" algn="r" rtl="1">
              <a:buNone/>
            </a:pPr>
            <a:r>
              <a:rPr lang="fa-IR" sz="2800" dirty="0" smtClean="0">
                <a:latin typeface="Arabic Typesetting" panose="03020402040406030203" pitchFamily="66" charset="-78"/>
                <a:cs typeface="Arabic Typesetting" panose="03020402040406030203" pitchFamily="66" charset="-78"/>
              </a:rPr>
              <a:t>او بعد از به خلافت رسیدن دستور به غصب فدک می دهد و همین کار را انجام میدهد.</a:t>
            </a:r>
          </a:p>
          <a:p>
            <a:pPr marL="0" indent="0" algn="r" rtl="1">
              <a:buNone/>
            </a:pPr>
            <a:r>
              <a:rPr lang="fa-IR" sz="2800" dirty="0" smtClean="0">
                <a:latin typeface="Arabic Typesetting" panose="03020402040406030203" pitchFamily="66" charset="-78"/>
                <a:cs typeface="Arabic Typesetting" panose="03020402040406030203" pitchFamily="66" charset="-78"/>
              </a:rPr>
              <a:t> ماجرای فدک نیز بر همین اساس است.</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68538104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7200" dirty="0" smtClean="0">
                <a:latin typeface="Arabic Typesetting" panose="03020402040406030203" pitchFamily="66" charset="-78"/>
                <a:cs typeface="Arabic Typesetting" panose="03020402040406030203" pitchFamily="66" charset="-78"/>
              </a:rPr>
              <a:t>ماجرای سقیفه بنی ساعده</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677334" y="1930400"/>
            <a:ext cx="8596668" cy="3880773"/>
          </a:xfrm>
        </p:spPr>
        <p:txBody>
          <a:bodyPr>
            <a:noAutofit/>
          </a:bodyPr>
          <a:lstStyle/>
          <a:p>
            <a:pPr marL="0" indent="0" algn="r" rtl="1">
              <a:buNone/>
            </a:pPr>
            <a:r>
              <a:rPr lang="fa-IR" sz="2400" dirty="0" smtClean="0">
                <a:latin typeface="Arabic Typesetting" panose="03020402040406030203" pitchFamily="66" charset="-78"/>
                <a:cs typeface="Arabic Typesetting" panose="03020402040406030203" pitchFamily="66" charset="-78"/>
              </a:rPr>
              <a:t>با اینکه هنوز بدن پاک و مطهر پیغمبر اکرم روی زمین بود </a:t>
            </a:r>
            <a:r>
              <a:rPr lang="fa-IR" sz="2400" dirty="0">
                <a:latin typeface="Arabic Typesetting" panose="03020402040406030203" pitchFamily="66" charset="-78"/>
                <a:cs typeface="Arabic Typesetting" panose="03020402040406030203" pitchFamily="66" charset="-78"/>
              </a:rPr>
              <a:t>عده‌ای از انصار برای تصمیم‎گیری درباره وضعیت خود و همچنین چاره‌جویی درباره مسئله جانشینی رسول خدا، در سقیفه بنی‌ساعده گرد آمدند. مطابق منابع تاریخی در آغاز این جلسه سعد بن عباده، بزرگ قبیله خزرج به‌خاطر شدت بیماری به‌واسطه فرزندش با جمعیت سخن گفت. وی با ذکر دلایلی جانشینی پیامبر اسلام را حق انصار دانست و آنان را به گرفتن اداره امور دعوت نمود. شنوندگان سخنان وی را تأیید کرده و اعلام نمودند که سعد را به‌عنوان حاکم بر خود انتخاب نموده و تأکید کردند که بر خلاف نظر وی کاری انجام ندهند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اما برخی از حاضرین احتمال مخالفت مهاجران با این تصمیم را مطرح و امکان عدم تسلیم آنان در برابر تصمیم این جمع را دادند. این احتمال پیشنهاد انتخاب امیری از انصار و امیری از مهاجران را در پی </a:t>
            </a:r>
            <a:r>
              <a:rPr lang="fa-IR" sz="2400" dirty="0" smtClean="0">
                <a:latin typeface="Arabic Typesetting" panose="03020402040406030203" pitchFamily="66" charset="-78"/>
                <a:cs typeface="Arabic Typesetting" panose="03020402040406030203" pitchFamily="66" charset="-78"/>
              </a:rPr>
              <a:t>داشت.گزارش </a:t>
            </a:r>
            <a:r>
              <a:rPr lang="fa-IR" sz="2400" dirty="0">
                <a:latin typeface="Arabic Typesetting" panose="03020402040406030203" pitchFamily="66" charset="-78"/>
                <a:cs typeface="Arabic Typesetting" panose="03020402040406030203" pitchFamily="66" charset="-78"/>
              </a:rPr>
              <a:t>این اجتماع و علت برپایی آن به ابوبکر و عمر می‌رسد و این دو به اتفاق ابوعبیده جراح به سمت سقیفه حرکت می‌کنند. با ورود آنان به این جمع، ابوبکر با جلوگیری از سخنرانی عمر، ابتکار عمل را در دست گرفته و طی سخنانی برتری مهاجران و اولویت قریش برای جانشینی پیامبر را ثابت می‌کند</a:t>
            </a:r>
            <a:r>
              <a:rPr lang="fa-IR" sz="2400" dirty="0" smtClean="0">
                <a:latin typeface="Arabic Typesetting" panose="03020402040406030203" pitchFamily="66" charset="-78"/>
                <a:cs typeface="Arabic Typesetting" panose="03020402040406030203" pitchFamily="66" charset="-78"/>
              </a:rPr>
              <a:t>. این </a:t>
            </a:r>
            <a:r>
              <a:rPr lang="fa-IR" sz="2400" dirty="0">
                <a:latin typeface="Arabic Typesetting" panose="03020402040406030203" pitchFamily="66" charset="-78"/>
                <a:cs typeface="Arabic Typesetting" panose="03020402040406030203" pitchFamily="66" charset="-78"/>
              </a:rPr>
              <a:t>سخنان با مخالفت و موافقت حاضرین مواجه شده و برخی نیز به شایستگی علی(ع) و عدم بیعت با غیر از او اشاره می‌کنند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ولی در نهایت ابوبکر، عمر و ابوعبیده را به‌عنوان افراد شایسته برای این مقام معرفی می‌کند. این دو تن طی سخنانی با پیشنهاد ابوبکر مخالفت </a:t>
            </a:r>
            <a:r>
              <a:rPr lang="fa-IR" sz="2400" dirty="0" smtClean="0">
                <a:latin typeface="Arabic Typesetting" panose="03020402040406030203" pitchFamily="66" charset="-78"/>
                <a:cs typeface="Arabic Typesetting" panose="03020402040406030203" pitchFamily="66" charset="-78"/>
              </a:rPr>
              <a:t>می‌کنند</a:t>
            </a:r>
            <a:r>
              <a:rPr lang="fa-IR" sz="2400" dirty="0">
                <a:latin typeface="Arabic Typesetting" panose="03020402040406030203" pitchFamily="66" charset="-78"/>
                <a:cs typeface="Arabic Typesetting" panose="03020402040406030203" pitchFamily="66" charset="-78"/>
              </a:rPr>
              <a:t>.</a:t>
            </a:r>
            <a:endParaRPr lang="en-US" sz="2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6979176"/>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fa-IR" sz="7200" dirty="0" smtClean="0">
                <a:latin typeface="Arabic Typesetting" panose="03020402040406030203" pitchFamily="66" charset="-78"/>
                <a:cs typeface="Arabic Typesetting" panose="03020402040406030203" pitchFamily="66" charset="-78"/>
              </a:rPr>
              <a:t>بیعت علی ابن ابی طالب با ابوبکر</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Autofit/>
          </a:bodyPr>
          <a:lstStyle/>
          <a:p>
            <a:pPr marL="0" indent="0" algn="r" rtl="1">
              <a:buNone/>
            </a:pPr>
            <a:r>
              <a:rPr lang="fa-IR" sz="2800" dirty="0" smtClean="0">
                <a:latin typeface="Arabic Typesetting" panose="03020402040406030203" pitchFamily="66" charset="-78"/>
                <a:cs typeface="Arabic Typesetting" panose="03020402040406030203" pitchFamily="66" charset="-78"/>
              </a:rPr>
              <a:t>بعد از به خلافت رسیدن ابوبکر امام علی (ع) نیز مجبور به بیعت با آن شد.</a:t>
            </a:r>
          </a:p>
          <a:p>
            <a:pPr marL="0" indent="0" algn="r" rtl="1">
              <a:buNone/>
            </a:pPr>
            <a:r>
              <a:rPr lang="fa-IR" sz="2800" dirty="0" smtClean="0">
                <a:latin typeface="Arabic Typesetting" panose="03020402040406030203" pitchFamily="66" charset="-78"/>
                <a:cs typeface="Arabic Typesetting" panose="03020402040406030203" pitchFamily="66" charset="-78"/>
              </a:rPr>
              <a:t>او بعد از به خلافت رسیدن توانست تمام مدینه را مجبور بیعت با خود کند. و همین کار را نیز انجام داد.</a:t>
            </a:r>
          </a:p>
          <a:p>
            <a:pPr marL="0" indent="0" algn="r" rtl="1">
              <a:buNone/>
            </a:pPr>
            <a:r>
              <a:rPr lang="fa-IR" sz="2800" dirty="0" smtClean="0">
                <a:latin typeface="Arabic Typesetting" panose="03020402040406030203" pitchFamily="66" charset="-78"/>
                <a:cs typeface="Arabic Typesetting" panose="03020402040406030203" pitchFamily="66" charset="-78"/>
              </a:rPr>
              <a:t>او بعد از بیعت گرفتن از تمام کوفه برای محکم کردن پایه های خلافت خود به بیعت گرفتن از مولا علی (ع) نیز نیاز داشت.به همین دلیل دستور داد تا امام علی (ع) را به پیش او ببرند تا بتواند دیگر از همه کوفه بیعت قطعی را بگیرد.</a:t>
            </a:r>
          </a:p>
          <a:p>
            <a:pPr marL="0" indent="0" algn="r" rtl="1">
              <a:buNone/>
            </a:pPr>
            <a:r>
              <a:rPr lang="fa-IR" sz="2800" dirty="0" smtClean="0">
                <a:latin typeface="Arabic Typesetting" panose="03020402040406030203" pitchFamily="66" charset="-78"/>
                <a:cs typeface="Arabic Typesetting" panose="03020402040406030203" pitchFamily="66" charset="-78"/>
              </a:rPr>
              <a:t>طی آن ماجرا و به زور رفتن سپاهیان ابوبکر در داخل خانه اهل بیت پیامبر حضرت زهرا به شدت مجروح شدند و امام علی (ع) را با خود بردند و توانستند به زور از امام علی (ع) بیعت بگیرند.</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051264626"/>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7200" dirty="0" smtClean="0">
                <a:latin typeface="Arabic Typesetting" panose="03020402040406030203" pitchFamily="66" charset="-78"/>
                <a:cs typeface="Arabic Typesetting" panose="03020402040406030203" pitchFamily="66" charset="-78"/>
              </a:rPr>
              <a:t>غصب فدک</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rmAutofit lnSpcReduction="10000"/>
          </a:bodyPr>
          <a:lstStyle/>
          <a:p>
            <a:pPr marL="0" indent="0" algn="r" rtl="1">
              <a:buNone/>
            </a:pPr>
            <a:r>
              <a:rPr lang="fa-IR" sz="2800" dirty="0">
                <a:latin typeface="Arabic Typesetting" panose="03020402040406030203" pitchFamily="66" charset="-78"/>
                <a:cs typeface="Arabic Typesetting" panose="03020402040406030203" pitchFamily="66" charset="-78"/>
              </a:rPr>
              <a:t>فدک تا زمان وفات پیامبر(ص) در دست حضرت فاطمه(س) بود و افرادی به عنوان وکیل، کارگزار و کارگر در فدک کار </a:t>
            </a:r>
            <a:r>
              <a:rPr lang="fa-IR" sz="2800" dirty="0" smtClean="0">
                <a:latin typeface="Arabic Typesetting" panose="03020402040406030203" pitchFamily="66" charset="-78"/>
                <a:cs typeface="Arabic Typesetting" panose="03020402040406030203" pitchFamily="66" charset="-78"/>
              </a:rPr>
              <a:t>می‌کردند.پس </a:t>
            </a:r>
            <a:r>
              <a:rPr lang="fa-IR" sz="2800" dirty="0">
                <a:latin typeface="Arabic Typesetting" panose="03020402040406030203" pitchFamily="66" charset="-78"/>
                <a:cs typeface="Arabic Typesetting" panose="03020402040406030203" pitchFamily="66" charset="-78"/>
              </a:rPr>
              <a:t>از واقعه سقیفه و به خلافت رسیدن ابوبکر، او اعلام کرد فدک ملک کسی نیست؛ از این رو آن را به نفع خلافت خود مصادره کرد</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مالکیت فدک در دوران </a:t>
            </a:r>
            <a:r>
              <a:rPr lang="fa-IR" sz="2800" dirty="0" smtClean="0">
                <a:latin typeface="Arabic Typesetting" panose="03020402040406030203" pitchFamily="66" charset="-78"/>
                <a:cs typeface="Arabic Typesetting" panose="03020402040406030203" pitchFamily="66" charset="-78"/>
              </a:rPr>
              <a:t>عمر </a:t>
            </a:r>
            <a:r>
              <a:rPr lang="fa-IR" sz="2800" dirty="0">
                <a:latin typeface="Arabic Typesetting" panose="03020402040406030203" pitchFamily="66" charset="-78"/>
                <a:cs typeface="Arabic Typesetting" panose="03020402040406030203" pitchFamily="66" charset="-78"/>
              </a:rPr>
              <a:t>و </a:t>
            </a:r>
            <a:r>
              <a:rPr lang="fa-IR" sz="2800" dirty="0" smtClean="0">
                <a:latin typeface="Arabic Typesetting" panose="03020402040406030203" pitchFamily="66" charset="-78"/>
                <a:cs typeface="Arabic Typesetting" panose="03020402040406030203" pitchFamily="66" charset="-78"/>
              </a:rPr>
              <a:t>عثمان </a:t>
            </a:r>
            <a:r>
              <a:rPr lang="fa-IR" sz="2800" dirty="0">
                <a:latin typeface="Arabic Typesetting" panose="03020402040406030203" pitchFamily="66" charset="-78"/>
                <a:cs typeface="Arabic Typesetting" panose="03020402040406030203" pitchFamily="66" charset="-78"/>
              </a:rPr>
              <a:t>نیز به خاندان پیامبر(ص) بازنگشت.</a:t>
            </a:r>
          </a:p>
          <a:p>
            <a:pPr marL="0" indent="0" algn="r" rtl="1">
              <a:buNone/>
            </a:pPr>
            <a:endParaRPr lang="fa-IR" sz="2800" dirty="0">
              <a:latin typeface="Arabic Typesetting" panose="03020402040406030203" pitchFamily="66" charset="-78"/>
              <a:cs typeface="Arabic Typesetting" panose="03020402040406030203" pitchFamily="66" charset="-78"/>
            </a:endParaRPr>
          </a:p>
          <a:p>
            <a:pPr marL="0" indent="0" algn="r" rtl="1">
              <a:buNone/>
            </a:pPr>
            <a:r>
              <a:rPr lang="fa-IR" sz="2800" dirty="0">
                <a:latin typeface="Arabic Typesetting" panose="03020402040406030203" pitchFamily="66" charset="-78"/>
                <a:cs typeface="Arabic Typesetting" panose="03020402040406030203" pitchFamily="66" charset="-78"/>
              </a:rPr>
              <a:t>گفته شده است خلیفه اول علاوه بر فدک، باغ‌های هفتگانه (الحوائط السبعة) را از فاطمه گرفت. نقل شده این باغ‌ها اموال مُخیرق یهودی بود که اسلام آورد و وصیت کرد اگر در جنگ کشته شد، باغ‌هایش از آنِ پیامبر(ص) باشد</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وی در جنگ احد به شهادت رسید. پیامبر(ص) نیز این هفت باغ را با فدک به زهرا بخشید</a:t>
            </a:r>
            <a:r>
              <a:rPr lang="fa-IR" sz="2800" dirty="0" smtClean="0">
                <a:latin typeface="Arabic Typesetting" panose="03020402040406030203" pitchFamily="66" charset="-78"/>
                <a:cs typeface="Arabic Typesetting" panose="03020402040406030203" pitchFamily="66" charset="-78"/>
              </a:rPr>
              <a:t>.</a:t>
            </a:r>
            <a:endParaRPr lang="fa-IR" sz="2800" dirty="0">
              <a:latin typeface="Arabic Typesetting" panose="03020402040406030203" pitchFamily="66" charset="-78"/>
              <a:cs typeface="Arabic Typesetting" panose="03020402040406030203" pitchFamily="66" charset="-78"/>
            </a:endParaRPr>
          </a:p>
          <a:p>
            <a:pPr marL="0" indent="0" algn="r" rtl="1">
              <a:buNone/>
            </a:pPr>
            <a:endParaRPr lang="fa-IR" dirty="0"/>
          </a:p>
        </p:txBody>
      </p:sp>
    </p:spTree>
    <p:extLst>
      <p:ext uri="{BB962C8B-B14F-4D97-AF65-F5344CB8AC3E}">
        <p14:creationId xmlns:p14="http://schemas.microsoft.com/office/powerpoint/2010/main" val="1970803656"/>
      </p:ext>
    </p:extLst>
  </p:cSld>
  <p:clrMapOvr>
    <a:masterClrMapping/>
  </p:clrMapOvr>
  <p:transition spd="slow">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fa-IR" sz="7200" dirty="0" smtClean="0">
                <a:latin typeface="Arabic Typesetting" panose="03020402040406030203" pitchFamily="66" charset="-78"/>
                <a:cs typeface="Arabic Typesetting" panose="03020402040406030203" pitchFamily="66" charset="-78"/>
              </a:rPr>
              <a:t>داد خواهی فاطمه (س)</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677334" y="1270000"/>
            <a:ext cx="8596668" cy="3880773"/>
          </a:xfrm>
        </p:spPr>
        <p:txBody>
          <a:bodyPr>
            <a:noAutofit/>
          </a:bodyPr>
          <a:lstStyle/>
          <a:p>
            <a:pPr marL="0" indent="0" algn="r" rtl="1">
              <a:buNone/>
            </a:pPr>
            <a:endParaRPr lang="fa-IR" sz="2800" dirty="0">
              <a:latin typeface="Arabic Typesetting" panose="03020402040406030203" pitchFamily="66" charset="-78"/>
              <a:cs typeface="Arabic Typesetting" panose="03020402040406030203" pitchFamily="66" charset="-78"/>
            </a:endParaRPr>
          </a:p>
          <a:p>
            <a:pPr marL="0" indent="0" algn="r" rtl="1">
              <a:buNone/>
            </a:pPr>
            <a:r>
              <a:rPr lang="fa-IR" sz="2400" dirty="0">
                <a:latin typeface="Arabic Typesetting" panose="03020402040406030203" pitchFamily="66" charset="-78"/>
                <a:cs typeface="Arabic Typesetting" panose="03020402040406030203" pitchFamily="66" charset="-78"/>
              </a:rPr>
              <a:t>پس از تصرف فدک، فاطمه(س) نزد ابوبکر رفت و برای بازگردان مالکیت فدک با او گفتگو کرد. در این گفتگو که در منابع تاریخی و روایی با اختلافاتی جزئی نقل شده آمده است وقتی فاطمه خواهان بازگرداندن مالکیت فدک شد، ابوبکر گفت: از پیامبر(ص) شنیده است که اموالش پس از او به مسلمانان می‌رسد و از او میراثی نمی‌ماند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فاطمه(س) پاسخ داد: «پدرم این ملک را به من بخشیده است.» ابوبکر از حضرت فاطمه(س) برای اثبات آنکه پیامبر(ص) فدک را بدو بخشیده است، شاهد خواست. به نقل برخی منابع حضرت علی(ع) و ام‌ایمن شهادت </a:t>
            </a:r>
            <a:r>
              <a:rPr lang="fa-IR" sz="2400" dirty="0" smtClean="0">
                <a:latin typeface="Arabic Typesetting" panose="03020402040406030203" pitchFamily="66" charset="-78"/>
                <a:cs typeface="Arabic Typesetting" panose="03020402040406030203" pitchFamily="66" charset="-78"/>
              </a:rPr>
              <a:t>دادند </a:t>
            </a:r>
            <a:r>
              <a:rPr lang="fa-IR" sz="2400" dirty="0">
                <a:latin typeface="Arabic Typesetting" panose="03020402040406030203" pitchFamily="66" charset="-78"/>
                <a:cs typeface="Arabic Typesetting" panose="03020402040406030203" pitchFamily="66" charset="-78"/>
              </a:rPr>
              <a:t>و بنابر برخی دیگر، ام ایمن و یکی از موالی پیامبر(ص</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و بنابر برخی دیگر امام علی، ام‌ایمن و حسنین گواه شدند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ابوبکر پذیرفت و کاغذی نوشت تا کسی به فدک دست‌درازی نکند. وقتی فاطمه(س) از مجلس بیرون آمد، عمر بن خطاب او را دید و نوشته را گرفت و پاره کرد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بنابر برخی منابع (اهل سنت) ابوبکر شاهدان فاطمه را نپذیرفت و دو مرد را برای شهادت طلبید</a:t>
            </a:r>
            <a:r>
              <a:rPr lang="fa-IR" sz="2400" dirty="0" smtClean="0">
                <a:latin typeface="Arabic Typesetting" panose="03020402040406030203" pitchFamily="66" charset="-78"/>
                <a:cs typeface="Arabic Typesetting" panose="03020402040406030203" pitchFamily="66" charset="-78"/>
              </a:rPr>
              <a:t>. </a:t>
            </a:r>
            <a:r>
              <a:rPr lang="fa-IR" sz="2400" dirty="0">
                <a:latin typeface="Arabic Typesetting" panose="03020402040406030203" pitchFamily="66" charset="-78"/>
                <a:cs typeface="Arabic Typesetting" panose="03020402040406030203" pitchFamily="66" charset="-78"/>
              </a:rPr>
              <a:t>ابن ابی الحدید عالم سنی می‌گوید: «از ابن فارقی مدرس بغداد پرسیدم آیا فاطمه راست می‌گفت. ابن فارقی گفت آری. پرسیدم پس چرا ابوبکر فدک را به او نداد؟ گفت اگر چنین می‌کرد فردا خلافت را برای شوهرش ادعا می‌کرد و ابوبکر نمی‌توانست سخنش را نپذیرد؛ چرا که درباره فدک حرف او را بدون شاهد پذیرفته بود». ابن ابی الحدید در ادامه می‌نویسد: «ابن فارقی اگرچه به شوخی این سخن را گفت، حرفش صحیح بود»</a:t>
            </a:r>
          </a:p>
        </p:txBody>
      </p:sp>
    </p:spTree>
    <p:extLst>
      <p:ext uri="{BB962C8B-B14F-4D97-AF65-F5344CB8AC3E}">
        <p14:creationId xmlns:p14="http://schemas.microsoft.com/office/powerpoint/2010/main" val="390498826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2143"/>
            <a:ext cx="8596668" cy="1320800"/>
          </a:xfrm>
        </p:spPr>
        <p:txBody>
          <a:bodyPr>
            <a:normAutofit fontScale="90000"/>
          </a:bodyPr>
          <a:lstStyle/>
          <a:p>
            <a:pPr algn="r" rtl="1"/>
            <a:r>
              <a:rPr lang="fa-IR" sz="8000" dirty="0">
                <a:latin typeface="Arabic Typesetting" panose="03020402040406030203" pitchFamily="66" charset="-78"/>
                <a:cs typeface="Arabic Typesetting" panose="03020402040406030203" pitchFamily="66" charset="-78"/>
              </a:rPr>
              <a:t>استدلال ابوبکر بر ارث نگذاشتن انبیا</a:t>
            </a:r>
            <a:r>
              <a:rPr lang="fa-IR" dirty="0"/>
              <a:t/>
            </a:r>
            <a:br>
              <a:rPr lang="fa-IR" dirty="0"/>
            </a:br>
            <a:endParaRPr lang="en-US" dirty="0"/>
          </a:p>
        </p:txBody>
      </p:sp>
      <p:sp>
        <p:nvSpPr>
          <p:cNvPr id="3" name="Content Placeholder 2"/>
          <p:cNvSpPr>
            <a:spLocks noGrp="1"/>
          </p:cNvSpPr>
          <p:nvPr>
            <p:ph idx="1"/>
          </p:nvPr>
        </p:nvSpPr>
        <p:spPr>
          <a:xfrm>
            <a:off x="677334" y="1592943"/>
            <a:ext cx="8596668" cy="3880773"/>
          </a:xfrm>
        </p:spPr>
        <p:txBody>
          <a:bodyPr>
            <a:noAutofit/>
          </a:bodyPr>
          <a:lstStyle/>
          <a:p>
            <a:pPr marL="0" indent="0" algn="r" rtl="1">
              <a:buNone/>
            </a:pPr>
            <a:r>
              <a:rPr lang="fa-IR" sz="2800" dirty="0" smtClean="0">
                <a:latin typeface="Arabic Typesetting" panose="03020402040406030203" pitchFamily="66" charset="-78"/>
                <a:cs typeface="Arabic Typesetting" panose="03020402040406030203" pitchFamily="66" charset="-78"/>
              </a:rPr>
              <a:t>گزارش </a:t>
            </a:r>
            <a:r>
              <a:rPr lang="fa-IR" sz="2800" dirty="0">
                <a:latin typeface="Arabic Typesetting" panose="03020402040406030203" pitchFamily="66" charset="-78"/>
                <a:cs typeface="Arabic Typesetting" panose="03020402040406030203" pitchFamily="66" charset="-78"/>
              </a:rPr>
              <a:t>شده است ابوبکر در پاسخِ دادخواهی فاطمه گفت: «از پیامبر(ص) شنیدم: ما (انبیا) ارث نمی‌گذاریم و آنچه از ما باقی می‌ماند، صدقه است</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در مقابل حضرت زهرا(س) در خطبه فدکیه به آیاتی از </a:t>
            </a:r>
            <a:r>
              <a:rPr lang="fa-IR" sz="2800" dirty="0" smtClean="0">
                <a:latin typeface="Arabic Typesetting" panose="03020402040406030203" pitchFamily="66" charset="-78"/>
                <a:cs typeface="Arabic Typesetting" panose="03020402040406030203" pitchFamily="66" charset="-78"/>
              </a:rPr>
              <a:t>قرآن </a:t>
            </a:r>
            <a:r>
              <a:rPr lang="fa-IR" sz="2800" dirty="0">
                <a:latin typeface="Arabic Typesetting" panose="03020402040406030203" pitchFamily="66" charset="-78"/>
                <a:cs typeface="Arabic Typesetting" panose="03020402040406030203" pitchFamily="66" charset="-78"/>
              </a:rPr>
              <a:t>اشاره کرد و این سخن ابوبکر را مخالف قرآن دانست</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همچنین علمای شیعه علاوه بر اینکه </a:t>
            </a:r>
            <a:r>
              <a:rPr lang="fa-IR" sz="2800" dirty="0" smtClean="0">
                <a:latin typeface="Arabic Typesetting" panose="03020402040406030203" pitchFamily="66" charset="-78"/>
                <a:cs typeface="Arabic Typesetting" panose="03020402040406030203" pitchFamily="66" charset="-78"/>
              </a:rPr>
              <a:t>آیاتی </a:t>
            </a:r>
            <a:r>
              <a:rPr lang="fa-IR" sz="2800" dirty="0">
                <a:latin typeface="Arabic Typesetting" panose="03020402040406030203" pitchFamily="66" charset="-78"/>
                <a:cs typeface="Arabic Typesetting" panose="03020402040406030203" pitchFamily="66" charset="-78"/>
              </a:rPr>
              <a:t>را مخالف سخن ابوبکر دانسته‌اند، گفته‌اند این حدیث را به غیر از ابوبکر هیچ‌کدام از صحابه پیامبر(ص) نقل نکرده‌اند</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ابن ابی الحدید (عالم سنی) نیز می‌گوید این روایت را فقط ابوبکر نقل کرده است</a:t>
            </a:r>
            <a:r>
              <a:rPr lang="fa-IR" sz="2800" dirty="0" smtClean="0">
                <a:latin typeface="Arabic Typesetting" panose="03020402040406030203" pitchFamily="66" charset="-78"/>
                <a:cs typeface="Arabic Typesetting" panose="03020402040406030203" pitchFamily="66" charset="-78"/>
              </a:rPr>
              <a:t>.</a:t>
            </a:r>
            <a:endParaRPr lang="fa-IR" sz="2800" dirty="0">
              <a:latin typeface="Arabic Typesetting" panose="03020402040406030203" pitchFamily="66" charset="-78"/>
              <a:cs typeface="Arabic Typesetting" panose="03020402040406030203" pitchFamily="66" charset="-78"/>
            </a:endParaRPr>
          </a:p>
          <a:p>
            <a:pPr marL="0" indent="0" algn="r" rtl="1">
              <a:buNone/>
            </a:pPr>
            <a:endParaRPr lang="fa-IR" sz="2800" dirty="0">
              <a:latin typeface="Arabic Typesetting" panose="03020402040406030203" pitchFamily="66" charset="-78"/>
              <a:cs typeface="Arabic Typesetting" panose="03020402040406030203" pitchFamily="66" charset="-78"/>
            </a:endParaRPr>
          </a:p>
          <a:p>
            <a:pPr marL="0" indent="0" algn="r" rtl="1">
              <a:buNone/>
            </a:pPr>
            <a:r>
              <a:rPr lang="fa-IR" sz="2800" dirty="0">
                <a:latin typeface="Arabic Typesetting" panose="03020402040406030203" pitchFamily="66" charset="-78"/>
                <a:cs typeface="Arabic Typesetting" panose="03020402040406030203" pitchFamily="66" charset="-78"/>
              </a:rPr>
              <a:t>همچنین نقل شده است هنگامی که عثمان به خلافت رسید، عایشه و حفصه پیش او رفتند و از او خواستند آنچه پدرانشان (خلیفه اول و دوم) به آنان می‌دادند، مجدد به آنان بدهد؛ اما عثمان گفت به خدا سوگند چنین چیزی به شما نمی‌دهم... آیا شما دو نفر نبودید که نزد پدرتان شهادت دادید... پیامبران ارث نمی‌گذارند. روزی چنین شهادت دادید و روزی میراث پیامبر(ص) را درخواست </a:t>
            </a:r>
            <a:r>
              <a:rPr lang="fa-IR" sz="2800" dirty="0" smtClean="0">
                <a:latin typeface="Arabic Typesetting" panose="03020402040406030203" pitchFamily="66" charset="-78"/>
                <a:cs typeface="Arabic Typesetting" panose="03020402040406030203" pitchFamily="66" charset="-78"/>
              </a:rPr>
              <a:t>می‌کنید.</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704554914"/>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7200" dirty="0" smtClean="0">
                <a:latin typeface="Arabic Typesetting" panose="03020402040406030203" pitchFamily="66" charset="-78"/>
                <a:cs typeface="Arabic Typesetting" panose="03020402040406030203" pitchFamily="66" charset="-78"/>
              </a:rPr>
              <a:t>داد خواهی امیر المومنین علی (ع)</a:t>
            </a:r>
            <a:endParaRPr lang="en-US" sz="72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677334" y="1930400"/>
            <a:ext cx="8596668" cy="3880773"/>
          </a:xfrm>
        </p:spPr>
        <p:txBody>
          <a:bodyPr>
            <a:noAutofit/>
          </a:bodyPr>
          <a:lstStyle/>
          <a:p>
            <a:pPr marL="0" indent="0" algn="r" rtl="1">
              <a:buNone/>
            </a:pPr>
            <a:r>
              <a:rPr lang="fa-IR" sz="2800" dirty="0">
                <a:latin typeface="Arabic Typesetting" panose="03020402040406030203" pitchFamily="66" charset="-78"/>
                <a:cs typeface="Arabic Typesetting" panose="03020402040406030203" pitchFamily="66" charset="-78"/>
              </a:rPr>
              <a:t>نقل شده است پس از مصادره فدک، امیرالمؤمنین به مسجد آمد و در حضور مهاجر و انصار به ابوبکر اعتراض کرد چرا فاطمه را از چیزی که پیامبر(ص) به او بخشیده، منع کرده است. پس از آن ابوبکر شاهدِ عادل طلبید که امام علی(ع) استدلال کرد اگر چیزی در دست کسی باشد و دیگری مدعی آن شود، فرد مدعی باید برای خود بینه (دلیل و شاهد) بیاورد نه فاطمه که فدک از قبل در دستش بوده است</a:t>
            </a:r>
            <a:r>
              <a:rPr lang="fa-IR" sz="2800" dirty="0" smtClean="0">
                <a:latin typeface="Arabic Typesetting" panose="03020402040406030203" pitchFamily="66" charset="-78"/>
                <a:cs typeface="Arabic Typesetting" panose="03020402040406030203" pitchFamily="66" charset="-78"/>
              </a:rPr>
              <a:t>.</a:t>
            </a:r>
            <a:endParaRPr lang="fa-IR" sz="2800" dirty="0">
              <a:latin typeface="Arabic Typesetting" panose="03020402040406030203" pitchFamily="66" charset="-78"/>
              <a:cs typeface="Arabic Typesetting" panose="03020402040406030203" pitchFamily="66" charset="-78"/>
            </a:endParaRPr>
          </a:p>
          <a:p>
            <a:pPr algn="r" rtl="1"/>
            <a:endParaRPr lang="fa-IR" sz="2800" dirty="0">
              <a:latin typeface="Arabic Typesetting" panose="03020402040406030203" pitchFamily="66" charset="-78"/>
              <a:cs typeface="Arabic Typesetting" panose="03020402040406030203" pitchFamily="66" charset="-78"/>
            </a:endParaRPr>
          </a:p>
          <a:p>
            <a:pPr marL="0" indent="0" algn="r" rtl="1">
              <a:buNone/>
            </a:pPr>
            <a:r>
              <a:rPr lang="fa-IR" sz="2800" dirty="0">
                <a:latin typeface="Arabic Typesetting" panose="03020402040406030203" pitchFamily="66" charset="-78"/>
                <a:cs typeface="Arabic Typesetting" panose="03020402040406030203" pitchFamily="66" charset="-78"/>
              </a:rPr>
              <a:t>امام علی(ع) در ادامه آیه تطهیر را تلاوت کرد و از ابوبکر اقرار گرفت که این آیه در شأن امام و خانواده‌اش نازل شده است. سپس پرسید اگر دو شاهد بگویند فاطمه مرتکب فحشا شده چه کار خواهی کرد؟ که ابوبکر گفت بر فاطمه حد خواهم زد. امیرالمؤمنین گفت بنابراین تو شهادت خلق را بر شهادت خداوند ترجیح داده‌ای و کافر خواهی بود. در این هنگام مردم گریستند و پراکنده شدند</a:t>
            </a:r>
            <a:r>
              <a:rPr lang="fa-IR" sz="2800" dirty="0" smtClean="0">
                <a:latin typeface="Arabic Typesetting" panose="03020402040406030203" pitchFamily="66" charset="-78"/>
                <a:cs typeface="Arabic Typesetting" panose="03020402040406030203" pitchFamily="66" charset="-78"/>
              </a:rPr>
              <a:t>. </a:t>
            </a:r>
            <a:r>
              <a:rPr lang="fa-IR" sz="2800" dirty="0">
                <a:latin typeface="Arabic Typesetting" panose="03020402040406030203" pitchFamily="66" charset="-78"/>
                <a:cs typeface="Arabic Typesetting" panose="03020402040406030203" pitchFamily="66" charset="-78"/>
              </a:rPr>
              <a:t>نقل شده است امام علی(ع) همچنین نامه‌ای به ابوبکر نوشت و در کلامی تهدیدآمیز، از غصب خلافت و فدک سخن گفت.</a:t>
            </a:r>
            <a:endParaRPr lang="en-US" sz="2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298967333"/>
      </p:ext>
    </p:extLst>
  </p:cSld>
  <p:clrMapOvr>
    <a:masterClrMapping/>
  </p:clrMapOvr>
  <p:transition spd="slow">
    <p:comb/>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TotalTime>
  <Words>1699</Words>
  <Application>Microsoft Office PowerPoint</Application>
  <PresentationFormat>Widescreen</PresentationFormat>
  <Paragraphs>41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Arabic Typesetting</vt:lpstr>
      <vt:lpstr>Arial</vt:lpstr>
      <vt:lpstr>Tahoma</vt:lpstr>
      <vt:lpstr>Trebuchet MS</vt:lpstr>
      <vt:lpstr>Wingdings 3</vt:lpstr>
      <vt:lpstr>Facet</vt:lpstr>
      <vt:lpstr>بسمه تعالی</vt:lpstr>
      <vt:lpstr>فدک چیست ؟  </vt:lpstr>
      <vt:lpstr>ماجرای فدک</vt:lpstr>
      <vt:lpstr>ماجرای سقیفه بنی ساعده</vt:lpstr>
      <vt:lpstr>بیعت علی ابن ابی طالب با ابوبکر</vt:lpstr>
      <vt:lpstr>غصب فدک</vt:lpstr>
      <vt:lpstr>داد خواهی فاطمه (س)</vt:lpstr>
      <vt:lpstr>استدلال ابوبکر بر ارث نگذاشتن انبیا </vt:lpstr>
      <vt:lpstr>داد خواهی امیر المومنین علی (ع)</vt:lpstr>
      <vt:lpstr>خطبه فدکیه</vt:lpstr>
      <vt:lpstr>نارضایتی فاطمه تا پایان عمر </vt:lpstr>
    </vt:vector>
  </TitlesOfParts>
  <Company>Gerdoo.net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MR.PC</dc:creator>
  <cp:lastModifiedBy>MR.PC</cp:lastModifiedBy>
  <cp:revision>8</cp:revision>
  <dcterms:created xsi:type="dcterms:W3CDTF">2020-01-18T17:13:02Z</dcterms:created>
  <dcterms:modified xsi:type="dcterms:W3CDTF">2020-01-18T18:18:52Z</dcterms:modified>
</cp:coreProperties>
</file>