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57" r:id="rId3"/>
    <p:sldId id="258" r:id="rId4"/>
    <p:sldId id="259" r:id="rId5"/>
    <p:sldId id="264" r:id="rId6"/>
    <p:sldId id="282" r:id="rId7"/>
    <p:sldId id="283" r:id="rId8"/>
    <p:sldId id="265" r:id="rId9"/>
    <p:sldId id="266" r:id="rId10"/>
    <p:sldId id="267" r:id="rId11"/>
    <p:sldId id="276" r:id="rId12"/>
    <p:sldId id="277" r:id="rId13"/>
    <p:sldId id="268" r:id="rId14"/>
    <p:sldId id="269" r:id="rId15"/>
    <p:sldId id="270" r:id="rId16"/>
    <p:sldId id="271" r:id="rId17"/>
    <p:sldId id="272" r:id="rId18"/>
    <p:sldId id="275" r:id="rId19"/>
    <p:sldId id="274" r:id="rId20"/>
    <p:sldId id="273" r:id="rId21"/>
    <p:sldId id="278" r:id="rId22"/>
    <p:sldId id="279" r:id="rId23"/>
    <p:sldId id="280" r:id="rId24"/>
    <p:sldId id="281" r:id="rId25"/>
    <p:sldId id="301" r:id="rId26"/>
    <p:sldId id="302" r:id="rId27"/>
    <p:sldId id="303" r:id="rId28"/>
    <p:sldId id="304" r:id="rId29"/>
    <p:sldId id="305" r:id="rId30"/>
    <p:sldId id="260" r:id="rId31"/>
    <p:sldId id="261" r:id="rId32"/>
    <p:sldId id="263" r:id="rId33"/>
    <p:sldId id="284" r:id="rId34"/>
    <p:sldId id="285" r:id="rId35"/>
    <p:sldId id="286" r:id="rId36"/>
    <p:sldId id="287" r:id="rId37"/>
    <p:sldId id="288" r:id="rId38"/>
    <p:sldId id="262" r:id="rId39"/>
    <p:sldId id="289" r:id="rId40"/>
    <p:sldId id="290" r:id="rId41"/>
    <p:sldId id="291" r:id="rId42"/>
    <p:sldId id="292" r:id="rId43"/>
    <p:sldId id="293" r:id="rId44"/>
    <p:sldId id="294" r:id="rId45"/>
    <p:sldId id="306" r:id="rId46"/>
    <p:sldId id="30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2" d="100"/>
          <a:sy n="92" d="100"/>
        </p:scale>
        <p:origin x="90" y="2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AFEA825-D1D1-41D1-BC53-19993FC73DA3}" type="datetimeFigureOut">
              <a:rPr lang="en-US" smtClean="0"/>
              <a:t>4/5/2019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51BAA-554B-41F6-9368-82594D9BB2F3}" type="slidenum">
              <a:rPr lang="en-US" smtClean="0"/>
              <a:t>‹#›</a:t>
            </a:fld>
            <a:endParaRPr lang="en-US"/>
          </a:p>
        </p:txBody>
      </p:sp>
    </p:spTree>
    <p:extLst>
      <p:ext uri="{BB962C8B-B14F-4D97-AF65-F5344CB8AC3E}">
        <p14:creationId xmlns:p14="http://schemas.microsoft.com/office/powerpoint/2010/main" val="3117676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FEA825-D1D1-41D1-BC53-19993FC73DA3}" type="datetimeFigureOut">
              <a:rPr lang="en-US" smtClean="0"/>
              <a:t>4/5/2019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51BAA-554B-41F6-9368-82594D9BB2F3}" type="slidenum">
              <a:rPr lang="en-US" smtClean="0"/>
              <a:t>‹#›</a:t>
            </a:fld>
            <a:endParaRPr lang="en-US"/>
          </a:p>
        </p:txBody>
      </p:sp>
    </p:spTree>
    <p:extLst>
      <p:ext uri="{BB962C8B-B14F-4D97-AF65-F5344CB8AC3E}">
        <p14:creationId xmlns:p14="http://schemas.microsoft.com/office/powerpoint/2010/main" val="1523647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FEA825-D1D1-41D1-BC53-19993FC73DA3}" type="datetimeFigureOut">
              <a:rPr lang="en-US" smtClean="0"/>
              <a:t>4/5/2019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51BAA-554B-41F6-9368-82594D9BB2F3}"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48168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FEA825-D1D1-41D1-BC53-19993FC73DA3}" type="datetimeFigureOut">
              <a:rPr lang="en-US" smtClean="0"/>
              <a:t>4/5/2019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51BAA-554B-41F6-9368-82594D9BB2F3}" type="slidenum">
              <a:rPr lang="en-US" smtClean="0"/>
              <a:t>‹#›</a:t>
            </a:fld>
            <a:endParaRPr lang="en-US"/>
          </a:p>
        </p:txBody>
      </p:sp>
    </p:spTree>
    <p:extLst>
      <p:ext uri="{BB962C8B-B14F-4D97-AF65-F5344CB8AC3E}">
        <p14:creationId xmlns:p14="http://schemas.microsoft.com/office/powerpoint/2010/main" val="2519294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FEA825-D1D1-41D1-BC53-19993FC73DA3}" type="datetimeFigureOut">
              <a:rPr lang="en-US" smtClean="0"/>
              <a:t>4/5/2019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51BAA-554B-41F6-9368-82594D9BB2F3}"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64169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FEA825-D1D1-41D1-BC53-19993FC73DA3}" type="datetimeFigureOut">
              <a:rPr lang="en-US" smtClean="0"/>
              <a:t>4/5/2019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51BAA-554B-41F6-9368-82594D9BB2F3}" type="slidenum">
              <a:rPr lang="en-US" smtClean="0"/>
              <a:t>‹#›</a:t>
            </a:fld>
            <a:endParaRPr lang="en-US"/>
          </a:p>
        </p:txBody>
      </p:sp>
    </p:spTree>
    <p:extLst>
      <p:ext uri="{BB962C8B-B14F-4D97-AF65-F5344CB8AC3E}">
        <p14:creationId xmlns:p14="http://schemas.microsoft.com/office/powerpoint/2010/main" val="3136289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AFEA825-D1D1-41D1-BC53-19993FC73DA3}" type="datetimeFigureOut">
              <a:rPr lang="en-US" smtClean="0"/>
              <a:t>4/5/2019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51BAA-554B-41F6-9368-82594D9BB2F3}" type="slidenum">
              <a:rPr lang="en-US" smtClean="0"/>
              <a:t>‹#›</a:t>
            </a:fld>
            <a:endParaRPr lang="en-US"/>
          </a:p>
        </p:txBody>
      </p:sp>
    </p:spTree>
    <p:extLst>
      <p:ext uri="{BB962C8B-B14F-4D97-AF65-F5344CB8AC3E}">
        <p14:creationId xmlns:p14="http://schemas.microsoft.com/office/powerpoint/2010/main" val="140623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AFEA825-D1D1-41D1-BC53-19993FC73DA3}" type="datetimeFigureOut">
              <a:rPr lang="en-US" smtClean="0"/>
              <a:t>4/5/2019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51BAA-554B-41F6-9368-82594D9BB2F3}" type="slidenum">
              <a:rPr lang="en-US" smtClean="0"/>
              <a:t>‹#›</a:t>
            </a:fld>
            <a:endParaRPr lang="en-US"/>
          </a:p>
        </p:txBody>
      </p:sp>
    </p:spTree>
    <p:extLst>
      <p:ext uri="{BB962C8B-B14F-4D97-AF65-F5344CB8AC3E}">
        <p14:creationId xmlns:p14="http://schemas.microsoft.com/office/powerpoint/2010/main" val="1106242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AFEA825-D1D1-41D1-BC53-19993FC73DA3}" type="datetimeFigureOut">
              <a:rPr lang="en-US" smtClean="0"/>
              <a:t>4/5/2019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51BAA-554B-41F6-9368-82594D9BB2F3}" type="slidenum">
              <a:rPr lang="en-US" smtClean="0"/>
              <a:t>‹#›</a:t>
            </a:fld>
            <a:endParaRPr lang="en-US"/>
          </a:p>
        </p:txBody>
      </p:sp>
    </p:spTree>
    <p:extLst>
      <p:ext uri="{BB962C8B-B14F-4D97-AF65-F5344CB8AC3E}">
        <p14:creationId xmlns:p14="http://schemas.microsoft.com/office/powerpoint/2010/main" val="254708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FEA825-D1D1-41D1-BC53-19993FC73DA3}" type="datetimeFigureOut">
              <a:rPr lang="en-US" smtClean="0"/>
              <a:t>4/5/2019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51BAA-554B-41F6-9368-82594D9BB2F3}" type="slidenum">
              <a:rPr lang="en-US" smtClean="0"/>
              <a:t>‹#›</a:t>
            </a:fld>
            <a:endParaRPr lang="en-US"/>
          </a:p>
        </p:txBody>
      </p:sp>
    </p:spTree>
    <p:extLst>
      <p:ext uri="{BB962C8B-B14F-4D97-AF65-F5344CB8AC3E}">
        <p14:creationId xmlns:p14="http://schemas.microsoft.com/office/powerpoint/2010/main" val="770944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AFEA825-D1D1-41D1-BC53-19993FC73DA3}" type="datetimeFigureOut">
              <a:rPr lang="en-US" smtClean="0"/>
              <a:t>4/5/2019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C51BAA-554B-41F6-9368-82594D9BB2F3}" type="slidenum">
              <a:rPr lang="en-US" smtClean="0"/>
              <a:t>‹#›</a:t>
            </a:fld>
            <a:endParaRPr lang="en-US"/>
          </a:p>
        </p:txBody>
      </p:sp>
    </p:spTree>
    <p:extLst>
      <p:ext uri="{BB962C8B-B14F-4D97-AF65-F5344CB8AC3E}">
        <p14:creationId xmlns:p14="http://schemas.microsoft.com/office/powerpoint/2010/main" val="3561203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AFEA825-D1D1-41D1-BC53-19993FC73DA3}" type="datetimeFigureOut">
              <a:rPr lang="en-US" smtClean="0"/>
              <a:t>4/5/2019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C51BAA-554B-41F6-9368-82594D9BB2F3}" type="slidenum">
              <a:rPr lang="en-US" smtClean="0"/>
              <a:t>‹#›</a:t>
            </a:fld>
            <a:endParaRPr lang="en-US"/>
          </a:p>
        </p:txBody>
      </p:sp>
    </p:spTree>
    <p:extLst>
      <p:ext uri="{BB962C8B-B14F-4D97-AF65-F5344CB8AC3E}">
        <p14:creationId xmlns:p14="http://schemas.microsoft.com/office/powerpoint/2010/main" val="2397621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AFEA825-D1D1-41D1-BC53-19993FC73DA3}" type="datetimeFigureOut">
              <a:rPr lang="en-US" smtClean="0"/>
              <a:t>4/5/2019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C51BAA-554B-41F6-9368-82594D9BB2F3}" type="slidenum">
              <a:rPr lang="en-US" smtClean="0"/>
              <a:t>‹#›</a:t>
            </a:fld>
            <a:endParaRPr lang="en-US"/>
          </a:p>
        </p:txBody>
      </p:sp>
    </p:spTree>
    <p:extLst>
      <p:ext uri="{BB962C8B-B14F-4D97-AF65-F5344CB8AC3E}">
        <p14:creationId xmlns:p14="http://schemas.microsoft.com/office/powerpoint/2010/main" val="2829147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FEA825-D1D1-41D1-BC53-19993FC73DA3}" type="datetimeFigureOut">
              <a:rPr lang="en-US" smtClean="0"/>
              <a:t>4/5/2019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C51BAA-554B-41F6-9368-82594D9BB2F3}" type="slidenum">
              <a:rPr lang="en-US" smtClean="0"/>
              <a:t>‹#›</a:t>
            </a:fld>
            <a:endParaRPr lang="en-US"/>
          </a:p>
        </p:txBody>
      </p:sp>
    </p:spTree>
    <p:extLst>
      <p:ext uri="{BB962C8B-B14F-4D97-AF65-F5344CB8AC3E}">
        <p14:creationId xmlns:p14="http://schemas.microsoft.com/office/powerpoint/2010/main" val="970493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FEA825-D1D1-41D1-BC53-19993FC73DA3}" type="datetimeFigureOut">
              <a:rPr lang="en-US" smtClean="0"/>
              <a:t>4/5/2019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C51BAA-554B-41F6-9368-82594D9BB2F3}" type="slidenum">
              <a:rPr lang="en-US" smtClean="0"/>
              <a:t>‹#›</a:t>
            </a:fld>
            <a:endParaRPr lang="en-US"/>
          </a:p>
        </p:txBody>
      </p:sp>
    </p:spTree>
    <p:extLst>
      <p:ext uri="{BB962C8B-B14F-4D97-AF65-F5344CB8AC3E}">
        <p14:creationId xmlns:p14="http://schemas.microsoft.com/office/powerpoint/2010/main" val="3833614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C51BAA-554B-41F6-9368-82594D9BB2F3}" type="slidenum">
              <a:rPr lang="en-US" smtClean="0"/>
              <a:t>‹#›</a:t>
            </a:fld>
            <a:endParaRPr lang="en-US"/>
          </a:p>
        </p:txBody>
      </p:sp>
      <p:sp>
        <p:nvSpPr>
          <p:cNvPr id="5" name="Date Placeholder 4"/>
          <p:cNvSpPr>
            <a:spLocks noGrp="1"/>
          </p:cNvSpPr>
          <p:nvPr>
            <p:ph type="dt" sz="half" idx="10"/>
          </p:nvPr>
        </p:nvSpPr>
        <p:spPr/>
        <p:txBody>
          <a:bodyPr/>
          <a:lstStyle/>
          <a:p>
            <a:fld id="{1AFEA825-D1D1-41D1-BC53-19993FC73DA3}" type="datetimeFigureOut">
              <a:rPr lang="en-US" smtClean="0"/>
              <a:t>4/5/2019</a:t>
            </a:fld>
            <a:endParaRPr lang="en-US"/>
          </a:p>
        </p:txBody>
      </p:sp>
    </p:spTree>
    <p:extLst>
      <p:ext uri="{BB962C8B-B14F-4D97-AF65-F5344CB8AC3E}">
        <p14:creationId xmlns:p14="http://schemas.microsoft.com/office/powerpoint/2010/main" val="3978304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AFEA825-D1D1-41D1-BC53-19993FC73DA3}" type="datetimeFigureOut">
              <a:rPr lang="en-US" smtClean="0"/>
              <a:t>4/5/2019</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AC51BAA-554B-41F6-9368-82594D9BB2F3}" type="slidenum">
              <a:rPr lang="en-US" smtClean="0"/>
              <a:t>‹#›</a:t>
            </a:fld>
            <a:endParaRPr lang="en-US"/>
          </a:p>
        </p:txBody>
      </p:sp>
    </p:spTree>
    <p:extLst>
      <p:ext uri="{BB962C8B-B14F-4D97-AF65-F5344CB8AC3E}">
        <p14:creationId xmlns:p14="http://schemas.microsoft.com/office/powerpoint/2010/main" val="47019692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1622738"/>
          </a:xfrm>
        </p:spPr>
        <p:txBody>
          <a:bodyPr>
            <a:normAutofit/>
          </a:bodyPr>
          <a:lstStyle/>
          <a:p>
            <a:pPr algn="ctr"/>
            <a:r>
              <a:rPr lang="fa-IR" sz="9600" dirty="0" smtClean="0">
                <a:latin typeface="Arabic Typesetting" panose="03020402040406030203" pitchFamily="66" charset="-78"/>
                <a:cs typeface="Arabic Typesetting" panose="03020402040406030203" pitchFamily="66" charset="-78"/>
              </a:rPr>
              <a:t>بسمه تعالی</a:t>
            </a:r>
            <a:endParaRPr lang="en-US" sz="9600" dirty="0">
              <a:latin typeface="Arabic Typesetting" panose="03020402040406030203" pitchFamily="66" charset="-78"/>
              <a:cs typeface="Arabic Typesetting" panose="03020402040406030203" pitchFamily="66" charset="-78"/>
            </a:endParaRPr>
          </a:p>
        </p:txBody>
      </p:sp>
      <p:sp>
        <p:nvSpPr>
          <p:cNvPr id="3" name="Subtitle 2"/>
          <p:cNvSpPr>
            <a:spLocks noGrp="1"/>
          </p:cNvSpPr>
          <p:nvPr>
            <p:ph type="subTitle" idx="1"/>
          </p:nvPr>
        </p:nvSpPr>
        <p:spPr>
          <a:xfrm>
            <a:off x="1524000" y="1751527"/>
            <a:ext cx="9144000" cy="4855335"/>
          </a:xfrm>
        </p:spPr>
        <p:txBody>
          <a:bodyPr>
            <a:noAutofit/>
          </a:bodyPr>
          <a:lstStyle/>
          <a:p>
            <a:pPr algn="r"/>
            <a:endParaRPr lang="fa-IR" sz="3200" dirty="0" smtClean="0">
              <a:solidFill>
                <a:srgbClr val="FF0000"/>
              </a:solidFill>
              <a:latin typeface="Arabic Typesetting" panose="03020402040406030203" pitchFamily="66" charset="-78"/>
              <a:cs typeface="Arabic Typesetting" panose="03020402040406030203" pitchFamily="66" charset="-78"/>
            </a:endParaRPr>
          </a:p>
          <a:p>
            <a:pPr algn="r"/>
            <a:endParaRPr lang="fa-IR" sz="3200" dirty="0">
              <a:solidFill>
                <a:srgbClr val="FF0000"/>
              </a:solidFill>
              <a:latin typeface="Arabic Typesetting" panose="03020402040406030203" pitchFamily="66" charset="-78"/>
              <a:cs typeface="Arabic Typesetting" panose="03020402040406030203" pitchFamily="66" charset="-78"/>
            </a:endParaRPr>
          </a:p>
          <a:p>
            <a:pPr algn="r"/>
            <a:r>
              <a:rPr lang="fa-IR" sz="3200" dirty="0" smtClean="0">
                <a:solidFill>
                  <a:srgbClr val="FF0000"/>
                </a:solidFill>
                <a:latin typeface="Arabic Typesetting" panose="03020402040406030203" pitchFamily="66" charset="-78"/>
                <a:cs typeface="Arabic Typesetting" panose="03020402040406030203" pitchFamily="66" charset="-78"/>
              </a:rPr>
              <a:t>                    موضوع :شهر دزفول   </a:t>
            </a:r>
          </a:p>
          <a:p>
            <a:pPr algn="r"/>
            <a:endParaRPr lang="fa-IR" sz="3200" dirty="0">
              <a:solidFill>
                <a:srgbClr val="FF0000"/>
              </a:solidFill>
              <a:latin typeface="Arabic Typesetting" panose="03020402040406030203" pitchFamily="66" charset="-78"/>
              <a:cs typeface="Arabic Typesetting" panose="03020402040406030203" pitchFamily="66" charset="-78"/>
            </a:endParaRPr>
          </a:p>
          <a:p>
            <a:pPr algn="r"/>
            <a:endParaRPr lang="fa-IR" sz="3200" dirty="0" smtClean="0">
              <a:solidFill>
                <a:srgbClr val="FF0000"/>
              </a:solidFill>
              <a:latin typeface="Arabic Typesetting" panose="03020402040406030203" pitchFamily="66" charset="-78"/>
              <a:cs typeface="Arabic Typesetting" panose="03020402040406030203" pitchFamily="66" charset="-78"/>
            </a:endParaRPr>
          </a:p>
          <a:p>
            <a:pPr algn="r"/>
            <a:endParaRPr lang="fa-IR" sz="3200" dirty="0">
              <a:solidFill>
                <a:srgbClr val="FF0000"/>
              </a:solidFill>
              <a:latin typeface="Arabic Typesetting" panose="03020402040406030203" pitchFamily="66" charset="-78"/>
              <a:cs typeface="Arabic Typesetting" panose="03020402040406030203" pitchFamily="66" charset="-78"/>
            </a:endParaRPr>
          </a:p>
          <a:p>
            <a:pPr algn="r"/>
            <a:endParaRPr lang="fa-IR" sz="3200" dirty="0" smtClean="0">
              <a:solidFill>
                <a:srgbClr val="FF0000"/>
              </a:solidFill>
              <a:latin typeface="Arabic Typesetting" panose="03020402040406030203" pitchFamily="66" charset="-78"/>
              <a:cs typeface="Arabic Typesetting" panose="03020402040406030203" pitchFamily="66" charset="-78"/>
            </a:endParaRPr>
          </a:p>
          <a:p>
            <a:pPr algn="r"/>
            <a:r>
              <a:rPr lang="fa-IR" sz="3200" dirty="0" smtClean="0">
                <a:solidFill>
                  <a:srgbClr val="FF0000"/>
                </a:solidFill>
                <a:latin typeface="Arabic Typesetting" panose="03020402040406030203" pitchFamily="66" charset="-78"/>
                <a:cs typeface="Arabic Typesetting" panose="03020402040406030203" pitchFamily="66" charset="-78"/>
              </a:rPr>
              <a:t>                      تهیه کننده:رئوف یزدان کیا</a:t>
            </a:r>
          </a:p>
        </p:txBody>
      </p:sp>
    </p:spTree>
    <p:extLst>
      <p:ext uri="{BB962C8B-B14F-4D97-AF65-F5344CB8AC3E}">
        <p14:creationId xmlns:p14="http://schemas.microsoft.com/office/powerpoint/2010/main" val="23003238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p:cTn id="33"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pPr algn="ctr"/>
            <a:r>
              <a:rPr lang="fa-IR" sz="5400" dirty="0" smtClean="0">
                <a:solidFill>
                  <a:srgbClr val="00B050"/>
                </a:solidFill>
                <a:latin typeface="Arabic Typesetting" panose="03020402040406030203" pitchFamily="66" charset="-78"/>
                <a:cs typeface="Arabic Typesetting" panose="03020402040406030203" pitchFamily="66" charset="-78"/>
              </a:rPr>
              <a:t>کپوبافی</a:t>
            </a:r>
            <a:endParaRPr lang="en-US" sz="5400" dirty="0">
              <a:solidFill>
                <a:srgbClr val="00B050"/>
              </a:solidFill>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p:txBody>
          <a:bodyPr>
            <a:noAutofit/>
          </a:bodyPr>
          <a:lstStyle/>
          <a:p>
            <a:pPr marL="0" indent="0" algn="r">
              <a:buNone/>
            </a:pPr>
            <a:r>
              <a:rPr lang="fa-IR" sz="2800" dirty="0">
                <a:solidFill>
                  <a:srgbClr val="FFFF00"/>
                </a:solidFill>
                <a:latin typeface="Arabic Typesetting" panose="03020402040406030203" pitchFamily="66" charset="-78"/>
                <a:cs typeface="Arabic Typesetting" panose="03020402040406030203" pitchFamily="66" charset="-78"/>
              </a:rPr>
              <a:t>یکى از رشته هاى بومى و خاص خوزستان محصولى به نام “کپو” مى باشد که با پیچش ساقه هاى مرکزى و جوان نخل به دور ساقه هاى کرتک شکل مى گیرد.  و با نقش اندازى کامواهاى الوان زیبایى آن چندین برابر مى گردد.</a:t>
            </a:r>
          </a:p>
          <a:p>
            <a:pPr marL="0" indent="0" algn="r">
              <a:buNone/>
            </a:pPr>
            <a:r>
              <a:rPr lang="fa-IR" sz="2800" dirty="0">
                <a:solidFill>
                  <a:srgbClr val="FFFF00"/>
                </a:solidFill>
                <a:latin typeface="Arabic Typesetting" panose="03020402040406030203" pitchFamily="66" charset="-78"/>
                <a:cs typeface="Arabic Typesetting" panose="03020402040406030203" pitchFamily="66" charset="-78"/>
              </a:rPr>
              <a:t>مرکز بافت کپو دهستان شهیون واقع در شهرستان دزفول بوده و معمولاً به شکل سبدهاى در دار و بدون در به صورت سینى در اندازه هاى مختلف به طور رنگى و ساده بافته مى شود.کپو در گویش محلی دزفولی، </a:t>
            </a:r>
            <a:r>
              <a:rPr lang="en-US" sz="2800" dirty="0" smtClean="0">
                <a:solidFill>
                  <a:srgbClr val="FFFF00"/>
                </a:solidFill>
                <a:latin typeface="Arabic Typesetting" panose="03020402040406030203" pitchFamily="66" charset="-78"/>
                <a:cs typeface="Arabic Typesetting" panose="03020402040406030203" pitchFamily="66" charset="-78"/>
              </a:rPr>
              <a:t>.</a:t>
            </a:r>
            <a:r>
              <a:rPr lang="fa-IR" sz="2800" dirty="0" smtClean="0">
                <a:solidFill>
                  <a:srgbClr val="FFFF00"/>
                </a:solidFill>
                <a:latin typeface="Arabic Typesetting" panose="03020402040406030203" pitchFamily="66" charset="-78"/>
                <a:cs typeface="Arabic Typesetting" panose="03020402040406030203" pitchFamily="66" charset="-78"/>
              </a:rPr>
              <a:t>به </a:t>
            </a:r>
            <a:r>
              <a:rPr lang="fa-IR" sz="2800" dirty="0">
                <a:solidFill>
                  <a:srgbClr val="FFFF00"/>
                </a:solidFill>
                <a:latin typeface="Arabic Typesetting" panose="03020402040406030203" pitchFamily="66" charset="-78"/>
                <a:cs typeface="Arabic Typesetting" panose="03020402040406030203" pitchFamily="66" charset="-78"/>
              </a:rPr>
              <a:t>ظرف حصیری کروی سر دار که از برگ خرما و کرتک بافته می‌شود، اطلاق می‌گردد</a:t>
            </a:r>
          </a:p>
          <a:p>
            <a:pPr marL="0" indent="0" algn="r">
              <a:buNone/>
            </a:pPr>
            <a:r>
              <a:rPr lang="fa-IR" sz="2800" dirty="0">
                <a:solidFill>
                  <a:srgbClr val="FFFF00"/>
                </a:solidFill>
                <a:latin typeface="Arabic Typesetting" panose="03020402040406030203" pitchFamily="66" charset="-78"/>
                <a:cs typeface="Arabic Typesetting" panose="03020402040406030203" pitchFamily="66" charset="-78"/>
              </a:rPr>
              <a:t>از نظر کیفیت و اصالت کپو های تولید دزفول رتبه اول را در کشور داراست و تولیدات آن به شهرهای مختلف کشور فرستاده می شود.همچنین در بازار قدیم دزفول می توان تولیدات کپو در طرح های مختلف مشاهده و تهیه نمود.</a:t>
            </a:r>
            <a:endParaRPr lang="en-US" sz="28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57629005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pPr algn="ctr"/>
            <a:r>
              <a:rPr lang="fa-IR" sz="6000" dirty="0" smtClean="0">
                <a:solidFill>
                  <a:srgbClr val="00B050"/>
                </a:solidFill>
                <a:latin typeface="Arabic Typesetting" panose="03020402040406030203" pitchFamily="66" charset="-78"/>
                <a:cs typeface="Arabic Typesetting" panose="03020402040406030203" pitchFamily="66" charset="-78"/>
              </a:rPr>
              <a:t>خراطی</a:t>
            </a:r>
            <a:endParaRPr lang="en-US" sz="6000" dirty="0">
              <a:solidFill>
                <a:srgbClr val="00B050"/>
              </a:solidFill>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p:txBody>
          <a:bodyPr>
            <a:normAutofit/>
          </a:bodyPr>
          <a:lstStyle/>
          <a:p>
            <a:pPr marL="0" indent="0" algn="r" rtl="1">
              <a:buNone/>
            </a:pPr>
            <a:r>
              <a:rPr lang="fa-IR" sz="2800" dirty="0">
                <a:solidFill>
                  <a:srgbClr val="FFFF00"/>
                </a:solidFill>
                <a:latin typeface="Arabic Typesetting" panose="03020402040406030203" pitchFamily="66" charset="-78"/>
                <a:cs typeface="Arabic Typesetting" panose="03020402040406030203" pitchFamily="66" charset="-78"/>
              </a:rPr>
              <a:t>مهم‌ترین مرکز محصولات خراطی، دزفول است. خراطی در دزفول قدمت زیادی دارد و شهرت جهانی پیدا کرده است. تولیدکنندگان محصولات خراطی در دزفول، از سازمان جهانی یونسکو مهر اصالت دریافت کرده‌اند. در صنعت خراطی از چوبی با نام «جغ» تهیه می‌شود. ازجمله آثار تولیدشده در صنعت خراطی می‌توانیم به گلدان، ظروف هنری، میز و صندلی و بسیاری آثار دیگر اشاره کنیم.</a:t>
            </a:r>
          </a:p>
          <a:p>
            <a:pPr marL="0" indent="0" algn="r" rtl="1">
              <a:buNone/>
            </a:pPr>
            <a:endParaRPr lang="fa-IR" sz="2800" dirty="0">
              <a:solidFill>
                <a:srgbClr val="FFFF00"/>
              </a:solidFill>
              <a:latin typeface="Arabic Typesetting" panose="03020402040406030203" pitchFamily="66" charset="-78"/>
              <a:cs typeface="Arabic Typesetting" panose="03020402040406030203" pitchFamily="66" charset="-78"/>
            </a:endParaRPr>
          </a:p>
          <a:p>
            <a:pPr marL="0" indent="0" algn="r" rtl="1">
              <a:buNone/>
            </a:pPr>
            <a:endParaRPr lang="en-US" sz="28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20601109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pPr algn="ctr" rtl="1"/>
            <a:r>
              <a:rPr lang="fa-IR" sz="6000" dirty="0" smtClean="0">
                <a:solidFill>
                  <a:srgbClr val="00B050"/>
                </a:solidFill>
                <a:latin typeface="Arabic Typesetting" panose="03020402040406030203" pitchFamily="66" charset="-78"/>
                <a:cs typeface="Arabic Typesetting" panose="03020402040406030203" pitchFamily="66" charset="-78"/>
              </a:rPr>
              <a:t>قلم نی</a:t>
            </a:r>
            <a:endParaRPr lang="en-US" sz="1200" dirty="0">
              <a:solidFill>
                <a:srgbClr val="00B050"/>
              </a:solidFill>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p:txBody>
          <a:bodyPr>
            <a:normAutofit/>
          </a:bodyPr>
          <a:lstStyle/>
          <a:p>
            <a:pPr algn="r"/>
            <a:r>
              <a:rPr lang="fa-IR" sz="2800" dirty="0">
                <a:solidFill>
                  <a:srgbClr val="FFFF00"/>
                </a:solidFill>
                <a:latin typeface="Arabic Typesetting" panose="03020402040406030203" pitchFamily="66" charset="-78"/>
                <a:cs typeface="Arabic Typesetting" panose="03020402040406030203" pitchFamily="66" charset="-78"/>
              </a:rPr>
              <a:t>یکی از مهم‌ترین و مرغوب‌ترین صنایع‌دستی دزفول، قلم نی است. بسیاری از خوش نویسان مطرح از قلم نی‌های دزفول استفاده می‌کنند. قلم دزفول تنها قلمی است که چوب آن رنگ‌دانه‌های زیبایی دارد. قلم نی دزفول تنها قلمی که با جذب رنگ استحکام خودش را از دست نمی‌دهد. قدمت ساخت قلم نی به هزاران سال پیش می‌رسد. دلیل کیفیت و خاص بودن قلم نی‌های دزفول شرایط برداشت و رشد محصول است، تنها تعداد کمی از خانواده‌های دزفولی دستور کاشت و برداشت نی را دارند و همین موضوع باعث خاص شدن کیفیت این محصول است.</a:t>
            </a:r>
            <a:endParaRPr lang="en-US" sz="28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414446077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pPr algn="ctr"/>
            <a:r>
              <a:rPr lang="fa-IR" sz="5400" dirty="0" smtClean="0">
                <a:solidFill>
                  <a:srgbClr val="00B050"/>
                </a:solidFill>
                <a:latin typeface="Arabic Typesetting" panose="03020402040406030203" pitchFamily="66" charset="-78"/>
                <a:cs typeface="Arabic Typesetting" panose="03020402040406030203" pitchFamily="66" charset="-78"/>
              </a:rPr>
              <a:t>زرگری</a:t>
            </a:r>
            <a:endParaRPr lang="en-US" sz="5400" dirty="0">
              <a:solidFill>
                <a:srgbClr val="00B050"/>
              </a:solidFill>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p:txBody>
          <a:bodyPr>
            <a:normAutofit/>
          </a:bodyPr>
          <a:lstStyle/>
          <a:p>
            <a:pPr marL="0" indent="0" algn="r" rtl="1">
              <a:buNone/>
            </a:pPr>
            <a:r>
              <a:rPr lang="fa-IR" sz="2800" dirty="0">
                <a:solidFill>
                  <a:srgbClr val="FFFF00"/>
                </a:solidFill>
                <a:latin typeface="Arabic Typesetting" panose="03020402040406030203" pitchFamily="66" charset="-78"/>
                <a:cs typeface="Arabic Typesetting" panose="03020402040406030203" pitchFamily="66" charset="-78"/>
              </a:rPr>
              <a:t> هنر ساخت زیورآلات از فلز طلا در منطقه خوزستان، قدمتی چهار هزار ساله دارد. و شاهد این مدعا نمونه های اکتشافی در منطقه شوش می باشد که مربوط به هزاره ی دوم پیش از میلاد می باشند.</a:t>
            </a:r>
          </a:p>
          <a:p>
            <a:pPr marL="0" indent="0" algn="r" rtl="1">
              <a:buNone/>
            </a:pPr>
            <a:r>
              <a:rPr lang="fa-IR" sz="2800" dirty="0">
                <a:solidFill>
                  <a:srgbClr val="FFFF00"/>
                </a:solidFill>
                <a:latin typeface="Arabic Typesetting" panose="03020402040406030203" pitchFamily="66" charset="-78"/>
                <a:cs typeface="Arabic Typesetting" panose="03020402040406030203" pitchFamily="66" charset="-78"/>
              </a:rPr>
              <a:t>    این هنر نسل به نسل در این منطقه ادامه پیدا کرد تا اینکه ، در حال حاضر هنوز استادان کهنه کاری به هنر زرگری مشغول می باشند.</a:t>
            </a:r>
            <a:endParaRPr lang="en-US" sz="28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07723130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 name="Title 1"/>
          <p:cNvSpPr>
            <a:spLocks noGrp="1"/>
          </p:cNvSpPr>
          <p:nvPr>
            <p:ph type="title"/>
          </p:nvPr>
        </p:nvSpPr>
        <p:spPr/>
        <p:txBody>
          <a:bodyPr>
            <a:normAutofit/>
          </a:bodyPr>
          <a:lstStyle/>
          <a:p>
            <a:pPr algn="ctr"/>
            <a:r>
              <a:rPr lang="fa-IR" sz="5400" dirty="0" smtClean="0">
                <a:latin typeface="Arabic Typesetting" panose="03020402040406030203" pitchFamily="66" charset="-78"/>
                <a:cs typeface="Arabic Typesetting" panose="03020402040406030203" pitchFamily="66" charset="-78"/>
              </a:rPr>
              <a:t>زبان وگویش</a:t>
            </a:r>
            <a:endParaRPr lang="en-US" sz="5400" dirty="0">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p:txBody>
          <a:bodyPr>
            <a:normAutofit/>
          </a:bodyPr>
          <a:lstStyle/>
          <a:p>
            <a:pPr marL="0" indent="0" algn="r" rtl="1">
              <a:buNone/>
            </a:pPr>
            <a:endParaRPr lang="fa-IR" sz="2800" dirty="0">
              <a:solidFill>
                <a:srgbClr val="FFFF00"/>
              </a:solidFill>
              <a:latin typeface="Arabic Typesetting" panose="03020402040406030203" pitchFamily="66" charset="-78"/>
              <a:cs typeface="Arabic Typesetting" panose="03020402040406030203" pitchFamily="66" charset="-78"/>
            </a:endParaRPr>
          </a:p>
          <a:p>
            <a:pPr algn="r" rtl="1"/>
            <a:r>
              <a:rPr lang="fa-IR" sz="2800" dirty="0">
                <a:solidFill>
                  <a:srgbClr val="FFFF00"/>
                </a:solidFill>
                <a:latin typeface="Arabic Typesetting" panose="03020402040406030203" pitchFamily="66" charset="-78"/>
                <a:cs typeface="Arabic Typesetting" panose="03020402040406030203" pitchFamily="66" charset="-78"/>
              </a:rPr>
              <a:t>مردم دزفول به زبان خوزی دزفولی سخن می‌گویند</a:t>
            </a:r>
            <a:r>
              <a:rPr lang="fa-IR" sz="2800" dirty="0" smtClean="0">
                <a:solidFill>
                  <a:srgbClr val="FFFF00"/>
                </a:solidFill>
                <a:latin typeface="Arabic Typesetting" panose="03020402040406030203" pitchFamily="66" charset="-78"/>
                <a:cs typeface="Arabic Typesetting" panose="03020402040406030203" pitchFamily="66" charset="-78"/>
              </a:rPr>
              <a:t>. </a:t>
            </a:r>
            <a:r>
              <a:rPr lang="fa-IR" sz="2800" dirty="0">
                <a:solidFill>
                  <a:srgbClr val="FFFF00"/>
                </a:solidFill>
                <a:latin typeface="Arabic Typesetting" panose="03020402040406030203" pitchFamily="66" charset="-78"/>
                <a:cs typeface="Arabic Typesetting" panose="03020402040406030203" pitchFamily="66" charset="-78"/>
              </a:rPr>
              <a:t>این لهجه شامل دو گویش عمدهٔ حیدرخانه و صحرابدری است. لهجهٔ غالب دزفول حیدرخانه است که به عنوان مثال فعل «مُردَم» را به صورت «مُردُم» تلفظ می‌کنند، گویش بختیاری نیز در نزد شماری از مردم شهر به کار می‌رود.</a:t>
            </a:r>
            <a:endParaRPr lang="en-US" sz="28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0263796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pPr algn="ctr"/>
            <a:r>
              <a:rPr lang="fa-IR" sz="5400" dirty="0" smtClean="0">
                <a:solidFill>
                  <a:srgbClr val="00B0F0"/>
                </a:solidFill>
                <a:latin typeface="Arabic Typesetting" panose="03020402040406030203" pitchFamily="66" charset="-78"/>
                <a:cs typeface="Arabic Typesetting" panose="03020402040406030203" pitchFamily="66" charset="-78"/>
              </a:rPr>
              <a:t>آداب و رسوم</a:t>
            </a:r>
            <a:endParaRPr lang="en-US" sz="5400" dirty="0">
              <a:solidFill>
                <a:srgbClr val="00B0F0"/>
              </a:solidFill>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a:xfrm>
            <a:off x="677334" y="1632555"/>
            <a:ext cx="8596668" cy="4697411"/>
          </a:xfrm>
        </p:spPr>
        <p:txBody>
          <a:bodyPr>
            <a:normAutofit/>
          </a:bodyPr>
          <a:lstStyle/>
          <a:p>
            <a:pPr marL="0" indent="0" algn="r" rtl="1">
              <a:buNone/>
            </a:pPr>
            <a:r>
              <a:rPr lang="fa-IR" sz="2800" dirty="0">
                <a:solidFill>
                  <a:srgbClr val="FF0000"/>
                </a:solidFill>
                <a:latin typeface="Arabic Typesetting" panose="03020402040406030203" pitchFamily="66" charset="-78"/>
                <a:cs typeface="Arabic Typesetting" panose="03020402040406030203" pitchFamily="66" charset="-78"/>
              </a:rPr>
              <a:t>بیرق زنون</a:t>
            </a:r>
          </a:p>
          <a:p>
            <a:pPr marL="0" indent="0" algn="r" rtl="1">
              <a:buNone/>
            </a:pPr>
            <a:r>
              <a:rPr lang="fa-IR" sz="2400" dirty="0">
                <a:solidFill>
                  <a:srgbClr val="FFFF00"/>
                </a:solidFill>
                <a:latin typeface="Arabic Typesetting" panose="03020402040406030203" pitchFamily="66" charset="-78"/>
                <a:cs typeface="Arabic Typesetting" panose="03020402040406030203" pitchFamily="66" charset="-78"/>
              </a:rPr>
              <a:t>از گذشته‌های دور و در شب عید قربان، رسمی تحت عنوان بیرق زدن که موسوم به بیرق زنان یا بیرق زنون می‌باشد، رایج و متداول است. در این رسم به تعداد افراد خانواده حاجی، بیرق‌های کوچکی که مثلثی شکل هستند، تهیه می‌شود و پایه هر یک از این بیرق‌ها که شبیه پرچم می‌باشد دارای طول‌های مختلفی است. مثلاً طول اولین بیرق از یک یا ۱/۵ یا متر شروع شده و به نسبت افراد کوتاه‌تر می‌شود. یعنی به اندازه سن افراد خانواده برای هر یک از افراد، یک بیرق زده می‌شود که رنگ آن‌ها سفید و سبز است. رنگ سفید که بیرق بزرگ است، برای حاجی یا پدر خانواده است. اگر زن و مرد هر دو به خانه خدا مشرف شده باشند، برای هر دو نفر آن‌ها دو بیرق سفید که باز هم طول پایه بیرق زن کمی کوتاه‌تر از بیرق مرد نصب می‌شود و سپس به تعداد اولاد هر خانواده بیرق تهیه شده و در شب عید قربان که در دزفول به شب بیرق زنان معروف است، همه فامیل و بستگان و آشنایان در منزل حاجی جمع شده و پس از صرف شام و پذیرایی به اجرای مراسم مداحی و دعاخوانی توسط مداحان اقدام به نصب بیرق‌ها در پشت بام می‌کنند. پس از نصب هر بیرق و ذکر نام وی که همراه با خواندن اشعار محلی به گویش دزفولی است صلوات فرستاده و برای سلامتی آنان دعا می‌کنند. این رسم تا پاسی از شب عید قربان در منازل و خانواده‌ها ادامه داشته و مردم به جشن و شعرخوانی می‌پردازند. این رسم کهن تا به امروز در دزفول استمرار داشته‌است.</a:t>
            </a:r>
          </a:p>
          <a:p>
            <a:pPr marL="0" indent="0" algn="r" rtl="1">
              <a:buNone/>
            </a:pPr>
            <a:endParaRPr lang="fa-IR" sz="2400" dirty="0">
              <a:solidFill>
                <a:srgbClr val="FFFF00"/>
              </a:solidFill>
              <a:latin typeface="Arabic Typesetting" panose="03020402040406030203" pitchFamily="66" charset="-78"/>
              <a:cs typeface="Arabic Typesetting" panose="03020402040406030203" pitchFamily="66" charset="-78"/>
            </a:endParaRPr>
          </a:p>
          <a:p>
            <a:pPr marL="0" indent="0" algn="r" rtl="1">
              <a:buNone/>
            </a:pPr>
            <a:endParaRPr lang="en-US" sz="24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64137450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r" rtl="1">
              <a:buNone/>
            </a:pPr>
            <a:r>
              <a:rPr lang="fa-IR" sz="2800" dirty="0">
                <a:solidFill>
                  <a:srgbClr val="FF0000"/>
                </a:solidFill>
                <a:latin typeface="Arabic Typesetting" panose="03020402040406030203" pitchFamily="66" charset="-78"/>
                <a:cs typeface="Arabic Typesetting" panose="03020402040406030203" pitchFamily="66" charset="-78"/>
              </a:rPr>
              <a:t>دست رزون</a:t>
            </a:r>
          </a:p>
          <a:p>
            <a:pPr marL="0" indent="0" algn="r" rtl="1">
              <a:buNone/>
            </a:pPr>
            <a:r>
              <a:rPr lang="fa-IR" sz="2400" dirty="0">
                <a:solidFill>
                  <a:srgbClr val="FFFF00"/>
                </a:solidFill>
                <a:latin typeface="Arabic Typesetting" panose="03020402040406030203" pitchFamily="66" charset="-78"/>
                <a:cs typeface="Arabic Typesetting" panose="03020402040406030203" pitchFamily="66" charset="-78"/>
              </a:rPr>
              <a:t>دست رزون یا حنابندان یکی از آداب و رسوم عروسی در نزد اقوام ایرانی و مردم دزفول می‌باشد. جشن حنابندان که به تعبیری آخرین رسم از آداب عروسی ایرانی می‌باشد، جشنی است که در واقع مراسم خداحافظی عروس بوده و در آخرین شب اقامت عروس به‌طور رسمی در خانه پدری برگزار می‌گردد. «حنا از جنت است» و اثری از بهشت و نشانه‌ای از شادی، مهر و نیکبختی دارد. این باوری است که ایرانیان باستان داشتند و هنوز هم پابرجاست.</a:t>
            </a:r>
          </a:p>
          <a:p>
            <a:pPr algn="r" rtl="1"/>
            <a:endParaRPr lang="fa-IR" sz="2400" dirty="0">
              <a:solidFill>
                <a:srgbClr val="FFFF00"/>
              </a:solidFill>
              <a:latin typeface="Arabic Typesetting" panose="03020402040406030203" pitchFamily="66" charset="-78"/>
              <a:cs typeface="Arabic Typesetting" panose="03020402040406030203" pitchFamily="66" charset="-78"/>
            </a:endParaRPr>
          </a:p>
          <a:p>
            <a:pPr marL="0" indent="0" algn="r" rtl="1">
              <a:buNone/>
            </a:pPr>
            <a:r>
              <a:rPr lang="fa-IR" sz="2400" dirty="0">
                <a:solidFill>
                  <a:srgbClr val="FFFF00"/>
                </a:solidFill>
                <a:latin typeface="Arabic Typesetting" panose="03020402040406030203" pitchFamily="66" charset="-78"/>
                <a:cs typeface="Arabic Typesetting" panose="03020402040406030203" pitchFamily="66" charset="-78"/>
              </a:rPr>
              <a:t>در دزفول یک روز قبل از عروسی جهیزیه عروس را به خانه داماد برده و در طی این روز مراسم حنا بندان را برگزار می‌کنند به این صورت که دست و پای عروس و داماد را حنا زده و دختران دم بخت باقی‌مانده حنای عروسی را به نیت خوش‌یمنی به دست و پای خود می‌زنند به این رسم در دزفول «دست رزون» می‌گویند.</a:t>
            </a:r>
            <a:endParaRPr lang="en-US" sz="24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81114151"/>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2" name="Title 1"/>
          <p:cNvSpPr>
            <a:spLocks noGrp="1"/>
          </p:cNvSpPr>
          <p:nvPr>
            <p:ph type="title"/>
          </p:nvPr>
        </p:nvSpPr>
        <p:spPr/>
        <p:txBody>
          <a:bodyPr>
            <a:normAutofit/>
          </a:bodyPr>
          <a:lstStyle/>
          <a:p>
            <a:pPr algn="ctr"/>
            <a:r>
              <a:rPr lang="fa-IR" sz="6000" dirty="0" smtClean="0">
                <a:latin typeface="Arabic Typesetting" panose="03020402040406030203" pitchFamily="66" charset="-78"/>
                <a:cs typeface="Arabic Typesetting" panose="03020402040406030203" pitchFamily="66" charset="-78"/>
              </a:rPr>
              <a:t>نژاد دزفولی ها</a:t>
            </a:r>
            <a:endParaRPr lang="en-US" sz="6000" dirty="0">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a:xfrm>
            <a:off x="677334" y="2244302"/>
            <a:ext cx="8596668" cy="4549304"/>
          </a:xfrm>
        </p:spPr>
        <p:txBody>
          <a:bodyPr>
            <a:normAutofit/>
          </a:bodyPr>
          <a:lstStyle/>
          <a:p>
            <a:pPr marL="0" indent="0" algn="r">
              <a:buNone/>
            </a:pPr>
            <a:r>
              <a:rPr lang="fa-IR" sz="2800" dirty="0" smtClean="0">
                <a:solidFill>
                  <a:srgbClr val="FFFF00"/>
                </a:solidFill>
                <a:latin typeface="Arabic Typesetting" panose="03020402040406030203" pitchFamily="66" charset="-78"/>
                <a:cs typeface="Arabic Typesetting" panose="03020402040406030203" pitchFamily="66" charset="-78"/>
              </a:rPr>
              <a:t>در دزفول نژاد های زیادی وجود دارد که می توان آن ها را به هفت نژاد متفاوت تقسیم کرد .</a:t>
            </a:r>
          </a:p>
          <a:p>
            <a:pPr marL="514350" indent="-514350" algn="r" rtl="1">
              <a:buFont typeface="+mj-lt"/>
              <a:buAutoNum type="arabicPeriod"/>
            </a:pPr>
            <a:r>
              <a:rPr lang="fa-IR" sz="2800" dirty="0" smtClean="0">
                <a:solidFill>
                  <a:srgbClr val="FFFF00"/>
                </a:solidFill>
                <a:latin typeface="Arabic Typesetting" panose="03020402040406030203" pitchFamily="66" charset="-78"/>
                <a:cs typeface="Arabic Typesetting" panose="03020402040406030203" pitchFamily="66" charset="-78"/>
              </a:rPr>
              <a:t>رومی ها</a:t>
            </a:r>
          </a:p>
          <a:p>
            <a:pPr marL="514350" indent="-514350" algn="r" rtl="1">
              <a:buFont typeface="+mj-lt"/>
              <a:buAutoNum type="arabicPeriod"/>
            </a:pPr>
            <a:r>
              <a:rPr lang="fa-IR" sz="2800" dirty="0" smtClean="0">
                <a:solidFill>
                  <a:srgbClr val="FFFF00"/>
                </a:solidFill>
                <a:latin typeface="Arabic Typesetting" panose="03020402040406030203" pitchFamily="66" charset="-78"/>
                <a:cs typeface="Arabic Typesetting" panose="03020402040406030203" pitchFamily="66" charset="-78"/>
              </a:rPr>
              <a:t>اعراب مسلمان</a:t>
            </a:r>
          </a:p>
          <a:p>
            <a:pPr marL="514350" indent="-514350" algn="r" rtl="1">
              <a:buFont typeface="+mj-lt"/>
              <a:buAutoNum type="arabicPeriod"/>
            </a:pPr>
            <a:r>
              <a:rPr lang="fa-IR" sz="2800" dirty="0" smtClean="0">
                <a:solidFill>
                  <a:srgbClr val="FFFF00"/>
                </a:solidFill>
                <a:latin typeface="Arabic Typesetting" panose="03020402040406030203" pitchFamily="66" charset="-78"/>
                <a:cs typeface="Arabic Typesetting" panose="03020402040406030203" pitchFamily="66" charset="-78"/>
              </a:rPr>
              <a:t>تیموریان</a:t>
            </a:r>
          </a:p>
          <a:p>
            <a:pPr marL="514350" indent="-514350" algn="r" rtl="1">
              <a:buFont typeface="+mj-lt"/>
              <a:buAutoNum type="arabicPeriod"/>
            </a:pPr>
            <a:r>
              <a:rPr lang="fa-IR" sz="2800" dirty="0" smtClean="0">
                <a:solidFill>
                  <a:srgbClr val="FFFF00"/>
                </a:solidFill>
                <a:latin typeface="Arabic Typesetting" panose="03020402040406030203" pitchFamily="66" charset="-78"/>
                <a:cs typeface="Arabic Typesetting" panose="03020402040406030203" pitchFamily="66" charset="-78"/>
              </a:rPr>
              <a:t>مغول ها</a:t>
            </a:r>
          </a:p>
          <a:p>
            <a:pPr marL="514350" indent="-514350" algn="r" rtl="1">
              <a:buFont typeface="+mj-lt"/>
              <a:buAutoNum type="arabicPeriod"/>
            </a:pPr>
            <a:r>
              <a:rPr lang="fa-IR" sz="2800" dirty="0" smtClean="0">
                <a:solidFill>
                  <a:srgbClr val="FFFF00"/>
                </a:solidFill>
                <a:latin typeface="Arabic Typesetting" panose="03020402040406030203" pitchFamily="66" charset="-78"/>
                <a:cs typeface="Arabic Typesetting" panose="03020402040406030203" pitchFamily="66" charset="-78"/>
              </a:rPr>
              <a:t>سادات</a:t>
            </a:r>
          </a:p>
          <a:p>
            <a:pPr marL="514350" indent="-514350" algn="r" rtl="1">
              <a:buFont typeface="+mj-lt"/>
              <a:buAutoNum type="arabicPeriod"/>
            </a:pPr>
            <a:r>
              <a:rPr lang="fa-IR" sz="2800" dirty="0" smtClean="0">
                <a:solidFill>
                  <a:srgbClr val="FFFF00"/>
                </a:solidFill>
                <a:latin typeface="Arabic Typesetting" panose="03020402040406030203" pitchFamily="66" charset="-78"/>
                <a:cs typeface="Arabic Typesetting" panose="03020402040406030203" pitchFamily="66" charset="-78"/>
              </a:rPr>
              <a:t>یهودی ها</a:t>
            </a:r>
          </a:p>
          <a:p>
            <a:pPr marL="514350" indent="-514350" algn="r" rtl="1">
              <a:buFont typeface="+mj-lt"/>
              <a:buAutoNum type="arabicPeriod"/>
            </a:pPr>
            <a:r>
              <a:rPr lang="fa-IR" sz="2800" dirty="0" smtClean="0">
                <a:solidFill>
                  <a:srgbClr val="FFFF00"/>
                </a:solidFill>
                <a:latin typeface="Arabic Typesetting" panose="03020402040406030203" pitchFamily="66" charset="-78"/>
                <a:cs typeface="Arabic Typesetting" panose="03020402040406030203" pitchFamily="66" charset="-78"/>
              </a:rPr>
              <a:t>هخامنشیان آریائی(بختیاری.لر و...)</a:t>
            </a:r>
          </a:p>
        </p:txBody>
      </p:sp>
    </p:spTree>
    <p:extLst>
      <p:ext uri="{BB962C8B-B14F-4D97-AF65-F5344CB8AC3E}">
        <p14:creationId xmlns:p14="http://schemas.microsoft.com/office/powerpoint/2010/main" val="735161095"/>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pPr algn="ctr"/>
            <a:r>
              <a:rPr lang="fa-IR" sz="6000" dirty="0" smtClean="0">
                <a:latin typeface="Arabic Typesetting" panose="03020402040406030203" pitchFamily="66" charset="-78"/>
                <a:cs typeface="Arabic Typesetting" panose="03020402040406030203" pitchFamily="66" charset="-78"/>
              </a:rPr>
              <a:t>رومی ها</a:t>
            </a:r>
            <a:endParaRPr lang="en-US" sz="6000" dirty="0">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p:txBody>
          <a:bodyPr>
            <a:normAutofit/>
          </a:bodyPr>
          <a:lstStyle/>
          <a:p>
            <a:pPr marL="0" indent="0" algn="r">
              <a:buNone/>
            </a:pPr>
            <a:r>
              <a:rPr lang="fa-IR" sz="2800" dirty="0">
                <a:solidFill>
                  <a:srgbClr val="FFFF00"/>
                </a:solidFill>
                <a:latin typeface="Arabic Typesetting" panose="03020402040406030203" pitchFamily="66" charset="-78"/>
                <a:cs typeface="Arabic Typesetting" panose="03020402040406030203" pitchFamily="66" charset="-78"/>
              </a:rPr>
              <a:t>شاپور اول ساسانی در سال ۲۶۰بعد از میلاد؛ ده هزار اسیر رومی را به دزفول آورد و </a:t>
            </a:r>
            <a:r>
              <a:rPr lang="fa-IR" sz="2800" dirty="0" smtClean="0">
                <a:solidFill>
                  <a:srgbClr val="FFFF00"/>
                </a:solidFill>
                <a:latin typeface="Arabic Typesetting" panose="03020402040406030203" pitchFamily="66" charset="-78"/>
                <a:cs typeface="Arabic Typesetting" panose="03020402040406030203" pitchFamily="66" charset="-78"/>
              </a:rPr>
              <a:t>به وسیله </a:t>
            </a:r>
            <a:r>
              <a:rPr lang="fa-IR" sz="2800" dirty="0">
                <a:solidFill>
                  <a:srgbClr val="FFFF00"/>
                </a:solidFill>
                <a:latin typeface="Arabic Typesetting" panose="03020402040406030203" pitchFamily="66" charset="-78"/>
                <a:cs typeface="Arabic Typesetting" panose="03020402040406030203" pitchFamily="66" charset="-78"/>
              </a:rPr>
              <a:t>آن </a:t>
            </a:r>
            <a:r>
              <a:rPr lang="fa-IR" sz="2800" dirty="0" smtClean="0">
                <a:solidFill>
                  <a:srgbClr val="FFFF00"/>
                </a:solidFill>
                <a:latin typeface="Arabic Typesetting" panose="03020402040406030203" pitchFamily="66" charset="-78"/>
                <a:cs typeface="Arabic Typesetting" panose="03020402040406030203" pitchFamily="66" charset="-78"/>
              </a:rPr>
              <a:t>ها پل </a:t>
            </a:r>
            <a:r>
              <a:rPr lang="fa-IR" sz="2800" dirty="0">
                <a:solidFill>
                  <a:srgbClr val="FFFF00"/>
                </a:solidFill>
                <a:latin typeface="Arabic Typesetting" panose="03020402040406030203" pitchFamily="66" charset="-78"/>
                <a:cs typeface="Arabic Typesetting" panose="03020402040406030203" pitchFamily="66" charset="-78"/>
              </a:rPr>
              <a:t>باستانی دزفول و پل شادروان شوشتر و شهر جندی شاپور و چند بنای دیگر را ساخت که از آن اسرا هم کم و بیش در دزفول ماندند. </a:t>
            </a:r>
          </a:p>
          <a:p>
            <a:pPr algn="r"/>
            <a:endParaRPr lang="fa-IR" sz="2800" dirty="0">
              <a:solidFill>
                <a:srgbClr val="FFFF00"/>
              </a:solidFill>
              <a:latin typeface="Arabic Typesetting" panose="03020402040406030203" pitchFamily="66" charset="-78"/>
              <a:cs typeface="Arabic Typesetting" panose="03020402040406030203" pitchFamily="66" charset="-78"/>
            </a:endParaRPr>
          </a:p>
          <a:p>
            <a:pPr marL="0" indent="0" algn="r">
              <a:buNone/>
            </a:pPr>
            <a:endParaRPr lang="fa-IR" sz="28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62459892"/>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pPr algn="ctr"/>
            <a:r>
              <a:rPr lang="fa-IR" sz="6000" dirty="0" smtClean="0">
                <a:latin typeface="Arabic Typesetting" panose="03020402040406030203" pitchFamily="66" charset="-78"/>
                <a:cs typeface="Arabic Typesetting" panose="03020402040406030203" pitchFamily="66" charset="-78"/>
              </a:rPr>
              <a:t>اعراب مسلمان.تیموریان .مغول هاوسادات</a:t>
            </a:r>
            <a:endParaRPr lang="en-US" sz="6000" dirty="0">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p:txBody>
          <a:bodyPr>
            <a:normAutofit/>
          </a:bodyPr>
          <a:lstStyle/>
          <a:p>
            <a:pPr marL="0" indent="0" algn="r">
              <a:buNone/>
            </a:pPr>
            <a:r>
              <a:rPr lang="fa-IR" sz="2800" dirty="0">
                <a:solidFill>
                  <a:srgbClr val="FFFF00"/>
                </a:solidFill>
                <a:latin typeface="Arabic Typesetting" panose="03020402040406030203" pitchFamily="66" charset="-78"/>
                <a:cs typeface="Arabic Typesetting" panose="03020402040406030203" pitchFamily="66" charset="-78"/>
              </a:rPr>
              <a:t>در سال ۱۷ هجری قمری ؛ اعراب مسلمان به ایران هجوم آورده و در سرزمینهای فتح شده منجمله دزفول سکونت کردند؛ فتنه مغول در سال ۶۵۷ هجری قمری هم عده زیادی از چنگیزیان و اتباعش را ساکن دزفول کرد؛ تیموریان هم در سال ۷۹۶ بر مهاجرین قبلی افزوده شدند؛ علاوه بر اینها تعداد زیادی از سادات و سایر قومیت ها از نقاط مختلف ایران به این شهر نقل مکان کرده و ساکن شدند. </a:t>
            </a:r>
          </a:p>
          <a:p>
            <a:pPr marL="0" indent="0" algn="r">
              <a:buNone/>
            </a:pPr>
            <a:endParaRPr lang="fa-IR" sz="2800" dirty="0">
              <a:solidFill>
                <a:srgbClr val="FFFF00"/>
              </a:solidFill>
              <a:latin typeface="Arabic Typesetting" panose="03020402040406030203" pitchFamily="66" charset="-78"/>
              <a:cs typeface="Arabic Typesetting" panose="03020402040406030203" pitchFamily="66" charset="-78"/>
            </a:endParaRPr>
          </a:p>
          <a:p>
            <a:pPr marL="0" indent="0" algn="r">
              <a:buNone/>
            </a:pPr>
            <a:endParaRPr lang="fa-IR" sz="28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998351029"/>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pPr algn="ctr"/>
            <a:r>
              <a:rPr lang="fa-IR" sz="8000" dirty="0" smtClean="0">
                <a:latin typeface="Arabic Typesetting" panose="03020402040406030203" pitchFamily="66" charset="-78"/>
                <a:cs typeface="Arabic Typesetting" panose="03020402040406030203" pitchFamily="66" charset="-78"/>
              </a:rPr>
              <a:t>دزفول</a:t>
            </a:r>
            <a:endParaRPr lang="en-US" sz="8000" dirty="0">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p:txBody>
          <a:bodyPr>
            <a:normAutofit/>
          </a:bodyPr>
          <a:lstStyle/>
          <a:p>
            <a:pPr algn="r"/>
            <a:r>
              <a:rPr lang="fa-IR" sz="2800" dirty="0">
                <a:solidFill>
                  <a:srgbClr val="FFFF00"/>
                </a:solidFill>
                <a:latin typeface="Arabic Typesetting" panose="03020402040406030203" pitchFamily="66" charset="-78"/>
                <a:cs typeface="Arabic Typesetting" panose="03020402040406030203" pitchFamily="66" charset="-78"/>
              </a:rPr>
              <a:t>دِزفول شهری است در جنوب غربی ایران و سی امین شهر پرجمعیت کشور و مرکز شهرستان دزفول است که با مساحت نزدیک به ۴۷۶۲ کیلومتر مربع رودخانه دز و در بخش‌های جلگه‌ای استان خوزستان واقع شده‌است</a:t>
            </a:r>
            <a:r>
              <a:rPr lang="fa-IR" sz="2800" dirty="0" smtClean="0">
                <a:solidFill>
                  <a:srgbClr val="FFFF00"/>
                </a:solidFill>
                <a:latin typeface="Arabic Typesetting" panose="03020402040406030203" pitchFamily="66" charset="-78"/>
                <a:cs typeface="Arabic Typesetting" panose="03020402040406030203" pitchFamily="66" charset="-78"/>
              </a:rPr>
              <a:t>. </a:t>
            </a:r>
            <a:r>
              <a:rPr lang="fa-IR" sz="2800" dirty="0">
                <a:solidFill>
                  <a:srgbClr val="FFFF00"/>
                </a:solidFill>
                <a:latin typeface="Arabic Typesetting" panose="03020402040406030203" pitchFamily="66" charset="-78"/>
                <a:cs typeface="Arabic Typesetting" panose="03020402040406030203" pitchFamily="66" charset="-78"/>
              </a:rPr>
              <a:t>با برشمردن بخش‌های روستایی آن دارای گستردگی برابر ۷۸۴۴ کیلومتر مربع است. شهر در ارتفاع ۱۴۳ متری از سطح دریا و از شهرهای شمالی استان خوزستان است. دزفول به جهت عبور رود دز از این شهر و پیشینه تاریخی‌اش از اهمیت ویژه‌ای برخوردار است</a:t>
            </a:r>
            <a:r>
              <a:rPr lang="fa-IR" sz="2800" dirty="0" smtClean="0">
                <a:solidFill>
                  <a:srgbClr val="FFFF00"/>
                </a:solidFill>
                <a:latin typeface="Arabic Typesetting" panose="03020402040406030203" pitchFamily="66" charset="-78"/>
                <a:cs typeface="Arabic Typesetting" panose="03020402040406030203" pitchFamily="66" charset="-78"/>
              </a:rPr>
              <a:t>.</a:t>
            </a:r>
            <a:endParaRPr lang="fa-IR" sz="2800" dirty="0">
              <a:solidFill>
                <a:srgbClr val="FFFF00"/>
              </a:solidFill>
              <a:latin typeface="Arabic Typesetting" panose="03020402040406030203" pitchFamily="66" charset="-78"/>
              <a:cs typeface="Arabic Typesetting" panose="03020402040406030203" pitchFamily="66" charset="-78"/>
            </a:endParaRPr>
          </a:p>
          <a:p>
            <a:pPr algn="r"/>
            <a:endParaRPr lang="fa-IR" sz="2800" dirty="0">
              <a:solidFill>
                <a:srgbClr val="FFFF00"/>
              </a:solidFill>
              <a:latin typeface="Arabic Typesetting" panose="03020402040406030203" pitchFamily="66" charset="-78"/>
              <a:cs typeface="Arabic Typesetting" panose="03020402040406030203" pitchFamily="66" charset="-78"/>
            </a:endParaRPr>
          </a:p>
          <a:p>
            <a:pPr algn="r"/>
            <a:endParaRPr lang="en-US" sz="28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54957812"/>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pPr algn="ctr"/>
            <a:r>
              <a:rPr lang="fa-IR" sz="6000" dirty="0" smtClean="0">
                <a:latin typeface="Arabic Typesetting" panose="03020402040406030203" pitchFamily="66" charset="-78"/>
                <a:cs typeface="Arabic Typesetting" panose="03020402040406030203" pitchFamily="66" charset="-78"/>
              </a:rPr>
              <a:t>یهودی ها و هخامنشیان آریائی(بختیاری. لر و...)</a:t>
            </a:r>
            <a:endParaRPr lang="en-US" sz="6000" dirty="0">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p:txBody>
          <a:bodyPr>
            <a:normAutofit/>
          </a:bodyPr>
          <a:lstStyle/>
          <a:p>
            <a:pPr marL="0" indent="0" algn="r" rtl="1">
              <a:buNone/>
            </a:pPr>
            <a:r>
              <a:rPr lang="fa-IR" sz="2800" dirty="0" smtClean="0">
                <a:solidFill>
                  <a:srgbClr val="FFFF00"/>
                </a:solidFill>
                <a:latin typeface="Arabic Typesetting" panose="03020402040406030203" pitchFamily="66" charset="-78"/>
                <a:cs typeface="Arabic Typesetting" panose="03020402040406030203" pitchFamily="66" charset="-78"/>
              </a:rPr>
              <a:t> </a:t>
            </a:r>
            <a:r>
              <a:rPr lang="fa-IR" sz="2800" dirty="0">
                <a:solidFill>
                  <a:srgbClr val="FFFF00"/>
                </a:solidFill>
                <a:latin typeface="Arabic Typesetting" panose="03020402040406030203" pitchFamily="66" charset="-78"/>
                <a:cs typeface="Arabic Typesetting" panose="03020402040406030203" pitchFamily="66" charset="-78"/>
              </a:rPr>
              <a:t>پس از آشوریها ۷۰۰ سال قبل از میلاد ؛ هخامنشیان آریائی تبار یا به عبارتی آتشائیان که از اهالی ایذه خوزستان بودند در دزفول سکونت داشته اند ؛ حدود ۶۰۰ و اندی قبل از میلاد بحت النصر تعدادی یهودی از بیت المقدس به ایران آورد که در همه جای ایران من جمله دزفول ساکن شدند. </a:t>
            </a:r>
          </a:p>
          <a:p>
            <a:pPr marL="0" indent="0" algn="r" rtl="1">
              <a:buNone/>
            </a:pPr>
            <a:endParaRPr lang="fa-IR" sz="2800" dirty="0">
              <a:solidFill>
                <a:srgbClr val="FFFF00"/>
              </a:solidFill>
              <a:latin typeface="Arabic Typesetting" panose="03020402040406030203" pitchFamily="66" charset="-78"/>
              <a:cs typeface="Arabic Typesetting" panose="03020402040406030203" pitchFamily="66" charset="-78"/>
            </a:endParaRPr>
          </a:p>
          <a:p>
            <a:pPr marL="0" indent="0" algn="r" rtl="1">
              <a:buNone/>
            </a:pPr>
            <a:endParaRPr lang="fa-IR" sz="28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582728504"/>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V="1">
            <a:off x="1" y="0"/>
            <a:ext cx="12192000" cy="6858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77334" y="0"/>
            <a:ext cx="8596668" cy="6858000"/>
          </a:xfrm>
        </p:spPr>
        <p:txBody>
          <a:bodyPr/>
          <a:lstStyle/>
          <a:p>
            <a:pPr algn="ctr"/>
            <a:endParaRPr lang="fa-IR" dirty="0" smtClean="0">
              <a:solidFill>
                <a:srgbClr val="FF0000"/>
              </a:solidFill>
            </a:endParaRPr>
          </a:p>
          <a:p>
            <a:pPr algn="ctr"/>
            <a:endParaRPr lang="fa-IR" dirty="0">
              <a:solidFill>
                <a:srgbClr val="FF0000"/>
              </a:solidFill>
            </a:endParaRPr>
          </a:p>
          <a:p>
            <a:pPr algn="ctr"/>
            <a:endParaRPr lang="fa-IR" dirty="0" smtClean="0">
              <a:solidFill>
                <a:srgbClr val="FF0000"/>
              </a:solidFill>
            </a:endParaRPr>
          </a:p>
          <a:p>
            <a:pPr algn="ctr"/>
            <a:endParaRPr lang="fa-IR" dirty="0">
              <a:solidFill>
                <a:srgbClr val="FF0000"/>
              </a:solidFill>
            </a:endParaRPr>
          </a:p>
          <a:p>
            <a:pPr algn="ctr"/>
            <a:endParaRPr lang="fa-IR" dirty="0" smtClean="0">
              <a:solidFill>
                <a:srgbClr val="FF0000"/>
              </a:solidFill>
            </a:endParaRPr>
          </a:p>
          <a:p>
            <a:pPr algn="ctr"/>
            <a:endParaRPr lang="fa-IR" dirty="0">
              <a:solidFill>
                <a:srgbClr val="FF0000"/>
              </a:solidFill>
            </a:endParaRPr>
          </a:p>
          <a:p>
            <a:pPr algn="ctr"/>
            <a:endParaRPr lang="fa-IR" dirty="0" smtClean="0">
              <a:solidFill>
                <a:srgbClr val="FF0000"/>
              </a:solidFill>
            </a:endParaRPr>
          </a:p>
          <a:p>
            <a:pPr algn="ctr"/>
            <a:endParaRPr lang="fa-IR" dirty="0">
              <a:solidFill>
                <a:srgbClr val="FF0000"/>
              </a:solidFill>
            </a:endParaRPr>
          </a:p>
          <a:p>
            <a:pPr marL="0" indent="0" algn="ctr">
              <a:buNone/>
            </a:pPr>
            <a:r>
              <a:rPr lang="fa-IR" sz="7200" dirty="0" smtClean="0">
                <a:solidFill>
                  <a:srgbClr val="FF0000"/>
                </a:solidFill>
                <a:latin typeface="Arabic Typesetting" panose="03020402040406030203" pitchFamily="66" charset="-78"/>
                <a:cs typeface="Arabic Typesetting" panose="03020402040406030203" pitchFamily="66" charset="-78"/>
              </a:rPr>
              <a:t>سوغات شهر دزفول</a:t>
            </a:r>
          </a:p>
        </p:txBody>
      </p:sp>
    </p:spTree>
    <p:extLst>
      <p:ext uri="{BB962C8B-B14F-4D97-AF65-F5344CB8AC3E}">
        <p14:creationId xmlns:p14="http://schemas.microsoft.com/office/powerpoint/2010/main" val="36237851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 name="Title 1"/>
          <p:cNvSpPr>
            <a:spLocks noGrp="1"/>
          </p:cNvSpPr>
          <p:nvPr>
            <p:ph type="title"/>
          </p:nvPr>
        </p:nvSpPr>
        <p:spPr/>
        <p:txBody>
          <a:bodyPr>
            <a:normAutofit/>
          </a:bodyPr>
          <a:lstStyle/>
          <a:p>
            <a:pPr algn="ctr"/>
            <a:r>
              <a:rPr lang="fa-IR" sz="6000" dirty="0" smtClean="0">
                <a:solidFill>
                  <a:srgbClr val="00B050"/>
                </a:solidFill>
                <a:latin typeface="Arabic Typesetting" panose="03020402040406030203" pitchFamily="66" charset="-78"/>
                <a:cs typeface="Arabic Typesetting" panose="03020402040406030203" pitchFamily="66" charset="-78"/>
              </a:rPr>
              <a:t>کلوچه دزفولی</a:t>
            </a:r>
            <a:endParaRPr lang="en-US" sz="6000" dirty="0">
              <a:solidFill>
                <a:srgbClr val="00B050"/>
              </a:solidFill>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p:txBody>
          <a:bodyPr>
            <a:normAutofit/>
          </a:bodyPr>
          <a:lstStyle/>
          <a:p>
            <a:pPr marL="0" indent="0" algn="r">
              <a:buNone/>
            </a:pPr>
            <a:r>
              <a:rPr lang="fa-IR" sz="2800" dirty="0">
                <a:solidFill>
                  <a:srgbClr val="FFFF00"/>
                </a:solidFill>
                <a:latin typeface="Arabic Typesetting" panose="03020402040406030203" pitchFamily="66" charset="-78"/>
                <a:cs typeface="Arabic Typesetting" panose="03020402040406030203" pitchFamily="66" charset="-78"/>
              </a:rPr>
              <a:t>کلوچه دزفولی یکی از سوغاتی‌های خوشمزه دزفول است که نوعی کلوچه محلی است و زنان محلی آن‌ها را می‌پزند. مواد اولیه این کلوچه آرد سفید، زیره، روغن و کره، خرمای بدون هسته، شیر، زنجبیل، دارچین و خمیرمایه است. </a:t>
            </a:r>
          </a:p>
          <a:p>
            <a:pPr marL="0" indent="0" algn="r">
              <a:buNone/>
            </a:pPr>
            <a:endParaRPr lang="fa-IR" sz="2800" dirty="0" smtClean="0">
              <a:solidFill>
                <a:srgbClr val="FFFF00"/>
              </a:solidFill>
              <a:latin typeface="Arabic Typesetting" panose="03020402040406030203" pitchFamily="66" charset="-78"/>
              <a:cs typeface="Arabic Typesetting" panose="03020402040406030203" pitchFamily="66" charset="-78"/>
            </a:endParaRPr>
          </a:p>
          <a:p>
            <a:pPr marL="0" indent="0" algn="r">
              <a:buNone/>
            </a:pPr>
            <a:endParaRPr lang="fa-IR" sz="28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456979009"/>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title"/>
          </p:nvPr>
        </p:nvSpPr>
        <p:spPr/>
        <p:txBody>
          <a:bodyPr>
            <a:normAutofit/>
          </a:bodyPr>
          <a:lstStyle/>
          <a:p>
            <a:pPr algn="ctr"/>
            <a:r>
              <a:rPr lang="fa-IR" sz="6000" dirty="0" smtClean="0">
                <a:solidFill>
                  <a:srgbClr val="00B050"/>
                </a:solidFill>
                <a:latin typeface="Arabic Typesetting" panose="03020402040406030203" pitchFamily="66" charset="-78"/>
                <a:cs typeface="Arabic Typesetting" panose="03020402040406030203" pitchFamily="66" charset="-78"/>
              </a:rPr>
              <a:t>حلوا قبیت</a:t>
            </a:r>
            <a:endParaRPr lang="en-US" sz="6000" dirty="0">
              <a:solidFill>
                <a:srgbClr val="00B050"/>
              </a:solidFill>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p:txBody>
          <a:bodyPr>
            <a:normAutofit/>
          </a:bodyPr>
          <a:lstStyle/>
          <a:p>
            <a:pPr marL="0" indent="0" algn="r">
              <a:buNone/>
            </a:pPr>
            <a:r>
              <a:rPr lang="fa-IR" sz="2800" dirty="0">
                <a:solidFill>
                  <a:srgbClr val="FFFF00"/>
                </a:solidFill>
                <a:latin typeface="Arabic Typesetting" panose="03020402040406030203" pitchFamily="66" charset="-78"/>
                <a:cs typeface="Arabic Typesetting" panose="03020402040406030203" pitchFamily="66" charset="-78"/>
              </a:rPr>
              <a:t>از دیگر سوغاتی‌های خوراکی دزفول می‌توانیم به حلوا قبیت (حلوایی سفیدرنگ و شیرین که از شیره و شکر تهیه می‌شود)، حلوا گردو، حلواشکری و لوز کنجدی اشاره </a:t>
            </a:r>
            <a:r>
              <a:rPr lang="fa-IR" sz="2800" dirty="0" smtClean="0">
                <a:solidFill>
                  <a:srgbClr val="FFFF00"/>
                </a:solidFill>
                <a:latin typeface="Arabic Typesetting" panose="03020402040406030203" pitchFamily="66" charset="-78"/>
                <a:cs typeface="Arabic Typesetting" panose="03020402040406030203" pitchFamily="66" charset="-78"/>
              </a:rPr>
              <a:t>کنیم.</a:t>
            </a:r>
            <a:endParaRPr lang="en-US" sz="28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047159392"/>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pPr algn="ctr"/>
            <a:r>
              <a:rPr lang="fa-IR" sz="6000" dirty="0" smtClean="0">
                <a:solidFill>
                  <a:srgbClr val="00B050"/>
                </a:solidFill>
                <a:latin typeface="Arabic Typesetting" panose="03020402040406030203" pitchFamily="66" charset="-78"/>
                <a:cs typeface="Arabic Typesetting" panose="03020402040406030203" pitchFamily="66" charset="-78"/>
              </a:rPr>
              <a:t>پرتغال</a:t>
            </a:r>
            <a:endParaRPr lang="en-US" sz="6000" dirty="0">
              <a:solidFill>
                <a:srgbClr val="00B050"/>
              </a:solidFill>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p:txBody>
          <a:bodyPr>
            <a:normAutofit/>
          </a:bodyPr>
          <a:lstStyle/>
          <a:p>
            <a:pPr marL="0" indent="0" algn="r">
              <a:buNone/>
            </a:pPr>
            <a:r>
              <a:rPr lang="fa-IR" sz="2800" dirty="0" smtClean="0">
                <a:solidFill>
                  <a:srgbClr val="FFFF00"/>
                </a:solidFill>
                <a:latin typeface="Arabic Typesetting" panose="03020402040406030203" pitchFamily="66" charset="-78"/>
                <a:cs typeface="Arabic Typesetting" panose="03020402040406030203" pitchFamily="66" charset="-78"/>
              </a:rPr>
              <a:t>یکی از سوغات مهم دزفول پرتغالش است.</a:t>
            </a:r>
          </a:p>
          <a:p>
            <a:pPr marL="0" indent="0" algn="r">
              <a:buNone/>
            </a:pPr>
            <a:r>
              <a:rPr lang="fa-IR" sz="2800" dirty="0" smtClean="0">
                <a:solidFill>
                  <a:srgbClr val="FFFF00"/>
                </a:solidFill>
                <a:latin typeface="Arabic Typesetting" panose="03020402040406030203" pitchFamily="66" charset="-78"/>
                <a:cs typeface="Arabic Typesetting" panose="03020402040406030203" pitchFamily="66" charset="-78"/>
              </a:rPr>
              <a:t>پرتغال دزفول بسیار شیرین و خوشمزه است.</a:t>
            </a:r>
          </a:p>
          <a:p>
            <a:pPr marL="0" indent="0" algn="r">
              <a:buNone/>
            </a:pPr>
            <a:r>
              <a:rPr lang="fa-IR" sz="2800" dirty="0" smtClean="0">
                <a:solidFill>
                  <a:srgbClr val="FFFF00"/>
                </a:solidFill>
                <a:latin typeface="Arabic Typesetting" panose="03020402040406030203" pitchFamily="66" charset="-78"/>
                <a:cs typeface="Arabic Typesetting" panose="03020402040406030203" pitchFamily="66" charset="-78"/>
              </a:rPr>
              <a:t>این پرتغال بخاطر کیفیت خوبش وارداتی است و این پرتغال  به کشور های زیادی وارد شده است.</a:t>
            </a:r>
            <a:endParaRPr lang="en-US" sz="28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020000546"/>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7662930"/>
          </a:xfrm>
          <a:prstGeom prst="rect">
            <a:avLst/>
          </a:prstGeom>
        </p:spPr>
      </p:pic>
      <p:sp>
        <p:nvSpPr>
          <p:cNvPr id="2" name="Title 1"/>
          <p:cNvSpPr>
            <a:spLocks noGrp="1"/>
          </p:cNvSpPr>
          <p:nvPr>
            <p:ph type="title"/>
          </p:nvPr>
        </p:nvSpPr>
        <p:spPr/>
        <p:txBody>
          <a:bodyPr>
            <a:normAutofit/>
          </a:bodyPr>
          <a:lstStyle/>
          <a:p>
            <a:pPr algn="ctr"/>
            <a:r>
              <a:rPr lang="fa-IR" sz="6000" dirty="0" smtClean="0">
                <a:latin typeface="Arabic Typesetting" panose="03020402040406030203" pitchFamily="66" charset="-78"/>
                <a:cs typeface="Arabic Typesetting" panose="03020402040406030203" pitchFamily="66" charset="-78"/>
              </a:rPr>
              <a:t>پیشینه تاریخی</a:t>
            </a:r>
            <a:endParaRPr lang="en-US" sz="6000" dirty="0">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p:txBody>
          <a:bodyPr>
            <a:normAutofit/>
          </a:bodyPr>
          <a:lstStyle/>
          <a:p>
            <a:pPr marL="0" indent="0" algn="r">
              <a:buNone/>
            </a:pPr>
            <a:r>
              <a:rPr lang="fa-IR" sz="2800" dirty="0" smtClean="0">
                <a:solidFill>
                  <a:srgbClr val="FFFF00"/>
                </a:solidFill>
                <a:latin typeface="Arabic Typesetting" panose="03020402040406030203" pitchFamily="66" charset="-78"/>
                <a:cs typeface="Arabic Typesetting" panose="03020402040406030203" pitchFamily="66" charset="-78"/>
              </a:rPr>
              <a:t>پیشینه </a:t>
            </a:r>
            <a:r>
              <a:rPr lang="fa-IR" sz="2800" dirty="0">
                <a:solidFill>
                  <a:srgbClr val="FFFF00"/>
                </a:solidFill>
                <a:latin typeface="Arabic Typesetting" panose="03020402040406030203" pitchFamily="66" charset="-78"/>
                <a:cs typeface="Arabic Typesetting" panose="03020402040406030203" pitchFamily="66" charset="-78"/>
              </a:rPr>
              <a:t>دزفول را خاورشناسان ازآن هنگام که این شهر پایتخت عیلامیان بود (حدود ۲۶۰۰پیش از میلاد) و «اوان» خوانده می‌شد، نزدیک به پنج هزار سال پیش برآورد کرده‌اند. در نوشته‌های باستانی پس از طوفان نوح، از شهری به نام آوان نام برده شده‌است. این شهر، پایتخت تمدّن عیلام و سرآمد شهرهای مشرق زمین بوده‌است. کاوشگران غربی در نیم قرن اخیر، پس از مطالعات و تحقیقات فراوان تصریح کرده‌اند که اَوان همان دزفول کنونی است. در این صورت، «دزفول» فعلی یا اوان پنج هزار سال پیش را باید نخستین پایتخت امپراتوری گسترده کشور عیلام دانست</a:t>
            </a:r>
            <a:r>
              <a:rPr lang="fa-IR" sz="2800" dirty="0" smtClean="0">
                <a:solidFill>
                  <a:srgbClr val="FFFF00"/>
                </a:solidFill>
                <a:latin typeface="Arabic Typesetting" panose="03020402040406030203" pitchFamily="66" charset="-78"/>
                <a:cs typeface="Arabic Typesetting" panose="03020402040406030203" pitchFamily="66" charset="-78"/>
              </a:rPr>
              <a:t>.</a:t>
            </a:r>
            <a:endParaRPr lang="fa-IR" sz="2800" dirty="0">
              <a:solidFill>
                <a:srgbClr val="FFFF00"/>
              </a:solidFill>
              <a:latin typeface="Arabic Typesetting" panose="03020402040406030203" pitchFamily="66" charset="-78"/>
              <a:cs typeface="Arabic Typesetting" panose="03020402040406030203" pitchFamily="66" charset="-78"/>
            </a:endParaRPr>
          </a:p>
          <a:p>
            <a:pPr marL="0" indent="0" algn="r">
              <a:buNone/>
            </a:pPr>
            <a:endParaRPr lang="en-US" sz="28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590394777"/>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7662930"/>
          </a:xfrm>
          <a:prstGeom prst="rect">
            <a:avLst/>
          </a:prstGeom>
        </p:spPr>
      </p:pic>
      <p:sp>
        <p:nvSpPr>
          <p:cNvPr id="2" name="Title 1"/>
          <p:cNvSpPr>
            <a:spLocks noGrp="1"/>
          </p:cNvSpPr>
          <p:nvPr>
            <p:ph type="title"/>
          </p:nvPr>
        </p:nvSpPr>
        <p:spPr/>
        <p:txBody>
          <a:bodyPr>
            <a:noAutofit/>
          </a:bodyPr>
          <a:lstStyle/>
          <a:p>
            <a:pPr algn="ctr"/>
            <a:r>
              <a:rPr lang="fa-IR" sz="6000" dirty="0" smtClean="0">
                <a:latin typeface="Arabic Typesetting" panose="03020402040406030203" pitchFamily="66" charset="-78"/>
                <a:cs typeface="Arabic Typesetting" panose="03020402040406030203" pitchFamily="66" charset="-78"/>
              </a:rPr>
              <a:t>حکومتهای شکل گرفته در دزفول</a:t>
            </a:r>
            <a:endParaRPr lang="en-US" sz="6000" dirty="0">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p:txBody>
          <a:bodyPr>
            <a:normAutofit/>
          </a:bodyPr>
          <a:lstStyle/>
          <a:p>
            <a:pPr marL="0" indent="0" algn="r">
              <a:buNone/>
            </a:pPr>
            <a:r>
              <a:rPr lang="fa-IR" sz="2800" dirty="0">
                <a:solidFill>
                  <a:srgbClr val="FFFF00"/>
                </a:solidFill>
                <a:latin typeface="Arabic Typesetting" panose="03020402040406030203" pitchFamily="66" charset="-78"/>
                <a:cs typeface="Arabic Typesetting" panose="03020402040406030203" pitchFamily="66" charset="-78"/>
              </a:rPr>
              <a:t>در زمان خلافت عمر خلیفه دوم، ایران فتح شد و سپاهیان مسلمان وارد خوزستان شدند. اهواز و شوشتر به تصرف نیروهای عرب مسلمان درآمد و بعد مسلمین به طرف جندی شاپور حرکت کردند و درگیری چندانی به وجود نیامد و گندی شاپور نیز به دست اعراب مسلمین افتاد؛ و نیز گویند:در همان سال مسلمین (پس از فتح شوش) روی جندی شاپور لشکر کشیدند. در آن هنگام زرین عبداله در پیرامون آن شهر لشکر زد و سرگرم محاصره آن بود که مدد مسلمین رسید.</a:t>
            </a:r>
            <a:endParaRPr lang="en-US" sz="28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291809508"/>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766293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r">
              <a:buNone/>
            </a:pPr>
            <a:r>
              <a:rPr lang="fa-IR" sz="2800" dirty="0">
                <a:solidFill>
                  <a:srgbClr val="FFFF00"/>
                </a:solidFill>
                <a:latin typeface="Arabic Typesetting" panose="03020402040406030203" pitchFamily="66" charset="-78"/>
                <a:cs typeface="Arabic Typesetting" panose="03020402040406030203" pitchFamily="66" charset="-78"/>
              </a:rPr>
              <a:t>لذا جندی شاپور و شوشتر به تصرف نیروهای مسلمان درآمد. دزفول که در آن زمان شامل قلعه و ساختمان‌های اطراف آن بوده‌است، نیز زیر نظر حاکم جدید یعنی حکام اموی و سپس عباسی که به شوشتر و جندی شاپور گماشته می‌شدند قرار گرفت. تقریباً تا ۲ قرن هر حاکمی که می‌آمد بر دزفول تسلط داشت و سراسر خوزستان به تصرف اعراب درآمده بود. در اواسط سده دوم هجری، دلاوری به نام یعقوب لیث صفاری که مردی شجاع و نخستین دولتمرد کاردان و با تدبیر بود؛ بدون توجه به عوامل خلافت، علم استقلال برافراشت و نخستین دولت مستقل ایرانی را پایه‌گذاری کرد و خوزستان را نیز به کانون آزادی خواهان ایران تبدیل کرد. محمد واصل در جنگ با یعقوب لیث شکست خورد و مورد تعقیب قرار گرفت و وی بر اموال و ذخائر او دست یافت.</a:t>
            </a:r>
            <a:endParaRPr lang="en-US" sz="28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0659250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766293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r">
              <a:buNone/>
            </a:pPr>
            <a:r>
              <a:rPr lang="fa-IR" sz="2800" dirty="0">
                <a:solidFill>
                  <a:srgbClr val="FFFF00"/>
                </a:solidFill>
                <a:latin typeface="Arabic Typesetting" panose="03020402040406030203" pitchFamily="66" charset="-78"/>
                <a:cs typeface="Arabic Typesetting" panose="03020402040406030203" pitchFamily="66" charset="-78"/>
              </a:rPr>
              <a:t>بعد از درگذشت یعقوب او را </a:t>
            </a:r>
            <a:r>
              <a:rPr lang="fa-IR" sz="2800" dirty="0" smtClean="0">
                <a:solidFill>
                  <a:srgbClr val="FFFF00"/>
                </a:solidFill>
                <a:latin typeface="Arabic Typesetting" panose="03020402040406030203" pitchFamily="66" charset="-78"/>
                <a:cs typeface="Arabic Typesetting" panose="03020402040406030203" pitchFamily="66" charset="-78"/>
              </a:rPr>
              <a:t>در جندی </a:t>
            </a:r>
            <a:r>
              <a:rPr lang="fa-IR" sz="2800" dirty="0">
                <a:solidFill>
                  <a:srgbClr val="FFFF00"/>
                </a:solidFill>
                <a:latin typeface="Arabic Typesetting" panose="03020402040406030203" pitchFamily="66" charset="-78"/>
                <a:cs typeface="Arabic Typesetting" panose="03020402040406030203" pitchFamily="66" charset="-78"/>
              </a:rPr>
              <a:t>شاپور یعنی در ۱۲کیلومتری دزفول به خاک سپردند. </a:t>
            </a:r>
            <a:r>
              <a:rPr lang="fa-IR" sz="2800" dirty="0" smtClean="0">
                <a:solidFill>
                  <a:srgbClr val="FFFF00"/>
                </a:solidFill>
                <a:latin typeface="Arabic Typesetting" panose="03020402040406030203" pitchFamily="66" charset="-78"/>
                <a:cs typeface="Arabic Typesetting" panose="03020402040406030203" pitchFamily="66" charset="-78"/>
              </a:rPr>
              <a:t> </a:t>
            </a:r>
            <a:r>
              <a:rPr lang="fa-IR" sz="2800" dirty="0">
                <a:solidFill>
                  <a:srgbClr val="FFFF00"/>
                </a:solidFill>
                <a:latin typeface="Arabic Typesetting" panose="03020402040406030203" pitchFamily="66" charset="-78"/>
                <a:cs typeface="Arabic Typesetting" panose="03020402040406030203" pitchFamily="66" charset="-78"/>
              </a:rPr>
              <a:t>و فرمان حکومت مناطقی از ایران از جمله خوزستان و دزفول در زیر حاکمیت خاندان صفاری باقی ماند.</a:t>
            </a:r>
          </a:p>
          <a:p>
            <a:pPr marL="0" indent="0" algn="r">
              <a:buNone/>
            </a:pPr>
            <a:endParaRPr lang="fa-IR" sz="2800" dirty="0">
              <a:solidFill>
                <a:srgbClr val="FFFF00"/>
              </a:solidFill>
              <a:latin typeface="Arabic Typesetting" panose="03020402040406030203" pitchFamily="66" charset="-78"/>
              <a:cs typeface="Arabic Typesetting" panose="03020402040406030203" pitchFamily="66" charset="-78"/>
            </a:endParaRPr>
          </a:p>
          <a:p>
            <a:pPr marL="0" indent="0" algn="r">
              <a:buNone/>
            </a:pPr>
            <a:r>
              <a:rPr lang="fa-IR" sz="2800" dirty="0">
                <a:solidFill>
                  <a:srgbClr val="FFFF00"/>
                </a:solidFill>
                <a:latin typeface="Arabic Typesetting" panose="03020402040406030203" pitchFamily="66" charset="-78"/>
                <a:cs typeface="Arabic Typesetting" panose="03020402040406030203" pitchFamily="66" charset="-78"/>
              </a:rPr>
              <a:t>شاه اسماعیل صفوی در سال ۹۱۴ هجری به هویزه رفت و حکمران آنجا را مغلوب و عده کثیری از مشعشعیان را کشت و سرزمین‌های آن‌ها را به تصرف خود درآورد. پس از تسلط نیروهای شاه اسماعیل صفوی بر خوزستان حکومت شوشتر و دزفول به شیخ محمد و حاج محمد پسران ملا قوام‌الدین که به خاندان رعناشی معروف بودند سپرده شد.</a:t>
            </a:r>
            <a:endParaRPr lang="en-US" sz="28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4796366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766293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r">
              <a:buNone/>
            </a:pPr>
            <a:r>
              <a:rPr lang="fa-IR" sz="2800" dirty="0">
                <a:solidFill>
                  <a:srgbClr val="FFFF00"/>
                </a:solidFill>
                <a:latin typeface="Arabic Typesetting" panose="03020402040406030203" pitchFamily="66" charset="-78"/>
                <a:cs typeface="Arabic Typesetting" panose="03020402040406030203" pitchFamily="66" charset="-78"/>
              </a:rPr>
              <a:t>در زمان </a:t>
            </a:r>
            <a:r>
              <a:rPr lang="fa-IR" sz="2800" dirty="0" smtClean="0">
                <a:solidFill>
                  <a:srgbClr val="FFFF00"/>
                </a:solidFill>
                <a:latin typeface="Arabic Typesetting" panose="03020402040406030203" pitchFamily="66" charset="-78"/>
                <a:cs typeface="Arabic Typesetting" panose="03020402040406030203" pitchFamily="66" charset="-78"/>
              </a:rPr>
              <a:t>فتحعلی شاه </a:t>
            </a:r>
            <a:r>
              <a:rPr lang="fa-IR" sz="2800" dirty="0">
                <a:solidFill>
                  <a:srgbClr val="FFFF00"/>
                </a:solidFill>
                <a:latin typeface="Arabic Typesetting" panose="03020402040406030203" pitchFamily="66" charset="-78"/>
                <a:cs typeface="Arabic Typesetting" panose="03020402040406030203" pitchFamily="66" charset="-78"/>
              </a:rPr>
              <a:t>قاجار که بخش شمالی خوزستان یعنی شوشتر و دزفول زیر نظر حکمران کرمانشاهان قرار گرفت و محمدعلی میرزای دولتشاه پسر فتحعلی شاه که یکی از شاهزادگان توانای قاجار بود، اسداله خان بختیاری را که شورش کرده بود پس از آمدن به خوزستان مطیع خود کرد مجدداً ناآرامی‌های پراکنده‌ای هم صورت گرفت تا اینکه در سال ۱۲۶۶ ه‍.ق ناصرالدین شاه، اردشیر میرزا را به خوزستان فرستاد و او ابتدا دزفول و سپس شوشتر را از چنگ شورشیان درآورد.</a:t>
            </a:r>
            <a:endParaRPr lang="en-US" sz="28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8522909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pPr algn="ctr"/>
            <a:r>
              <a:rPr lang="fa-IR" sz="7200" dirty="0" smtClean="0">
                <a:latin typeface="Arabic Typesetting" panose="03020402040406030203" pitchFamily="66" charset="-78"/>
                <a:cs typeface="Arabic Typesetting" panose="03020402040406030203" pitchFamily="66" charset="-78"/>
              </a:rPr>
              <a:t>جمعیت</a:t>
            </a:r>
            <a:endParaRPr lang="en-US" sz="7200" dirty="0">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a:xfrm>
            <a:off x="677334" y="1581040"/>
            <a:ext cx="8596668" cy="5180368"/>
          </a:xfrm>
        </p:spPr>
        <p:txBody>
          <a:bodyPr>
            <a:normAutofit lnSpcReduction="10000"/>
          </a:bodyPr>
          <a:lstStyle/>
          <a:p>
            <a:pPr marL="0" indent="0" algn="r">
              <a:buNone/>
            </a:pPr>
            <a:r>
              <a:rPr lang="fa-IR" sz="2800" dirty="0" smtClean="0">
                <a:solidFill>
                  <a:srgbClr val="FFFF00"/>
                </a:solidFill>
                <a:latin typeface="Arabic Typesetting" panose="03020402040406030203" pitchFamily="66" charset="-78"/>
                <a:cs typeface="Arabic Typesetting" panose="03020402040406030203" pitchFamily="66" charset="-78"/>
              </a:rPr>
              <a:t>جمعیت شهر دزفول نزدیک به 200000نفر است.</a:t>
            </a:r>
          </a:p>
          <a:p>
            <a:pPr marL="0" indent="0" algn="r">
              <a:buNone/>
            </a:pPr>
            <a:r>
              <a:rPr lang="fa-IR" sz="2800" dirty="0" smtClean="0">
                <a:solidFill>
                  <a:srgbClr val="FFFF00"/>
                </a:solidFill>
                <a:latin typeface="Arabic Typesetting" panose="03020402040406030203" pitchFamily="66" charset="-78"/>
                <a:cs typeface="Arabic Typesetting" panose="03020402040406030203" pitchFamily="66" charset="-78"/>
              </a:rPr>
              <a:t>درجمعیت دزفول قشر های مختلفی مانند بختیاری.کرد.لر و... نیز وجود دارد.</a:t>
            </a:r>
          </a:p>
          <a:p>
            <a:pPr marL="0" indent="0" algn="r">
              <a:buNone/>
            </a:pPr>
            <a:r>
              <a:rPr lang="fa-IR" sz="2800" dirty="0" smtClean="0">
                <a:solidFill>
                  <a:srgbClr val="FFFF00"/>
                </a:solidFill>
                <a:latin typeface="Arabic Typesetting" panose="03020402040406030203" pitchFamily="66" charset="-78"/>
                <a:cs typeface="Arabic Typesetting" panose="03020402040406030203" pitchFamily="66" charset="-78"/>
              </a:rPr>
              <a:t>یکی از پر جمعیت ترین قشر ها در دزفول قشر بختیاری است که در منطقه ای به نام شهیون در شمال دزفول ساکن هستند.</a:t>
            </a:r>
          </a:p>
          <a:p>
            <a:pPr algn="r"/>
            <a:endParaRPr lang="fa-IR" sz="2800" dirty="0">
              <a:latin typeface="Arabic Typesetting" panose="03020402040406030203" pitchFamily="66" charset="-78"/>
              <a:cs typeface="Arabic Typesetting" panose="03020402040406030203" pitchFamily="66" charset="-78"/>
            </a:endParaRPr>
          </a:p>
          <a:p>
            <a:pPr algn="r"/>
            <a:endParaRPr lang="fa-IR" sz="2800" dirty="0" smtClean="0">
              <a:latin typeface="Arabic Typesetting" panose="03020402040406030203" pitchFamily="66" charset="-78"/>
              <a:cs typeface="Arabic Typesetting" panose="03020402040406030203" pitchFamily="66" charset="-78"/>
            </a:endParaRPr>
          </a:p>
          <a:p>
            <a:pPr marL="0" indent="0" algn="ctr">
              <a:buNone/>
            </a:pPr>
            <a:r>
              <a:rPr lang="fa-IR" sz="4400" dirty="0" smtClean="0">
                <a:solidFill>
                  <a:srgbClr val="00B0F0"/>
                </a:solidFill>
                <a:latin typeface="Arabic Typesetting" panose="03020402040406030203" pitchFamily="66" charset="-78"/>
                <a:cs typeface="Arabic Typesetting" panose="03020402040406030203" pitchFamily="66" charset="-78"/>
              </a:rPr>
              <a:t>آب و هوا</a:t>
            </a:r>
          </a:p>
          <a:p>
            <a:pPr marL="0" indent="0" algn="r">
              <a:buNone/>
            </a:pPr>
            <a:r>
              <a:rPr lang="fa-IR" sz="2800" dirty="0">
                <a:solidFill>
                  <a:srgbClr val="FFFF00"/>
                </a:solidFill>
                <a:latin typeface="Arabic Typesetting" panose="03020402040406030203" pitchFamily="66" charset="-78"/>
                <a:cs typeface="Arabic Typesetting" panose="03020402040406030203" pitchFamily="66" charset="-78"/>
              </a:rPr>
              <a:t>دزفول مانند بیشتر شهرهای خوزستان دارای آب و هوای گرم و شرجی است و تابستانی گرم و زمستانی مدیترانه‌ای دارد. میانگین بارش سالانه باران ۴۰۰ میلی‌متر و میانگین دما ۳ درجه سانتی‌گراد در زمستان و ۴۹ درجه سانتی‌گراد در تابستان </a:t>
            </a:r>
            <a:r>
              <a:rPr lang="fa-IR" sz="2800" dirty="0" smtClean="0">
                <a:solidFill>
                  <a:srgbClr val="FFFF00"/>
                </a:solidFill>
                <a:latin typeface="Arabic Typesetting" panose="03020402040406030203" pitchFamily="66" charset="-78"/>
                <a:cs typeface="Arabic Typesetting" panose="03020402040406030203" pitchFamily="66" charset="-78"/>
              </a:rPr>
              <a:t>است</a:t>
            </a:r>
            <a:r>
              <a:rPr lang="fa-IR" sz="2800" dirty="0">
                <a:solidFill>
                  <a:srgbClr val="FFFF00"/>
                </a:solidFill>
                <a:latin typeface="Arabic Typesetting" panose="03020402040406030203" pitchFamily="66" charset="-78"/>
                <a:cs typeface="Arabic Typesetting" panose="03020402040406030203" pitchFamily="66" charset="-78"/>
              </a:rPr>
              <a:t>.</a:t>
            </a:r>
          </a:p>
          <a:p>
            <a:pPr marL="0" indent="0" algn="r">
              <a:buNone/>
            </a:pPr>
            <a:endParaRPr lang="fa-IR" sz="2800" dirty="0">
              <a:latin typeface="Arabic Typesetting" panose="03020402040406030203" pitchFamily="66" charset="-78"/>
              <a:cs typeface="Arabic Typesetting" panose="03020402040406030203" pitchFamily="66" charset="-78"/>
            </a:endParaRPr>
          </a:p>
          <a:p>
            <a:pPr marL="0" indent="0" algn="r">
              <a:buNone/>
            </a:pPr>
            <a:endParaRPr lang="fa-IR" sz="2800" dirty="0" smtClean="0">
              <a:latin typeface="Arabic Typesetting" panose="03020402040406030203" pitchFamily="66" charset="-78"/>
              <a:cs typeface="Arabic Typesetting" panose="03020402040406030203" pitchFamily="66" charset="-78"/>
            </a:endParaRPr>
          </a:p>
          <a:p>
            <a:pPr marL="0" indent="0" algn="ctr">
              <a:buNone/>
            </a:pPr>
            <a:endParaRPr lang="en-US" sz="2800"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151088971"/>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barn(inVertical)">
                                      <p:cBhvr>
                                        <p:cTn id="7" dur="1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12" dur="1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V="1">
            <a:off x="0" y="-2"/>
            <a:ext cx="12191999" cy="685799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16725" y="2453812"/>
            <a:ext cx="11016683" cy="3880773"/>
          </a:xfrm>
        </p:spPr>
        <p:txBody>
          <a:bodyPr>
            <a:noAutofit/>
          </a:bodyPr>
          <a:lstStyle/>
          <a:p>
            <a:pPr marL="0" indent="0" algn="ctr">
              <a:buNone/>
            </a:pPr>
            <a:r>
              <a:rPr lang="fa-IR" sz="8000" dirty="0" smtClean="0">
                <a:solidFill>
                  <a:srgbClr val="FF0000"/>
                </a:solidFill>
                <a:latin typeface="Arabic Typesetting" panose="03020402040406030203" pitchFamily="66" charset="-78"/>
                <a:cs typeface="Arabic Typesetting" panose="03020402040406030203" pitchFamily="66" charset="-78"/>
              </a:rPr>
              <a:t>بناهای تاریخی شهر دزفول</a:t>
            </a:r>
            <a:endParaRPr lang="en-US" sz="8000" dirty="0">
              <a:solidFill>
                <a:srgbClr val="FF00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7420031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7637172"/>
          </a:xfrm>
          <a:prstGeom prst="rect">
            <a:avLst/>
          </a:prstGeom>
        </p:spPr>
      </p:pic>
      <p:sp>
        <p:nvSpPr>
          <p:cNvPr id="2" name="Title 1"/>
          <p:cNvSpPr>
            <a:spLocks noGrp="1"/>
          </p:cNvSpPr>
          <p:nvPr>
            <p:ph type="title"/>
          </p:nvPr>
        </p:nvSpPr>
        <p:spPr/>
        <p:txBody>
          <a:bodyPr>
            <a:normAutofit/>
          </a:bodyPr>
          <a:lstStyle/>
          <a:p>
            <a:pPr algn="ctr" rtl="1"/>
            <a:r>
              <a:rPr lang="fa-IR" sz="7200" dirty="0" smtClean="0">
                <a:latin typeface="Arabic Typesetting" panose="03020402040406030203" pitchFamily="66" charset="-78"/>
                <a:cs typeface="Arabic Typesetting" panose="03020402040406030203" pitchFamily="66" charset="-78"/>
              </a:rPr>
              <a:t>پل قدیم دزفول</a:t>
            </a:r>
            <a:endParaRPr lang="en-US" sz="7200" dirty="0">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p:txBody>
          <a:bodyPr>
            <a:normAutofit/>
          </a:bodyPr>
          <a:lstStyle/>
          <a:p>
            <a:pPr algn="r"/>
            <a:r>
              <a:rPr lang="fa-IR" sz="2800" dirty="0">
                <a:solidFill>
                  <a:srgbClr val="FFFF00"/>
                </a:solidFill>
                <a:latin typeface="Arabic Typesetting" panose="03020402040406030203" pitchFamily="66" charset="-78"/>
                <a:cs typeface="Arabic Typesetting" panose="03020402040406030203" pitchFamily="66" charset="-78"/>
              </a:rPr>
              <a:t>پل قدیم دزفول مهم‌ترین اثر تاریخی دزفول و با بیش از ۱۷ قرن قدمت، یکی از قدیمی‌ترین پل‌های استوار جهان است. این پل که دو منطقه شرقی و غربی دزفول را به هم وصل می‌سازد، در حقیقت یکی از راه‌های رابط منطقه جندی شاپور و سرزمین بین‌النهرین بوده، که به دستور شاپور اول پس از پیروزی بر والرین و با بکارگیری اسرای رومی ساخته شده‌است</a:t>
            </a:r>
            <a:r>
              <a:rPr lang="fa-IR" sz="2800" dirty="0" smtClean="0">
                <a:solidFill>
                  <a:srgbClr val="FFFF00"/>
                </a:solidFill>
                <a:latin typeface="Arabic Typesetting" panose="03020402040406030203" pitchFamily="66" charset="-78"/>
                <a:cs typeface="Arabic Typesetting" panose="03020402040406030203" pitchFamily="66" charset="-78"/>
              </a:rPr>
              <a:t>.</a:t>
            </a:r>
            <a:endParaRPr lang="fa-IR" sz="2800" dirty="0">
              <a:solidFill>
                <a:srgbClr val="FFFF00"/>
              </a:solidFill>
              <a:latin typeface="Arabic Typesetting" panose="03020402040406030203" pitchFamily="66" charset="-78"/>
              <a:cs typeface="Arabic Typesetting" panose="03020402040406030203" pitchFamily="66" charset="-78"/>
            </a:endParaRPr>
          </a:p>
          <a:p>
            <a:pPr algn="r"/>
            <a:endParaRPr lang="fa-IR" sz="2800" dirty="0">
              <a:solidFill>
                <a:srgbClr val="FFFF00"/>
              </a:solidFill>
              <a:latin typeface="Arabic Typesetting" panose="03020402040406030203" pitchFamily="66" charset="-78"/>
              <a:cs typeface="Arabic Typesetting" panose="03020402040406030203" pitchFamily="66" charset="-78"/>
            </a:endParaRPr>
          </a:p>
          <a:p>
            <a:pPr algn="r"/>
            <a:endParaRPr lang="en-US" sz="28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2593621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2" name="Title 1"/>
          <p:cNvSpPr>
            <a:spLocks noGrp="1"/>
          </p:cNvSpPr>
          <p:nvPr>
            <p:ph type="title"/>
          </p:nvPr>
        </p:nvSpPr>
        <p:spPr/>
        <p:txBody>
          <a:bodyPr>
            <a:normAutofit/>
          </a:bodyPr>
          <a:lstStyle/>
          <a:p>
            <a:pPr algn="ctr"/>
            <a:r>
              <a:rPr lang="fa-IR" sz="7200" dirty="0" smtClean="0">
                <a:latin typeface="Arabic Typesetting" panose="03020402040406030203" pitchFamily="66" charset="-78"/>
                <a:cs typeface="Arabic Typesetting" panose="03020402040406030203" pitchFamily="66" charset="-78"/>
              </a:rPr>
              <a:t>خانه تیزنو</a:t>
            </a:r>
            <a:endParaRPr lang="en-US" sz="7200" dirty="0">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p:txBody>
          <a:bodyPr>
            <a:normAutofit/>
          </a:bodyPr>
          <a:lstStyle/>
          <a:p>
            <a:pPr marL="0" indent="0" algn="r">
              <a:buNone/>
            </a:pPr>
            <a:r>
              <a:rPr lang="fa-IR" sz="2800" dirty="0">
                <a:solidFill>
                  <a:srgbClr val="FFFF00"/>
                </a:solidFill>
                <a:latin typeface="Arabic Typesetting" panose="03020402040406030203" pitchFamily="66" charset="-78"/>
                <a:cs typeface="Arabic Typesetting" panose="03020402040406030203" pitchFamily="66" charset="-78"/>
              </a:rPr>
              <a:t>خانه تیزنو یکی از کهن‌ترین خانه‌های شهر دزفول است. این </a:t>
            </a:r>
            <a:r>
              <a:rPr lang="fa-IR" sz="2800" dirty="0" smtClean="0">
                <a:solidFill>
                  <a:srgbClr val="FFFF00"/>
                </a:solidFill>
                <a:latin typeface="Arabic Typesetting" panose="03020402040406030203" pitchFamily="66" charset="-78"/>
                <a:cs typeface="Arabic Typesetting" panose="03020402040406030203" pitchFamily="66" charset="-78"/>
              </a:rPr>
              <a:t>خانه </a:t>
            </a:r>
            <a:r>
              <a:rPr lang="fa-IR" sz="2800" dirty="0">
                <a:solidFill>
                  <a:srgbClr val="FFFF00"/>
                </a:solidFill>
                <a:latin typeface="Arabic Typesetting" panose="03020402040406030203" pitchFamily="66" charset="-78"/>
                <a:cs typeface="Arabic Typesetting" panose="03020402040406030203" pitchFamily="66" charset="-78"/>
              </a:rPr>
              <a:t>یکی از بزرگترین و زیباترین خانه‌های محله قلعه‌است که از دید شیوه معماری همه ویژگی‌های خانه‌های دزفول را دارا می‌باشد. این سازه در ضلع شرقی میدان اصلی محله قلعه دزفول گسترده شده‌است و با زیستبوم و روش زندگی شهر سازگار است. پیکره و کالبد سازه به زمان صفویه باز می‌گرد که دگرگونی‌های زیادی در زمان قاجار داشته است. این خانه دارای هشت در ورودی، ایوان مرکزی، اتاق‌هایی در ایوانها، غلام گردش، شبستان و شوادون می‌باشد و آجر کاری های زیبا از نوع فریز و خونچینی دارد.</a:t>
            </a:r>
          </a:p>
          <a:p>
            <a:pPr marL="0" indent="0" algn="r">
              <a:buNone/>
            </a:pPr>
            <a:endParaRPr lang="fa-IR" sz="2800" dirty="0">
              <a:solidFill>
                <a:srgbClr val="FFFF00"/>
              </a:solidFill>
              <a:latin typeface="Arabic Typesetting" panose="03020402040406030203" pitchFamily="66" charset="-78"/>
              <a:cs typeface="Arabic Typesetting" panose="03020402040406030203" pitchFamily="66" charset="-78"/>
            </a:endParaRPr>
          </a:p>
          <a:p>
            <a:pPr marL="0" indent="0" algn="r">
              <a:buNone/>
            </a:pPr>
            <a:endParaRPr lang="en-US" sz="28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301671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 name="Title 1"/>
          <p:cNvSpPr>
            <a:spLocks noGrp="1"/>
          </p:cNvSpPr>
          <p:nvPr>
            <p:ph type="title"/>
          </p:nvPr>
        </p:nvSpPr>
        <p:spPr/>
        <p:txBody>
          <a:bodyPr>
            <a:normAutofit/>
          </a:bodyPr>
          <a:lstStyle/>
          <a:p>
            <a:pPr algn="ctr"/>
            <a:r>
              <a:rPr lang="fa-IR" sz="6000" dirty="0" smtClean="0">
                <a:latin typeface="Arabic Typesetting" pitchFamily="66" charset="-78"/>
                <a:cs typeface="Arabic Typesetting" pitchFamily="66" charset="-78"/>
              </a:rPr>
              <a:t>آرامگاه یعقوب لیث صفاری</a:t>
            </a:r>
            <a:endParaRPr lang="en-US" sz="6000" dirty="0">
              <a:latin typeface="Arabic Typesetting" pitchFamily="66" charset="-78"/>
              <a:cs typeface="Arabic Typesetting" pitchFamily="66" charset="-78"/>
            </a:endParaRPr>
          </a:p>
        </p:txBody>
      </p:sp>
      <p:sp>
        <p:nvSpPr>
          <p:cNvPr id="3" name="Content Placeholder 2"/>
          <p:cNvSpPr>
            <a:spLocks noGrp="1"/>
          </p:cNvSpPr>
          <p:nvPr>
            <p:ph idx="1"/>
          </p:nvPr>
        </p:nvSpPr>
        <p:spPr/>
        <p:txBody>
          <a:bodyPr>
            <a:normAutofit/>
          </a:bodyPr>
          <a:lstStyle/>
          <a:p>
            <a:pPr marL="0" indent="0" algn="r">
              <a:buNone/>
            </a:pPr>
            <a:r>
              <a:rPr lang="fa-IR" sz="2800" dirty="0">
                <a:solidFill>
                  <a:srgbClr val="FFFF00"/>
                </a:solidFill>
                <a:latin typeface="Arabic Typesetting" panose="03020402040406030203" pitchFamily="66" charset="-78"/>
                <a:cs typeface="Arabic Typesetting" panose="03020402040406030203" pitchFamily="66" charset="-78"/>
              </a:rPr>
              <a:t>آ</a:t>
            </a:r>
            <a:r>
              <a:rPr lang="fa-IR" sz="2800" dirty="0" smtClean="0">
                <a:solidFill>
                  <a:srgbClr val="FFFF00"/>
                </a:solidFill>
                <a:latin typeface="Arabic Typesetting" panose="03020402040406030203" pitchFamily="66" charset="-78"/>
                <a:cs typeface="Arabic Typesetting" panose="03020402040406030203" pitchFamily="66" charset="-78"/>
              </a:rPr>
              <a:t>رامگاه </a:t>
            </a:r>
            <a:r>
              <a:rPr lang="fa-IR" sz="2800" dirty="0">
                <a:solidFill>
                  <a:srgbClr val="FFFF00"/>
                </a:solidFill>
                <a:latin typeface="Arabic Typesetting" panose="03020402040406030203" pitchFamily="66" charset="-78"/>
                <a:cs typeface="Arabic Typesetting" panose="03020402040406030203" pitchFamily="66" charset="-78"/>
              </a:rPr>
              <a:t>یعقوب لیث صفاری، در روستای شاه‌آباد در ده کیلومتری دزفول، سمت راست جاده دزفول به شوشتر قرار دارد. در کنار این آرامگاه بازمانده‌های شهر </a:t>
            </a:r>
            <a:r>
              <a:rPr lang="fa-IR" sz="2800" dirty="0" smtClean="0">
                <a:solidFill>
                  <a:srgbClr val="FFFF00"/>
                </a:solidFill>
                <a:latin typeface="Arabic Typesetting" panose="03020402040406030203" pitchFamily="66" charset="-78"/>
                <a:cs typeface="Arabic Typesetting" panose="03020402040406030203" pitchFamily="66" charset="-78"/>
              </a:rPr>
              <a:t>جندی </a:t>
            </a:r>
            <a:r>
              <a:rPr lang="fa-IR" sz="2800" dirty="0">
                <a:solidFill>
                  <a:srgbClr val="FFFF00"/>
                </a:solidFill>
                <a:latin typeface="Arabic Typesetting" panose="03020402040406030203" pitchFamily="66" charset="-78"/>
                <a:cs typeface="Arabic Typesetting" panose="03020402040406030203" pitchFamily="66" charset="-78"/>
              </a:rPr>
              <a:t>شاپور دیده می‌شود.</a:t>
            </a:r>
          </a:p>
          <a:p>
            <a:pPr marL="0" indent="0" algn="r">
              <a:buNone/>
            </a:pPr>
            <a:endParaRPr lang="fa-IR" sz="2800" dirty="0">
              <a:solidFill>
                <a:srgbClr val="FFFF00"/>
              </a:solidFill>
              <a:latin typeface="Arabic Typesetting" panose="03020402040406030203" pitchFamily="66" charset="-78"/>
              <a:cs typeface="Arabic Typesetting" panose="03020402040406030203" pitchFamily="66" charset="-78"/>
            </a:endParaRPr>
          </a:p>
          <a:p>
            <a:pPr marL="0" indent="0" algn="r">
              <a:buNone/>
            </a:pPr>
            <a:r>
              <a:rPr lang="fa-IR" sz="2800" dirty="0">
                <a:solidFill>
                  <a:srgbClr val="FFFF00"/>
                </a:solidFill>
                <a:latin typeface="Arabic Typesetting" panose="03020402040406030203" pitchFamily="66" charset="-78"/>
                <a:cs typeface="Arabic Typesetting" panose="03020402040406030203" pitchFamily="66" charset="-78"/>
              </a:rPr>
              <a:t>گنبد بلند مضرس (دندانه دار) سفید رنگ و جلال عمارت بقعه از دور کاملاً جلوه‌گر است. در اطراف بقعه، قبرستان وسیعی است که در آن وجود سنگ قبرهای قدیمی، نشانگرتاریخ کهن این بنا می‌باشد.</a:t>
            </a:r>
            <a:endParaRPr lang="en-US" sz="28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0907115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pPr algn="ctr"/>
            <a:r>
              <a:rPr lang="fa-IR" sz="6000" dirty="0" smtClean="0">
                <a:latin typeface="Arabic Typesetting" pitchFamily="66" charset="-78"/>
                <a:cs typeface="Arabic Typesetting" pitchFamily="66" charset="-78"/>
              </a:rPr>
              <a:t>خانه سوزنگر</a:t>
            </a:r>
            <a:endParaRPr lang="en-US" sz="6000" dirty="0">
              <a:latin typeface="Arabic Typesetting" pitchFamily="66" charset="-78"/>
              <a:cs typeface="Arabic Typesetting" pitchFamily="66" charset="-78"/>
            </a:endParaRPr>
          </a:p>
        </p:txBody>
      </p:sp>
      <p:sp>
        <p:nvSpPr>
          <p:cNvPr id="3" name="Content Placeholder 2"/>
          <p:cNvSpPr>
            <a:spLocks noGrp="1"/>
          </p:cNvSpPr>
          <p:nvPr>
            <p:ph idx="1"/>
          </p:nvPr>
        </p:nvSpPr>
        <p:spPr/>
        <p:txBody>
          <a:bodyPr>
            <a:normAutofit/>
          </a:bodyPr>
          <a:lstStyle/>
          <a:p>
            <a:pPr marL="0" indent="0" algn="r">
              <a:buNone/>
            </a:pPr>
            <a:r>
              <a:rPr lang="fa-IR" sz="2800" dirty="0">
                <a:solidFill>
                  <a:srgbClr val="FFFF00"/>
                </a:solidFill>
                <a:latin typeface="Arabic Typesetting" panose="03020402040406030203" pitchFamily="66" charset="-78"/>
                <a:cs typeface="Arabic Typesetting" panose="03020402040406030203" pitchFamily="66" charset="-78"/>
              </a:rPr>
              <a:t>خانه سوزنگر از بناهای زیبای آجری بافت قدیم دزفول است و در محله قدیمی میاندره قرار دارد</a:t>
            </a:r>
            <a:r>
              <a:rPr lang="fa-IR" sz="2800" dirty="0" smtClean="0">
                <a:solidFill>
                  <a:srgbClr val="FFFF00"/>
                </a:solidFill>
                <a:latin typeface="Arabic Typesetting" panose="03020402040406030203" pitchFamily="66" charset="-78"/>
                <a:cs typeface="Arabic Typesetting" panose="03020402040406030203" pitchFamily="66" charset="-78"/>
              </a:rPr>
              <a:t>.</a:t>
            </a:r>
          </a:p>
          <a:p>
            <a:pPr marL="0" indent="0" algn="r">
              <a:buNone/>
            </a:pPr>
            <a:r>
              <a:rPr lang="fa-IR" sz="2800" dirty="0">
                <a:solidFill>
                  <a:srgbClr val="FFFF00"/>
                </a:solidFill>
                <a:latin typeface="Arabic Typesetting" panose="03020402040406030203" pitchFamily="66" charset="-78"/>
                <a:cs typeface="Arabic Typesetting" panose="03020402040406030203" pitchFamily="66" charset="-78"/>
              </a:rPr>
              <a:t>خانه دردو طبقه ساخته شده و طبقه اول بنا نیز شامل ایوان ، اتاق های گوشوار و تراس زیبایی با سقف تیر پوش چوبی است که همگی داراری کتیبه های مزین به آجرکاری بی نظیر خوون چینی می باشد که هر بیننده صاحب ذوقی را به وجد می آورد .طبقه دوم نیز که قسمت ویژه میهمانان بوده با آجرکاری های متنوع تزئین شده </a:t>
            </a:r>
            <a:r>
              <a:rPr lang="fa-IR" sz="2800" dirty="0" smtClean="0">
                <a:solidFill>
                  <a:srgbClr val="FFFF00"/>
                </a:solidFill>
                <a:latin typeface="Arabic Typesetting" panose="03020402040406030203" pitchFamily="66" charset="-78"/>
                <a:cs typeface="Arabic Typesetting" panose="03020402040406030203" pitchFamily="66" charset="-78"/>
              </a:rPr>
              <a:t>است.</a:t>
            </a:r>
            <a:endParaRPr lang="en-US" sz="28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1561596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pPr algn="ctr"/>
            <a:r>
              <a:rPr lang="fa-IR" sz="6000" dirty="0" smtClean="0">
                <a:latin typeface="Arabic Typesetting" pitchFamily="66" charset="-78"/>
                <a:cs typeface="Arabic Typesetting" pitchFamily="66" charset="-78"/>
              </a:rPr>
              <a:t>امام زاده رودبند</a:t>
            </a:r>
            <a:endParaRPr lang="en-US" sz="6000" dirty="0">
              <a:latin typeface="Arabic Typesetting" pitchFamily="66" charset="-78"/>
              <a:cs typeface="Arabic Typesetting" pitchFamily="66" charset="-78"/>
            </a:endParaRPr>
          </a:p>
        </p:txBody>
      </p:sp>
      <p:sp>
        <p:nvSpPr>
          <p:cNvPr id="3" name="Content Placeholder 2"/>
          <p:cNvSpPr>
            <a:spLocks noGrp="1"/>
          </p:cNvSpPr>
          <p:nvPr>
            <p:ph idx="1"/>
          </p:nvPr>
        </p:nvSpPr>
        <p:spPr>
          <a:xfrm>
            <a:off x="587182" y="1529525"/>
            <a:ext cx="8596668" cy="5328475"/>
          </a:xfrm>
        </p:spPr>
        <p:txBody>
          <a:bodyPr>
            <a:noAutofit/>
          </a:bodyPr>
          <a:lstStyle/>
          <a:p>
            <a:pPr marL="0" indent="0" algn="r">
              <a:buNone/>
            </a:pPr>
            <a:r>
              <a:rPr lang="fa-IR" sz="2800" dirty="0">
                <a:solidFill>
                  <a:srgbClr val="FFFF00"/>
                </a:solidFill>
                <a:latin typeface="Arabic Typesetting" panose="03020402040406030203" pitchFamily="66" charset="-78"/>
                <a:cs typeface="Arabic Typesetting" panose="03020402040406030203" pitchFamily="66" charset="-78"/>
              </a:rPr>
              <a:t>بقعه امام زاده رودبند (سید علی سیاهپوش) با گنبد زیبای مضرس (پلکانی) به دستور امیر تیمور گورکانی که از اراتمندان سید علی بوده ساخته شده و در زمان شاه عباس صفوی دستور تجدید بنا و مرمت برخی قسمت داده شده است . در کتاب مجمع الابرار در خصوص صاحب بقعه آورده شده است : سید علی سیاهپوش با ۲۲ واسطه به امام موسی کاظم (ع) می رسد و از اجداد سادات صفوی است. سید علی در ابتدا اردبیل بوده که برای زیارت به کاظمین می رود و در بارگاه امام تقی (ع) ، شبی در خواب به خدمت امام جواد (ع) مشرف شده می شود و حضرت از وی می خواهد که برای ارشاد مردم به شهر دزفول مراجعت کند. اسرایی که امیر تیمور در بازگشت از جنگ و عبور از دزفول می آورد به شفاعت سید علی از مرگ نجات پیدا می کنند و به احترام آقا که همیشه عزادار امام حسین (ع) بوده ، لباس سیاه پوشیده و خادم حضرت شده بعدها محله سیاهپوشان را در شهر دزفول تشکیل دادند. بعد از کودتای ۲۸ مرداد ۱۳۳۲ مردم دزفول برای اتحاد بیشتر، بقعه رودبند را برای تجمع عزاداران در نظر گرفتند و هر ساله با شکوه خاصی ارادتمندان امام حسین (ع) از این محل عبور می کنند. بنای زیبای بقعه و نمای مشرف به رودخانه دز ، محل زیبایی را برای گردشگران بوجود آورده است.</a:t>
            </a:r>
            <a:endParaRPr lang="en-US" sz="28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2745078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r">
              <a:buNone/>
            </a:pPr>
            <a:r>
              <a:rPr lang="fa-IR" sz="2800" dirty="0">
                <a:solidFill>
                  <a:srgbClr val="FFFF00"/>
                </a:solidFill>
                <a:latin typeface="Arabic Typesetting" panose="03020402040406030203" pitchFamily="66" charset="-78"/>
                <a:cs typeface="Arabic Typesetting" panose="03020402040406030203" pitchFamily="66" charset="-78"/>
              </a:rPr>
              <a:t>همچنین در خصوص انتخاب نام رودبند برای سید علی نقل است که در زمانی که ایشان برای ارشاد مردم دزفول به این شهر آمده اند برای اینکه ایشان از خود کرامتی نشان دهد تا مردم اعتقاد بیشتری پیدا کنند در محلی که بقعه ایشان قرار دارد در درگاه ایزد منان دعا می نماید و رود خروشان دز آرام می شود و از آن زمان ایشان به رودبند مشهور گشته است.</a:t>
            </a:r>
            <a:endParaRPr lang="en-US" sz="28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252260016"/>
      </p:ext>
    </p:extLst>
  </p:cSld>
  <p:clrMapOvr>
    <a:masterClrMapping/>
  </p:clrMapOvr>
  <p:transition spd="slow">
    <p:wheel spokes="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77334" y="0"/>
            <a:ext cx="8596668" cy="6858000"/>
          </a:xfrm>
        </p:spPr>
        <p:txBody>
          <a:bodyPr/>
          <a:lstStyle/>
          <a:p>
            <a:endParaRPr lang="en-US" dirty="0" smtClean="0">
              <a:solidFill>
                <a:srgbClr val="FF0000"/>
              </a:solidFill>
            </a:endParaRPr>
          </a:p>
          <a:p>
            <a:endParaRPr lang="en-US" dirty="0">
              <a:solidFill>
                <a:srgbClr val="FF0000"/>
              </a:solidFill>
            </a:endParaRPr>
          </a:p>
          <a:p>
            <a:endParaRPr lang="en-US" dirty="0" smtClean="0">
              <a:solidFill>
                <a:srgbClr val="FF0000"/>
              </a:solidFill>
            </a:endParaRPr>
          </a:p>
          <a:p>
            <a:endParaRPr lang="en-US" dirty="0">
              <a:solidFill>
                <a:srgbClr val="FF0000"/>
              </a:solidFill>
            </a:endParaRPr>
          </a:p>
          <a:p>
            <a:endParaRPr lang="en-US" dirty="0" smtClean="0">
              <a:solidFill>
                <a:srgbClr val="FF0000"/>
              </a:solidFill>
            </a:endParaRPr>
          </a:p>
          <a:p>
            <a:endParaRPr lang="en-US" dirty="0">
              <a:solidFill>
                <a:srgbClr val="FF0000"/>
              </a:solidFill>
            </a:endParaRPr>
          </a:p>
          <a:p>
            <a:endParaRPr lang="en-US" dirty="0" smtClean="0">
              <a:solidFill>
                <a:srgbClr val="FF0000"/>
              </a:solidFill>
            </a:endParaRPr>
          </a:p>
          <a:p>
            <a:pPr marL="0" indent="0" algn="ctr">
              <a:buNone/>
            </a:pPr>
            <a:endParaRPr lang="en-US" dirty="0">
              <a:solidFill>
                <a:srgbClr val="FF0000"/>
              </a:solidFill>
            </a:endParaRPr>
          </a:p>
          <a:p>
            <a:pPr marL="0" indent="0" algn="ctr">
              <a:buNone/>
            </a:pPr>
            <a:r>
              <a:rPr lang="fa-IR" sz="7200" dirty="0" smtClean="0">
                <a:solidFill>
                  <a:srgbClr val="FF0000"/>
                </a:solidFill>
                <a:latin typeface="Arabic Typesetting" panose="03020402040406030203" pitchFamily="66" charset="-78"/>
                <a:cs typeface="Arabic Typesetting" panose="03020402040406030203" pitchFamily="66" charset="-78"/>
              </a:rPr>
              <a:t>موزه ها</a:t>
            </a:r>
            <a:endParaRPr lang="en-US" sz="7200" dirty="0">
              <a:solidFill>
                <a:srgbClr val="FF00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56723903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pPr algn="ctr"/>
            <a:r>
              <a:rPr lang="fa-IR" sz="6000" dirty="0" smtClean="0">
                <a:solidFill>
                  <a:srgbClr val="00B050"/>
                </a:solidFill>
                <a:latin typeface="Arabic Typesetting" panose="03020402040406030203" pitchFamily="66" charset="-78"/>
                <a:cs typeface="Arabic Typesetting" panose="03020402040406030203" pitchFamily="66" charset="-78"/>
              </a:rPr>
              <a:t>حمام کرناسیون (موزه مردم شناسی)</a:t>
            </a:r>
            <a:endParaRPr lang="en-US" sz="6000" dirty="0">
              <a:solidFill>
                <a:srgbClr val="00B050"/>
              </a:solidFill>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p:txBody>
          <a:bodyPr>
            <a:normAutofit/>
          </a:bodyPr>
          <a:lstStyle/>
          <a:p>
            <a:pPr algn="r"/>
            <a:r>
              <a:rPr lang="fa-IR" sz="2800" dirty="0">
                <a:solidFill>
                  <a:srgbClr val="FFFF00"/>
                </a:solidFill>
                <a:latin typeface="Arabic Typesetting" panose="03020402040406030203" pitchFamily="66" charset="-78"/>
                <a:cs typeface="Arabic Typesetting" panose="03020402040406030203" pitchFamily="66" charset="-78"/>
              </a:rPr>
              <a:t>حمام کرناسیون (موزه مردم شناسی) از بناهای زیبای معماری دوره قاجاریه در دزفول در مرکز محله کرناسیون در شمالی ترین قسمت بافت قدیم قرار گرفته و در سال 1385 به موزه مردم شناسی دزفول تبدیل شد. در این موزه انواع آداب و رسوم و مشاغل سنتی دزفول به نمایش گذاشته شده، همچنین در قسمت گرمخانه آثار فلزی دیدنی و دست نوشته هایی از شخصیت های دزفول قرار گرفته. از ویژگیهای انحصاری این بنا قرارگیری در میان مجموعه ای از بناهای با ارزش شامل خانه های قدیمی بزرگ، مسجد و همچنین مقبره یکی شعرا و عرفای بزرگ دزفول به نام سید عبداله داعی میباشد.</a:t>
            </a:r>
          </a:p>
          <a:p>
            <a:pPr algn="r"/>
            <a:endParaRPr lang="fa-IR" sz="2800" dirty="0">
              <a:solidFill>
                <a:srgbClr val="FFFF00"/>
              </a:solidFill>
              <a:latin typeface="Arabic Typesetting" panose="03020402040406030203" pitchFamily="66" charset="-78"/>
              <a:cs typeface="Arabic Typesetting" panose="03020402040406030203" pitchFamily="66" charset="-78"/>
            </a:endParaRPr>
          </a:p>
          <a:p>
            <a:pPr algn="r"/>
            <a:endParaRPr lang="en-US" sz="28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7550328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p:cNvSpPr>
            <a:spLocks noGrp="1"/>
          </p:cNvSpPr>
          <p:nvPr>
            <p:ph type="title"/>
          </p:nvPr>
        </p:nvSpPr>
        <p:spPr/>
        <p:txBody>
          <a:bodyPr>
            <a:normAutofit/>
          </a:bodyPr>
          <a:lstStyle/>
          <a:p>
            <a:pPr algn="ctr"/>
            <a:r>
              <a:rPr lang="fa-IR" sz="6000" dirty="0" smtClean="0">
                <a:solidFill>
                  <a:srgbClr val="00B050"/>
                </a:solidFill>
                <a:latin typeface="Arabic Typesetting" panose="03020402040406030203" pitchFamily="66" charset="-78"/>
                <a:cs typeface="Arabic Typesetting" panose="03020402040406030203" pitchFamily="66" charset="-78"/>
              </a:rPr>
              <a:t>موزه آب شهر دزفول</a:t>
            </a:r>
            <a:endParaRPr lang="fa-IR" sz="6000" dirty="0">
              <a:solidFill>
                <a:srgbClr val="00B050"/>
              </a:solidFill>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p:txBody>
          <a:bodyPr>
            <a:normAutofit/>
          </a:bodyPr>
          <a:lstStyle/>
          <a:p>
            <a:pPr marL="0" indent="0" algn="r">
              <a:buNone/>
            </a:pPr>
            <a:r>
              <a:rPr lang="fa-IR" sz="2800" dirty="0">
                <a:solidFill>
                  <a:srgbClr val="FFFF00"/>
                </a:solidFill>
                <a:latin typeface="Arabic Typesetting" panose="03020402040406030203" pitchFamily="66" charset="-78"/>
                <a:cs typeface="Arabic Typesetting" panose="03020402040406030203" pitchFamily="66" charset="-78"/>
              </a:rPr>
              <a:t>موزه آب شهر دزفول که از مجموعه ای از آسیاب‌های تاریخی شهرستان دزفول است و در فهرست آثار ملی ایران به ثبت رسیده است. بنای اولیه این آسیاب‌ها به دوره ساسانی می‌رسد که در دوره‌های مختلف بازسازی و مرمت شده‌اند و اوج شکوفایی آنها در دوره صفویه بوده است که تعداد آنها به ۵۰ آسیاب در عرض رودخانه رسیده است.</a:t>
            </a:r>
          </a:p>
        </p:txBody>
      </p:sp>
    </p:spTree>
    <p:extLst>
      <p:ext uri="{BB962C8B-B14F-4D97-AF65-F5344CB8AC3E}">
        <p14:creationId xmlns:p14="http://schemas.microsoft.com/office/powerpoint/2010/main" val="35892762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pPr algn="ctr"/>
            <a:r>
              <a:rPr lang="fa-IR" sz="6600" dirty="0" smtClean="0">
                <a:latin typeface="Arabic Typesetting" panose="03020402040406030203" pitchFamily="66" charset="-78"/>
                <a:cs typeface="Arabic Typesetting" panose="03020402040406030203" pitchFamily="66" charset="-78"/>
              </a:rPr>
              <a:t>موقعیت جغرافیایی</a:t>
            </a:r>
            <a:endParaRPr lang="en-US" sz="6600" dirty="0">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p:txBody>
          <a:bodyPr>
            <a:normAutofit/>
          </a:bodyPr>
          <a:lstStyle/>
          <a:p>
            <a:pPr marL="0" indent="0" algn="r">
              <a:buNone/>
            </a:pPr>
            <a:r>
              <a:rPr lang="fa-IR" sz="2800" dirty="0" smtClean="0">
                <a:solidFill>
                  <a:srgbClr val="FFFF00"/>
                </a:solidFill>
                <a:latin typeface="Arabic Typesetting" panose="03020402040406030203" pitchFamily="66" charset="-78"/>
                <a:cs typeface="Arabic Typesetting" panose="03020402040406030203" pitchFamily="66" charset="-78"/>
              </a:rPr>
              <a:t>شهر دزفول در جنوب غربی ایران و در شمال استان خوزستان واقع شده است.</a:t>
            </a:r>
          </a:p>
          <a:p>
            <a:pPr marL="0" indent="0" algn="r">
              <a:buNone/>
            </a:pPr>
            <a:r>
              <a:rPr lang="fa-IR" sz="2800" dirty="0" smtClean="0">
                <a:solidFill>
                  <a:srgbClr val="FFFF00"/>
                </a:solidFill>
                <a:latin typeface="Arabic Typesetting" panose="03020402040406030203" pitchFamily="66" charset="-78"/>
                <a:cs typeface="Arabic Typesetting" panose="03020402040406030203" pitchFamily="66" charset="-78"/>
              </a:rPr>
              <a:t>شهردزفول بخاطر موقعیت جفرافیایی اش بهترین آب و هوا را در استان خوزستان دارد و </a:t>
            </a:r>
            <a:r>
              <a:rPr lang="fa-IR" sz="2800" dirty="0">
                <a:solidFill>
                  <a:srgbClr val="FFFF00"/>
                </a:solidFill>
                <a:latin typeface="Arabic Typesetting" panose="03020402040406030203" pitchFamily="66" charset="-78"/>
                <a:cs typeface="Arabic Typesetting" panose="03020402040406030203" pitchFamily="66" charset="-78"/>
              </a:rPr>
              <a:t>ی</a:t>
            </a:r>
            <a:r>
              <a:rPr lang="fa-IR" sz="2800" dirty="0" smtClean="0">
                <a:solidFill>
                  <a:srgbClr val="FFFF00"/>
                </a:solidFill>
                <a:latin typeface="Arabic Typesetting" panose="03020402040406030203" pitchFamily="66" charset="-78"/>
                <a:cs typeface="Arabic Typesetting" panose="03020402040406030203" pitchFamily="66" charset="-78"/>
              </a:rPr>
              <a:t>کی از پاک ترین شهر های ایران محسوب می شود.</a:t>
            </a:r>
            <a:endParaRPr lang="en-US" sz="28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282554978"/>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title"/>
          </p:nvPr>
        </p:nvSpPr>
        <p:spPr/>
        <p:txBody>
          <a:bodyPr>
            <a:normAutofit/>
          </a:bodyPr>
          <a:lstStyle/>
          <a:p>
            <a:pPr algn="ctr"/>
            <a:r>
              <a:rPr lang="fa-IR" sz="6000" dirty="0" smtClean="0">
                <a:solidFill>
                  <a:srgbClr val="00B050"/>
                </a:solidFill>
                <a:latin typeface="Arabic Typesetting" panose="03020402040406030203" pitchFamily="66" charset="-78"/>
                <a:cs typeface="Arabic Typesetting" panose="03020402040406030203" pitchFamily="66" charset="-78"/>
              </a:rPr>
              <a:t>باغ موزه دفاع مقدس</a:t>
            </a:r>
            <a:endParaRPr lang="fa-IR" sz="6000" dirty="0">
              <a:solidFill>
                <a:srgbClr val="00B050"/>
              </a:solidFill>
              <a:latin typeface="Arabic Typesetting" panose="03020402040406030203" pitchFamily="66" charset="-78"/>
              <a:cs typeface="Arabic Typesetting" panose="03020402040406030203" pitchFamily="66" charset="-78"/>
            </a:endParaRPr>
          </a:p>
        </p:txBody>
      </p:sp>
      <p:sp>
        <p:nvSpPr>
          <p:cNvPr id="5" name="Content Placeholder 4"/>
          <p:cNvSpPr>
            <a:spLocks noGrp="1"/>
          </p:cNvSpPr>
          <p:nvPr>
            <p:ph idx="1"/>
          </p:nvPr>
        </p:nvSpPr>
        <p:spPr/>
        <p:txBody>
          <a:bodyPr>
            <a:normAutofit/>
          </a:bodyPr>
          <a:lstStyle/>
          <a:p>
            <a:pPr algn="r"/>
            <a:r>
              <a:rPr lang="fa-IR" sz="2800" dirty="0">
                <a:solidFill>
                  <a:srgbClr val="FFFF00"/>
                </a:solidFill>
                <a:latin typeface="Arabic Typesetting" panose="03020402040406030203" pitchFamily="66" charset="-78"/>
                <a:cs typeface="Arabic Typesetting" panose="03020402040406030203" pitchFamily="66" charset="-78"/>
              </a:rPr>
              <a:t>باغ موزه دفاع مقدس دزفول، نمایش موشک های دور برد و تجهیزات پیشرفته دفاع مقدس را نشان می دهد. این باغ موزه در مساحت 11هزارمتر مربع احداث شده است.</a:t>
            </a:r>
            <a:endParaRPr lang="en-US" sz="28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40789814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677334" y="0"/>
            <a:ext cx="8596668" cy="6858000"/>
          </a:xfrm>
        </p:spPr>
        <p:txBody>
          <a:bodyPr/>
          <a:lstStyle/>
          <a:p>
            <a:endParaRPr lang="fa-IR" dirty="0" smtClean="0">
              <a:solidFill>
                <a:srgbClr val="FF0000"/>
              </a:solidFill>
            </a:endParaRPr>
          </a:p>
          <a:p>
            <a:endParaRPr lang="fa-IR" dirty="0">
              <a:solidFill>
                <a:srgbClr val="FF0000"/>
              </a:solidFill>
            </a:endParaRPr>
          </a:p>
          <a:p>
            <a:endParaRPr lang="fa-IR" dirty="0" smtClean="0">
              <a:solidFill>
                <a:srgbClr val="FF0000"/>
              </a:solidFill>
            </a:endParaRPr>
          </a:p>
          <a:p>
            <a:endParaRPr lang="fa-IR" dirty="0">
              <a:solidFill>
                <a:srgbClr val="FF0000"/>
              </a:solidFill>
            </a:endParaRPr>
          </a:p>
          <a:p>
            <a:endParaRPr lang="fa-IR" dirty="0" smtClean="0">
              <a:solidFill>
                <a:srgbClr val="FF0000"/>
              </a:solidFill>
            </a:endParaRPr>
          </a:p>
          <a:p>
            <a:endParaRPr lang="fa-IR" dirty="0">
              <a:solidFill>
                <a:srgbClr val="FF0000"/>
              </a:solidFill>
            </a:endParaRPr>
          </a:p>
          <a:p>
            <a:endParaRPr lang="fa-IR" dirty="0" smtClean="0">
              <a:solidFill>
                <a:srgbClr val="FF0000"/>
              </a:solidFill>
            </a:endParaRPr>
          </a:p>
          <a:p>
            <a:endParaRPr lang="fa-IR" dirty="0">
              <a:solidFill>
                <a:srgbClr val="FF0000"/>
              </a:solidFill>
            </a:endParaRPr>
          </a:p>
          <a:p>
            <a:pPr marL="0" indent="0" algn="ctr">
              <a:buNone/>
            </a:pPr>
            <a:r>
              <a:rPr lang="fa-IR" sz="6000" dirty="0" smtClean="0">
                <a:solidFill>
                  <a:srgbClr val="FF0000"/>
                </a:solidFill>
                <a:latin typeface="Arabic Typesetting" panose="03020402040406030203" pitchFamily="66" charset="-78"/>
                <a:cs typeface="Arabic Typesetting" panose="03020402040406030203" pitchFamily="66" charset="-78"/>
              </a:rPr>
              <a:t>اشیا تاریخی دزفول</a:t>
            </a:r>
            <a:endParaRPr lang="fa-IR" sz="6000" dirty="0">
              <a:solidFill>
                <a:srgbClr val="FF00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44673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369" y="0"/>
            <a:ext cx="8462633" cy="6858000"/>
          </a:xfrm>
          <a:prstGeom prst="rect">
            <a:avLst/>
          </a:prstGeom>
        </p:spPr>
      </p:pic>
      <p:sp>
        <p:nvSpPr>
          <p:cNvPr id="2" name="Title 1"/>
          <p:cNvSpPr>
            <a:spLocks noGrp="1"/>
          </p:cNvSpPr>
          <p:nvPr>
            <p:ph type="title"/>
          </p:nvPr>
        </p:nvSpPr>
        <p:spPr/>
        <p:txBody>
          <a:bodyPr>
            <a:normAutofit/>
          </a:bodyPr>
          <a:lstStyle/>
          <a:p>
            <a:pPr algn="ctr"/>
            <a:r>
              <a:rPr lang="fa-IR" sz="6000" dirty="0" smtClean="0">
                <a:solidFill>
                  <a:srgbClr val="00B050"/>
                </a:solidFill>
                <a:latin typeface="Arabic Typesetting" panose="03020402040406030203" pitchFamily="66" charset="-78"/>
                <a:cs typeface="Arabic Typesetting" panose="03020402040406030203" pitchFamily="66" charset="-78"/>
              </a:rPr>
              <a:t>کاسه سفالی چغابنوت</a:t>
            </a:r>
            <a:endParaRPr lang="fa-IR" sz="6000" dirty="0">
              <a:solidFill>
                <a:srgbClr val="00B050"/>
              </a:solidFill>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p:txBody>
          <a:bodyPr>
            <a:normAutofit/>
          </a:bodyPr>
          <a:lstStyle/>
          <a:p>
            <a:pPr marL="0" indent="0" algn="r">
              <a:buNone/>
            </a:pPr>
            <a:r>
              <a:rPr lang="fa-IR" sz="2800" dirty="0" smtClean="0">
                <a:solidFill>
                  <a:srgbClr val="FFFF00"/>
                </a:solidFill>
                <a:latin typeface="Arabic Typesetting" panose="03020402040406030203" pitchFamily="66" charset="-78"/>
                <a:cs typeface="Arabic Typesetting" panose="03020402040406030203" pitchFamily="66" charset="-78"/>
              </a:rPr>
              <a:t>طبق </a:t>
            </a:r>
            <a:r>
              <a:rPr lang="fa-IR" sz="2800" dirty="0">
                <a:solidFill>
                  <a:srgbClr val="FFFF00"/>
                </a:solidFill>
                <a:latin typeface="Arabic Typesetting" panose="03020402040406030203" pitchFamily="66" charset="-78"/>
                <a:cs typeface="Arabic Typesetting" panose="03020402040406030203" pitchFamily="66" charset="-78"/>
              </a:rPr>
              <a:t>مطالعات باستان شناسان دانشگاه شیکاگو اولین سکونتگاه گروهی انسان ها در استان خوزستان که زمینه ساز شکل گیری تمدن بشری در این منطقه بود تپه های چغابنوت دزفول هستند. قدمت این تپه ها به میانه هزاره هشتم پیش از میلاد یعنی نزدیک به ده هزار سال می رسد. بر اثر کاوش های باستان شناسی در این منطقه آثار ارزشمندی یافت شده است. از جمله آثار کشف شده می توان به کاسه سفالی چغابنوت دزفول مربوط به ۶۷۰۰ سال پیش از میلد مسیح با قدمتی بالغ بر ۸۷۰۰ سال اشاره </a:t>
            </a:r>
            <a:r>
              <a:rPr lang="fa-IR" sz="2800" dirty="0" smtClean="0">
                <a:solidFill>
                  <a:srgbClr val="FFFF00"/>
                </a:solidFill>
                <a:latin typeface="Arabic Typesetting" panose="03020402040406030203" pitchFamily="66" charset="-78"/>
                <a:cs typeface="Arabic Typesetting" panose="03020402040406030203" pitchFamily="66" charset="-78"/>
              </a:rPr>
              <a:t>نمود. </a:t>
            </a:r>
            <a:endParaRPr lang="fa-IR" sz="2800" dirty="0">
              <a:solidFill>
                <a:srgbClr val="FFFF00"/>
              </a:solidFill>
              <a:latin typeface="Arabic Typesetting" panose="03020402040406030203" pitchFamily="66" charset="-78"/>
              <a:cs typeface="Arabic Typesetting" panose="03020402040406030203" pitchFamily="66" charset="-78"/>
            </a:endParaRPr>
          </a:p>
        </p:txBody>
      </p:sp>
      <p:sp>
        <p:nvSpPr>
          <p:cNvPr id="5" name="Rectangle 4"/>
          <p:cNvSpPr/>
          <p:nvPr/>
        </p:nvSpPr>
        <p:spPr>
          <a:xfrm>
            <a:off x="9274002" y="0"/>
            <a:ext cx="2917998"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p:cNvSpPr/>
          <p:nvPr/>
        </p:nvSpPr>
        <p:spPr>
          <a:xfrm>
            <a:off x="0" y="0"/>
            <a:ext cx="811369"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116001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pPr algn="ctr"/>
            <a:r>
              <a:rPr lang="fa-IR" sz="6000" dirty="0" smtClean="0">
                <a:solidFill>
                  <a:srgbClr val="00B050"/>
                </a:solidFill>
                <a:latin typeface="Arabic Typesetting" panose="03020402040406030203" pitchFamily="66" charset="-78"/>
                <a:cs typeface="Arabic Typesetting" panose="03020402040406030203" pitchFamily="66" charset="-78"/>
              </a:rPr>
              <a:t>لوح خشتی</a:t>
            </a:r>
            <a:endParaRPr lang="fa-IR" sz="6000" dirty="0">
              <a:solidFill>
                <a:srgbClr val="00B050"/>
              </a:solidFill>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p:txBody>
          <a:bodyPr>
            <a:normAutofit/>
          </a:bodyPr>
          <a:lstStyle/>
          <a:p>
            <a:pPr marL="0" indent="0" algn="r">
              <a:buNone/>
            </a:pPr>
            <a:r>
              <a:rPr lang="fa-IR" sz="2800" dirty="0">
                <a:solidFill>
                  <a:srgbClr val="FFFF00"/>
                </a:solidFill>
                <a:latin typeface="Arabic Typesetting" panose="03020402040406030203" pitchFamily="66" charset="-78"/>
                <a:cs typeface="Arabic Typesetting" panose="03020402040406030203" pitchFamily="66" charset="-78"/>
              </a:rPr>
              <a:t>از دیگر آثار مهم‌ باستانی دزفول می‌توان به اولین لوح خشتی یافت شده ی ایران در چغامیش اشاره نمود که نشان‌دهنده آغاز خط و نوشتن در این منطقه است و از آن به عنوان اولین مرکز خط و کتاب ایران یاد می‌شود. </a:t>
            </a:r>
          </a:p>
        </p:txBody>
      </p:sp>
    </p:spTree>
    <p:extLst>
      <p:ext uri="{BB962C8B-B14F-4D97-AF65-F5344CB8AC3E}">
        <p14:creationId xmlns:p14="http://schemas.microsoft.com/office/powerpoint/2010/main" val="311344058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91673" y="0"/>
            <a:ext cx="8397025" cy="7585656"/>
          </a:xfrm>
          <a:prstGeom prst="rect">
            <a:avLst/>
          </a:prstGeom>
        </p:spPr>
      </p:pic>
      <p:sp>
        <p:nvSpPr>
          <p:cNvPr id="2" name="Title 1"/>
          <p:cNvSpPr>
            <a:spLocks noGrp="1"/>
          </p:cNvSpPr>
          <p:nvPr>
            <p:ph type="title"/>
          </p:nvPr>
        </p:nvSpPr>
        <p:spPr/>
        <p:txBody>
          <a:bodyPr>
            <a:normAutofit/>
          </a:bodyPr>
          <a:lstStyle/>
          <a:p>
            <a:pPr algn="ctr"/>
            <a:r>
              <a:rPr lang="fa-IR" sz="6000" dirty="0" smtClean="0">
                <a:solidFill>
                  <a:srgbClr val="00B050"/>
                </a:solidFill>
                <a:latin typeface="Arabic Typesetting" panose="03020402040406030203" pitchFamily="66" charset="-78"/>
                <a:cs typeface="Arabic Typesetting" panose="03020402040406030203" pitchFamily="66" charset="-78"/>
              </a:rPr>
              <a:t>کوزه ی سفالی تپه های چغامیش</a:t>
            </a:r>
            <a:endParaRPr lang="fa-IR" sz="6000" dirty="0">
              <a:solidFill>
                <a:srgbClr val="00B050"/>
              </a:solidFill>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p:txBody>
          <a:bodyPr>
            <a:normAutofit/>
          </a:bodyPr>
          <a:lstStyle/>
          <a:p>
            <a:pPr marL="0" indent="0" algn="r">
              <a:buNone/>
            </a:pPr>
            <a:r>
              <a:rPr lang="fa-IR" sz="2800" dirty="0">
                <a:solidFill>
                  <a:srgbClr val="FFFF00"/>
                </a:solidFill>
                <a:latin typeface="Arabic Typesetting" panose="03020402040406030203" pitchFamily="66" charset="-78"/>
                <a:cs typeface="Arabic Typesetting" panose="03020402040406030203" pitchFamily="66" charset="-78"/>
              </a:rPr>
              <a:t>تپه های چغامیش دزفول یکی از گنجینه های مهم باستانی ایران به شمار می </a:t>
            </a:r>
            <a:r>
              <a:rPr lang="fa-IR" sz="2800" dirty="0" smtClean="0">
                <a:solidFill>
                  <a:srgbClr val="FFFF00"/>
                </a:solidFill>
                <a:latin typeface="Arabic Typesetting" panose="03020402040406030203" pitchFamily="66" charset="-78"/>
                <a:cs typeface="Arabic Typesetting" panose="03020402040406030203" pitchFamily="66" charset="-78"/>
              </a:rPr>
              <a:t>روند.</a:t>
            </a:r>
          </a:p>
          <a:p>
            <a:pPr marL="0" indent="0" algn="r">
              <a:buNone/>
            </a:pPr>
            <a:r>
              <a:rPr lang="fa-IR" sz="2800" dirty="0">
                <a:solidFill>
                  <a:srgbClr val="FFFF00"/>
                </a:solidFill>
                <a:latin typeface="Arabic Typesetting" panose="03020402040406030203" pitchFamily="66" charset="-78"/>
                <a:cs typeface="Arabic Typesetting" panose="03020402040406030203" pitchFamily="66" charset="-78"/>
              </a:rPr>
              <a:t>یکی از آثاری که از این تپه ها کشف شده ظرف سفالی با نقش کنده (مرد ماهیگیر، ماهی و دو درنده) مربوط به عصر آغاز نگارش در اواسط هزاره چهارم پیش از میلاد می باشد </a:t>
            </a:r>
            <a:r>
              <a:rPr lang="fa-IR" sz="2800" dirty="0" smtClean="0">
                <a:solidFill>
                  <a:srgbClr val="FFFF00"/>
                </a:solidFill>
                <a:latin typeface="Arabic Typesetting" panose="03020402040406030203" pitchFamily="66" charset="-78"/>
                <a:cs typeface="Arabic Typesetting" panose="03020402040406030203" pitchFamily="66" charset="-78"/>
              </a:rPr>
              <a:t>.</a:t>
            </a:r>
            <a:endParaRPr lang="fa-IR" sz="2800" dirty="0">
              <a:solidFill>
                <a:srgbClr val="FFFF00"/>
              </a:solidFill>
              <a:latin typeface="Arabic Typesetting" panose="03020402040406030203" pitchFamily="66" charset="-78"/>
              <a:cs typeface="Arabic Typesetting" panose="03020402040406030203" pitchFamily="66" charset="-78"/>
            </a:endParaRPr>
          </a:p>
        </p:txBody>
      </p:sp>
      <p:sp>
        <p:nvSpPr>
          <p:cNvPr id="5" name="Rectangle 4"/>
          <p:cNvSpPr/>
          <p:nvPr/>
        </p:nvSpPr>
        <p:spPr>
          <a:xfrm>
            <a:off x="9388698" y="-51516"/>
            <a:ext cx="2803301" cy="69095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p:cNvSpPr/>
          <p:nvPr/>
        </p:nvSpPr>
        <p:spPr>
          <a:xfrm>
            <a:off x="0" y="0"/>
            <a:ext cx="991673"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3384597"/>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p:cNvSpPr>
            <a:spLocks noGrp="1"/>
          </p:cNvSpPr>
          <p:nvPr>
            <p:ph type="title"/>
          </p:nvPr>
        </p:nvSpPr>
        <p:spPr/>
        <p:txBody>
          <a:bodyPr>
            <a:normAutofit/>
          </a:bodyPr>
          <a:lstStyle/>
          <a:p>
            <a:pPr algn="ctr"/>
            <a:r>
              <a:rPr lang="fa-IR" sz="6000" dirty="0" smtClean="0">
                <a:solidFill>
                  <a:schemeClr val="tx1"/>
                </a:solidFill>
                <a:latin typeface="Arabic Typesetting" pitchFamily="66" charset="-78"/>
                <a:cs typeface="Arabic Typesetting" pitchFamily="66" charset="-78"/>
              </a:rPr>
              <a:t>شجرنامه خانوادگی</a:t>
            </a:r>
            <a:endParaRPr lang="fa-IR" sz="6000" dirty="0">
              <a:latin typeface="Arabic Typesetting" pitchFamily="66" charset="-78"/>
              <a:cs typeface="Arabic Typesetting" pitchFamily="66" charset="-78"/>
            </a:endParaRPr>
          </a:p>
        </p:txBody>
      </p:sp>
      <p:sp>
        <p:nvSpPr>
          <p:cNvPr id="3" name="Content Placeholder 2"/>
          <p:cNvSpPr>
            <a:spLocks noGrp="1"/>
          </p:cNvSpPr>
          <p:nvPr>
            <p:ph idx="1"/>
          </p:nvPr>
        </p:nvSpPr>
        <p:spPr>
          <a:xfrm>
            <a:off x="636694" y="1920240"/>
            <a:ext cx="8596668" cy="4714240"/>
          </a:xfrm>
        </p:spPr>
        <p:txBody>
          <a:bodyPr>
            <a:normAutofit lnSpcReduction="10000"/>
          </a:bodyPr>
          <a:lstStyle/>
          <a:p>
            <a:pPr marL="0" indent="0" algn="r">
              <a:buNone/>
            </a:pPr>
            <a:r>
              <a:rPr lang="fa-IR" b="1" dirty="0">
                <a:solidFill>
                  <a:srgbClr val="FF0000"/>
                </a:solidFill>
              </a:rPr>
              <a:t> </a:t>
            </a:r>
            <a:r>
              <a:rPr lang="fa-IR" b="1" dirty="0" smtClean="0">
                <a:solidFill>
                  <a:srgbClr val="FF0000"/>
                </a:solidFill>
              </a:rPr>
              <a:t>                                                     علی فتح                                                      </a:t>
            </a:r>
          </a:p>
          <a:p>
            <a:pPr algn="r"/>
            <a:endParaRPr lang="fa-IR" b="1" dirty="0" smtClean="0">
              <a:solidFill>
                <a:srgbClr val="FF0000"/>
              </a:solidFill>
            </a:endParaRPr>
          </a:p>
          <a:p>
            <a:pPr algn="r"/>
            <a:endParaRPr lang="fa-IR" b="1" dirty="0" smtClean="0">
              <a:solidFill>
                <a:srgbClr val="FF0000"/>
              </a:solidFill>
            </a:endParaRPr>
          </a:p>
          <a:p>
            <a:pPr marL="0" indent="0" algn="r">
              <a:buNone/>
            </a:pPr>
            <a:r>
              <a:rPr lang="fa-IR" b="1" dirty="0" smtClean="0">
                <a:solidFill>
                  <a:srgbClr val="FF0000"/>
                </a:solidFill>
              </a:rPr>
              <a:t>    </a:t>
            </a:r>
          </a:p>
          <a:p>
            <a:pPr marL="0" indent="0" algn="r">
              <a:buNone/>
            </a:pPr>
            <a:r>
              <a:rPr lang="fa-IR" b="1" dirty="0">
                <a:solidFill>
                  <a:srgbClr val="FF0000"/>
                </a:solidFill>
              </a:rPr>
              <a:t> </a:t>
            </a:r>
            <a:r>
              <a:rPr lang="fa-IR" b="1" dirty="0" smtClean="0">
                <a:solidFill>
                  <a:srgbClr val="FF0000"/>
                </a:solidFill>
              </a:rPr>
              <a:t>                                                 غلام حسین</a:t>
            </a:r>
          </a:p>
          <a:p>
            <a:pPr algn="r"/>
            <a:endParaRPr lang="fa-IR" b="1" dirty="0">
              <a:solidFill>
                <a:srgbClr val="FF0000"/>
              </a:solidFill>
            </a:endParaRPr>
          </a:p>
          <a:p>
            <a:pPr marL="0" indent="0" algn="r">
              <a:buNone/>
            </a:pPr>
            <a:r>
              <a:rPr lang="fa-IR" b="1" dirty="0">
                <a:solidFill>
                  <a:srgbClr val="FF0000"/>
                </a:solidFill>
              </a:rPr>
              <a:t> </a:t>
            </a:r>
            <a:r>
              <a:rPr lang="fa-IR" b="1" dirty="0" smtClean="0">
                <a:solidFill>
                  <a:srgbClr val="FF0000"/>
                </a:solidFill>
              </a:rPr>
              <a:t>                                                       </a:t>
            </a:r>
          </a:p>
          <a:p>
            <a:pPr marL="0" indent="0" algn="r">
              <a:buNone/>
            </a:pPr>
            <a:r>
              <a:rPr lang="fa-IR" b="1" dirty="0">
                <a:solidFill>
                  <a:srgbClr val="FF0000"/>
                </a:solidFill>
                <a:latin typeface="+mj-lt"/>
                <a:cs typeface="+mj-cs"/>
              </a:rPr>
              <a:t> </a:t>
            </a:r>
            <a:r>
              <a:rPr lang="fa-IR" b="1" dirty="0" smtClean="0">
                <a:solidFill>
                  <a:srgbClr val="FF0000"/>
                </a:solidFill>
                <a:latin typeface="+mj-lt"/>
                <a:cs typeface="+mj-cs"/>
              </a:rPr>
              <a:t>                                                      </a:t>
            </a:r>
          </a:p>
          <a:p>
            <a:pPr marL="0" indent="0" algn="r">
              <a:buNone/>
            </a:pPr>
            <a:r>
              <a:rPr lang="fa-IR" b="1" dirty="0">
                <a:solidFill>
                  <a:srgbClr val="FF0000"/>
                </a:solidFill>
                <a:latin typeface="+mj-lt"/>
                <a:cs typeface="+mj-cs"/>
              </a:rPr>
              <a:t> </a:t>
            </a:r>
            <a:r>
              <a:rPr lang="fa-IR" b="1" dirty="0" smtClean="0">
                <a:solidFill>
                  <a:srgbClr val="FF0000"/>
                </a:solidFill>
                <a:latin typeface="+mj-lt"/>
                <a:cs typeface="+mj-cs"/>
              </a:rPr>
              <a:t>                                                      حسین</a:t>
            </a:r>
            <a:r>
              <a:rPr lang="fa-IR" b="1" dirty="0" smtClean="0">
                <a:solidFill>
                  <a:srgbClr val="FF0000"/>
                </a:solidFill>
                <a:latin typeface="+mj-lt"/>
              </a:rPr>
              <a:t>             </a:t>
            </a:r>
            <a:endParaRPr lang="en-US" b="1" dirty="0" smtClean="0">
              <a:solidFill>
                <a:srgbClr val="FF0000"/>
              </a:solidFill>
              <a:latin typeface="+mj-lt"/>
            </a:endParaRPr>
          </a:p>
          <a:p>
            <a:pPr marL="0" indent="0" algn="r">
              <a:buNone/>
            </a:pPr>
            <a:endParaRPr lang="en-US" b="1" dirty="0" smtClean="0">
              <a:solidFill>
                <a:srgbClr val="FF0000"/>
              </a:solidFill>
            </a:endParaRPr>
          </a:p>
          <a:p>
            <a:pPr marL="0" indent="0" algn="r">
              <a:buNone/>
            </a:pPr>
            <a:r>
              <a:rPr lang="fa-IR" b="1" dirty="0" smtClean="0">
                <a:solidFill>
                  <a:srgbClr val="FF0000"/>
                </a:solidFill>
              </a:rPr>
              <a:t>      </a:t>
            </a:r>
          </a:p>
          <a:p>
            <a:pPr marL="0" indent="0" algn="r">
              <a:buNone/>
            </a:pPr>
            <a:r>
              <a:rPr lang="fa-IR" b="1" dirty="0">
                <a:solidFill>
                  <a:srgbClr val="FF0000"/>
                </a:solidFill>
              </a:rPr>
              <a:t> </a:t>
            </a:r>
            <a:r>
              <a:rPr lang="fa-IR" b="1" dirty="0" smtClean="0">
                <a:solidFill>
                  <a:srgbClr val="FF0000"/>
                </a:solidFill>
              </a:rPr>
              <a:t>                                        </a:t>
            </a:r>
            <a:r>
              <a:rPr lang="fa-IR" b="1" dirty="0" smtClean="0">
                <a:solidFill>
                  <a:srgbClr val="FF0000"/>
                </a:solidFill>
                <a:cs typeface="+mj-cs"/>
              </a:rPr>
              <a:t>رضا</a:t>
            </a:r>
            <a:r>
              <a:rPr lang="fa-IR" b="1" dirty="0" smtClean="0">
                <a:solidFill>
                  <a:srgbClr val="FF0000"/>
                </a:solidFill>
              </a:rPr>
              <a:t>                           رئوف                                          </a:t>
            </a:r>
            <a:endParaRPr lang="fa-IR" b="1" dirty="0">
              <a:solidFill>
                <a:srgbClr val="FF0000"/>
              </a:solidFill>
            </a:endParaRPr>
          </a:p>
        </p:txBody>
      </p:sp>
      <p:cxnSp>
        <p:nvCxnSpPr>
          <p:cNvPr id="18" name="Straight Arrow Connector 17"/>
          <p:cNvCxnSpPr/>
          <p:nvPr/>
        </p:nvCxnSpPr>
        <p:spPr>
          <a:xfrm flipV="1">
            <a:off x="3804920" y="5140960"/>
            <a:ext cx="822960" cy="914400"/>
          </a:xfrm>
          <a:prstGeom prst="straightConnector1">
            <a:avLst/>
          </a:prstGeom>
          <a:ln>
            <a:headEnd type="arrow"/>
            <a:tailEnd type="arrow"/>
          </a:ln>
        </p:spPr>
        <p:style>
          <a:lnRef idx="1">
            <a:schemeClr val="accent4"/>
          </a:lnRef>
          <a:fillRef idx="0">
            <a:schemeClr val="accent4"/>
          </a:fillRef>
          <a:effectRef idx="0">
            <a:schemeClr val="accent4"/>
          </a:effectRef>
          <a:fontRef idx="minor">
            <a:schemeClr val="tx1"/>
          </a:fontRef>
        </p:style>
      </p:cxnSp>
      <p:cxnSp>
        <p:nvCxnSpPr>
          <p:cNvPr id="20" name="Straight Arrow Connector 19"/>
          <p:cNvCxnSpPr/>
          <p:nvPr/>
        </p:nvCxnSpPr>
        <p:spPr>
          <a:xfrm>
            <a:off x="5476240" y="5140960"/>
            <a:ext cx="731520" cy="914400"/>
          </a:xfrm>
          <a:prstGeom prst="straightConnector1">
            <a:avLst/>
          </a:prstGeom>
          <a:ln>
            <a:headEnd type="arrow"/>
            <a:tailEnd type="arrow"/>
          </a:ln>
        </p:spPr>
        <p:style>
          <a:lnRef idx="1">
            <a:schemeClr val="accent4"/>
          </a:lnRef>
          <a:fillRef idx="0">
            <a:schemeClr val="accent4"/>
          </a:fillRef>
          <a:effectRef idx="0">
            <a:schemeClr val="accent4"/>
          </a:effectRef>
          <a:fontRef idx="minor">
            <a:schemeClr val="tx1"/>
          </a:fontRef>
        </p:style>
      </p:cxnSp>
      <p:cxnSp>
        <p:nvCxnSpPr>
          <p:cNvPr id="24" name="Straight Arrow Connector 23"/>
          <p:cNvCxnSpPr/>
          <p:nvPr/>
        </p:nvCxnSpPr>
        <p:spPr>
          <a:xfrm flipV="1">
            <a:off x="5110480" y="4033520"/>
            <a:ext cx="10160" cy="843280"/>
          </a:xfrm>
          <a:prstGeom prst="straightConnector1">
            <a:avLst/>
          </a:prstGeom>
          <a:ln>
            <a:headEnd type="arrow"/>
            <a:tailEnd type="arrow"/>
          </a:ln>
        </p:spPr>
        <p:style>
          <a:lnRef idx="1">
            <a:schemeClr val="accent4"/>
          </a:lnRef>
          <a:fillRef idx="0">
            <a:schemeClr val="accent4"/>
          </a:fillRef>
          <a:effectRef idx="0">
            <a:schemeClr val="accent4"/>
          </a:effectRef>
          <a:fontRef idx="minor">
            <a:schemeClr val="tx1"/>
          </a:fontRef>
        </p:style>
      </p:cxnSp>
      <p:cxnSp>
        <p:nvCxnSpPr>
          <p:cNvPr id="31" name="Straight Arrow Connector 30"/>
          <p:cNvCxnSpPr/>
          <p:nvPr/>
        </p:nvCxnSpPr>
        <p:spPr>
          <a:xfrm flipV="1">
            <a:off x="5110480" y="2529840"/>
            <a:ext cx="10160" cy="843280"/>
          </a:xfrm>
          <a:prstGeom prst="straightConnector1">
            <a:avLst/>
          </a:prstGeom>
          <a:ln>
            <a:headEnd type="arrow"/>
            <a:tailEnd type="arrow"/>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474440724"/>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p:cNvSpPr>
            <a:spLocks noGrp="1"/>
          </p:cNvSpPr>
          <p:nvPr>
            <p:ph type="title"/>
          </p:nvPr>
        </p:nvSpPr>
        <p:spPr/>
        <p:txBody>
          <a:bodyPr>
            <a:normAutofit/>
          </a:bodyPr>
          <a:lstStyle/>
          <a:p>
            <a:pPr algn="ctr"/>
            <a:endParaRPr lang="fa-IR" sz="6000" dirty="0">
              <a:solidFill>
                <a:schemeClr val="tx1"/>
              </a:solidFill>
              <a:latin typeface="Arabic Typesetting" pitchFamily="66" charset="-78"/>
              <a:cs typeface="Arabic Typesetting" pitchFamily="66" charset="-78"/>
            </a:endParaRPr>
          </a:p>
        </p:txBody>
      </p:sp>
      <p:sp>
        <p:nvSpPr>
          <p:cNvPr id="3" name="Content Placeholder 2"/>
          <p:cNvSpPr>
            <a:spLocks noGrp="1"/>
          </p:cNvSpPr>
          <p:nvPr>
            <p:ph idx="1"/>
          </p:nvPr>
        </p:nvSpPr>
        <p:spPr>
          <a:xfrm>
            <a:off x="677334" y="2160589"/>
            <a:ext cx="8596668" cy="4311331"/>
          </a:xfrm>
        </p:spPr>
        <p:txBody>
          <a:bodyPr>
            <a:normAutofit lnSpcReduction="10000"/>
          </a:bodyPr>
          <a:lstStyle/>
          <a:p>
            <a:pPr marL="0" indent="0" algn="r">
              <a:buNone/>
            </a:pPr>
            <a:endParaRPr lang="fa-IR" b="1" dirty="0" smtClean="0">
              <a:solidFill>
                <a:srgbClr val="FF0000"/>
              </a:solidFill>
            </a:endParaRPr>
          </a:p>
          <a:p>
            <a:pPr marL="0" indent="0" algn="r">
              <a:buNone/>
            </a:pPr>
            <a:r>
              <a:rPr lang="fa-IR" b="1" dirty="0" smtClean="0">
                <a:solidFill>
                  <a:srgbClr val="FF0000"/>
                </a:solidFill>
              </a:rPr>
              <a:t>                                                      جهانگیر</a:t>
            </a:r>
            <a:endParaRPr lang="fa-IR" b="1" dirty="0">
              <a:solidFill>
                <a:srgbClr val="FF0000"/>
              </a:solidFill>
            </a:endParaRPr>
          </a:p>
          <a:p>
            <a:pPr marL="0" indent="0" algn="r">
              <a:buNone/>
            </a:pPr>
            <a:endParaRPr lang="fa-IR" b="1" dirty="0" smtClean="0">
              <a:solidFill>
                <a:srgbClr val="FF0000"/>
              </a:solidFill>
            </a:endParaRPr>
          </a:p>
          <a:p>
            <a:pPr marL="0" indent="0" algn="r">
              <a:buNone/>
            </a:pPr>
            <a:endParaRPr lang="fa-IR" b="1" dirty="0">
              <a:solidFill>
                <a:srgbClr val="FF0000"/>
              </a:solidFill>
            </a:endParaRPr>
          </a:p>
          <a:p>
            <a:pPr marL="0" indent="0" algn="r">
              <a:buNone/>
            </a:pPr>
            <a:r>
              <a:rPr lang="fa-IR" b="1" dirty="0" smtClean="0">
                <a:solidFill>
                  <a:srgbClr val="FF0000"/>
                </a:solidFill>
              </a:rPr>
              <a:t>                                                       محمد</a:t>
            </a:r>
          </a:p>
          <a:p>
            <a:pPr marL="0" indent="0" algn="r">
              <a:buNone/>
            </a:pPr>
            <a:endParaRPr lang="fa-IR" b="1" dirty="0">
              <a:solidFill>
                <a:srgbClr val="FF0000"/>
              </a:solidFill>
            </a:endParaRPr>
          </a:p>
          <a:p>
            <a:pPr marL="0" indent="0" algn="r">
              <a:buNone/>
            </a:pPr>
            <a:endParaRPr lang="fa-IR" b="1" dirty="0" smtClean="0">
              <a:solidFill>
                <a:srgbClr val="FF0000"/>
              </a:solidFill>
            </a:endParaRPr>
          </a:p>
          <a:p>
            <a:pPr marL="0" indent="0" algn="r">
              <a:buNone/>
            </a:pPr>
            <a:r>
              <a:rPr lang="fa-IR" b="1" dirty="0" smtClean="0">
                <a:solidFill>
                  <a:srgbClr val="FF0000"/>
                </a:solidFill>
              </a:rPr>
              <a:t>                                                      زلفعلی                                                        </a:t>
            </a:r>
          </a:p>
          <a:p>
            <a:pPr marL="0" indent="0" algn="r">
              <a:buNone/>
            </a:pPr>
            <a:endParaRPr lang="fa-IR" b="1" dirty="0">
              <a:solidFill>
                <a:srgbClr val="FF0000"/>
              </a:solidFill>
            </a:endParaRPr>
          </a:p>
          <a:p>
            <a:pPr marL="0" indent="0" algn="r">
              <a:buNone/>
            </a:pPr>
            <a:r>
              <a:rPr lang="fa-IR" b="1" dirty="0" smtClean="0">
                <a:solidFill>
                  <a:srgbClr val="FF0000"/>
                </a:solidFill>
              </a:rPr>
              <a:t>                                                        </a:t>
            </a:r>
          </a:p>
          <a:p>
            <a:pPr marL="0" indent="0" algn="r">
              <a:buNone/>
            </a:pPr>
            <a:r>
              <a:rPr lang="fa-IR" b="1" dirty="0">
                <a:solidFill>
                  <a:srgbClr val="FF0000"/>
                </a:solidFill>
              </a:rPr>
              <a:t> </a:t>
            </a:r>
            <a:r>
              <a:rPr lang="fa-IR" b="1" dirty="0" smtClean="0">
                <a:solidFill>
                  <a:srgbClr val="FF0000"/>
                </a:solidFill>
              </a:rPr>
              <a:t>                                                  علی فتح                     </a:t>
            </a:r>
          </a:p>
        </p:txBody>
      </p:sp>
      <p:cxnSp>
        <p:nvCxnSpPr>
          <p:cNvPr id="5" name="Straight Arrow Connector 4"/>
          <p:cNvCxnSpPr/>
          <p:nvPr/>
        </p:nvCxnSpPr>
        <p:spPr>
          <a:xfrm flipV="1">
            <a:off x="5191760" y="5118562"/>
            <a:ext cx="0" cy="812800"/>
          </a:xfrm>
          <a:prstGeom prst="straightConnector1">
            <a:avLst/>
          </a:prstGeom>
          <a:ln>
            <a:headEnd type="arrow"/>
            <a:tailEnd type="arrow"/>
          </a:ln>
        </p:spPr>
        <p:style>
          <a:lnRef idx="1">
            <a:schemeClr val="accent5"/>
          </a:lnRef>
          <a:fillRef idx="0">
            <a:schemeClr val="accent5"/>
          </a:fillRef>
          <a:effectRef idx="0">
            <a:schemeClr val="accent5"/>
          </a:effectRef>
          <a:fontRef idx="minor">
            <a:schemeClr val="tx1"/>
          </a:fontRef>
        </p:style>
      </p:cxnSp>
      <p:cxnSp>
        <p:nvCxnSpPr>
          <p:cNvPr id="7" name="Straight Arrow Connector 6"/>
          <p:cNvCxnSpPr/>
          <p:nvPr/>
        </p:nvCxnSpPr>
        <p:spPr>
          <a:xfrm flipV="1">
            <a:off x="5191760" y="4023360"/>
            <a:ext cx="0" cy="843280"/>
          </a:xfrm>
          <a:prstGeom prst="straightConnector1">
            <a:avLst/>
          </a:prstGeom>
          <a:ln>
            <a:headEnd type="arrow"/>
            <a:tailEnd type="arrow"/>
          </a:ln>
        </p:spPr>
        <p:style>
          <a:lnRef idx="1">
            <a:schemeClr val="accent5"/>
          </a:lnRef>
          <a:fillRef idx="0">
            <a:schemeClr val="accent5"/>
          </a:fillRef>
          <a:effectRef idx="0">
            <a:schemeClr val="accent5"/>
          </a:effectRef>
          <a:fontRef idx="minor">
            <a:schemeClr val="tx1"/>
          </a:fontRef>
        </p:style>
      </p:cxnSp>
      <p:cxnSp>
        <p:nvCxnSpPr>
          <p:cNvPr id="10" name="Straight Arrow Connector 9"/>
          <p:cNvCxnSpPr/>
          <p:nvPr/>
        </p:nvCxnSpPr>
        <p:spPr>
          <a:xfrm flipV="1">
            <a:off x="5191760" y="3048000"/>
            <a:ext cx="0" cy="650240"/>
          </a:xfrm>
          <a:prstGeom prst="straightConnector1">
            <a:avLst/>
          </a:prstGeom>
          <a:ln>
            <a:headEnd type="arrow"/>
            <a:tailEnd type="arrow"/>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716305364"/>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pPr algn="ctr"/>
            <a:r>
              <a:rPr lang="fa-IR" sz="6000" dirty="0" smtClean="0">
                <a:latin typeface="Arabic Typesetting" panose="03020402040406030203" pitchFamily="66" charset="-78"/>
                <a:cs typeface="Arabic Typesetting" panose="03020402040406030203" pitchFamily="66" charset="-78"/>
              </a:rPr>
              <a:t>اقتصاد منطقه(بیشترین شغل مردم)</a:t>
            </a:r>
            <a:endParaRPr lang="en-US" sz="6000" dirty="0">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p:txBody>
          <a:bodyPr>
            <a:normAutofit/>
          </a:bodyPr>
          <a:lstStyle/>
          <a:p>
            <a:pPr marL="0" indent="0" algn="r">
              <a:buNone/>
            </a:pPr>
            <a:r>
              <a:rPr lang="fa-IR" sz="2800" dirty="0" smtClean="0">
                <a:solidFill>
                  <a:srgbClr val="FFFF00"/>
                </a:solidFill>
                <a:latin typeface="Arabic Typesetting" panose="03020402040406030203" pitchFamily="66" charset="-78"/>
                <a:cs typeface="Arabic Typesetting" panose="03020402040406030203" pitchFamily="66" charset="-78"/>
              </a:rPr>
              <a:t>بیشترین شغل مردم دزفول در قدیم و در حال </a:t>
            </a:r>
            <a:r>
              <a:rPr lang="fa-IR" sz="2800" dirty="0" smtClean="0">
                <a:solidFill>
                  <a:srgbClr val="FF0000"/>
                </a:solidFill>
                <a:latin typeface="Arabic Typesetting" panose="03020402040406030203" pitchFamily="66" charset="-78"/>
                <a:cs typeface="Arabic Typesetting" panose="03020402040406030203" pitchFamily="66" charset="-78"/>
              </a:rPr>
              <a:t>کشاورزی</a:t>
            </a:r>
            <a:r>
              <a:rPr lang="fa-IR" sz="2800" dirty="0" smtClean="0">
                <a:solidFill>
                  <a:srgbClr val="FFFF00"/>
                </a:solidFill>
                <a:latin typeface="Arabic Typesetting" panose="03020402040406030203" pitchFamily="66" charset="-78"/>
                <a:cs typeface="Arabic Typesetting" panose="03020402040406030203" pitchFamily="66" charset="-78"/>
              </a:rPr>
              <a:t> بوده است.</a:t>
            </a:r>
          </a:p>
          <a:p>
            <a:pPr marL="0" indent="0" algn="ctr">
              <a:buNone/>
            </a:pPr>
            <a:r>
              <a:rPr lang="fa-IR" sz="4000" dirty="0" smtClean="0">
                <a:solidFill>
                  <a:schemeClr val="accent1"/>
                </a:solidFill>
                <a:latin typeface="Arabic Typesetting" panose="03020402040406030203" pitchFamily="66" charset="-78"/>
                <a:cs typeface="Arabic Typesetting" panose="03020402040406030203" pitchFamily="66" charset="-78"/>
              </a:rPr>
              <a:t>کشاورزی شهر دزفول:</a:t>
            </a:r>
          </a:p>
          <a:p>
            <a:pPr marL="0" indent="0" algn="r">
              <a:buNone/>
            </a:pPr>
            <a:r>
              <a:rPr lang="fa-IR" sz="2800" dirty="0">
                <a:solidFill>
                  <a:srgbClr val="FFFF00"/>
                </a:solidFill>
                <a:latin typeface="Arabic Typesetting" panose="03020402040406030203" pitchFamily="66" charset="-78"/>
                <a:cs typeface="Arabic Typesetting" panose="03020402040406030203" pitchFamily="66" charset="-78"/>
              </a:rPr>
              <a:t>دزفول یکی از قطب‌های مهم کشاورزی ایران است. خاک حاصلخیز و آب کافی شرایط مناسبی را برای کشت مرکبات، صیفی جات و گل و گیاه فراهم کرده‌است. مرکبات دزفول بخصوص پرتقال از سالمترین و مرغوب‌ترین نوع مرکبات کشور محسوب می‌شوند. دزفول از نظر تولید گل‌های رز و مریم در کشور بالاترین رتبه را داراست. بخش عمده‌ای از تولیدات گل دزفول به سایر استان‌ها و خارج از کشور صادر می‌شوند</a:t>
            </a:r>
            <a:r>
              <a:rPr lang="fa-IR" sz="2800" dirty="0" smtClean="0">
                <a:solidFill>
                  <a:srgbClr val="FFFF00"/>
                </a:solidFill>
                <a:latin typeface="Arabic Typesetting" panose="03020402040406030203" pitchFamily="66" charset="-78"/>
                <a:cs typeface="Arabic Typesetting" panose="03020402040406030203" pitchFamily="66" charset="-78"/>
              </a:rPr>
              <a:t>.</a:t>
            </a:r>
            <a:endParaRPr lang="fa-IR" sz="2800" dirty="0">
              <a:solidFill>
                <a:srgbClr val="FFFF00"/>
              </a:solidFill>
              <a:latin typeface="Arabic Typesetting" panose="03020402040406030203" pitchFamily="66" charset="-78"/>
              <a:cs typeface="Arabic Typesetting" panose="03020402040406030203" pitchFamily="66" charset="-78"/>
            </a:endParaRPr>
          </a:p>
          <a:p>
            <a:pPr marL="0" indent="0" algn="r">
              <a:buNone/>
            </a:pPr>
            <a:endParaRPr lang="fa-IR" sz="2800" dirty="0" smtClean="0">
              <a:solidFill>
                <a:schemeClr val="accent1"/>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03564530"/>
      </p:ext>
    </p:extLst>
  </p:cSld>
  <p:clrMapOvr>
    <a:masterClrMapping/>
  </p:clrMapOvr>
  <mc:AlternateContent xmlns:mc="http://schemas.openxmlformats.org/markup-compatibility/2006">
    <mc:Choice xmlns:p14="http://schemas.microsoft.com/office/powerpoint/2010/main" Requires="p14">
      <p:transition spd="slow" p14:dur="2000">
        <p:wheel spokes="1"/>
      </p:transition>
    </mc:Choice>
    <mc:Fallback>
      <p:transition spd="slow">
        <p:wheel spokes="1"/>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title"/>
          </p:nvPr>
        </p:nvSpPr>
        <p:spPr>
          <a:xfrm>
            <a:off x="677334" y="300507"/>
            <a:ext cx="8596668" cy="1320800"/>
          </a:xfrm>
        </p:spPr>
        <p:txBody>
          <a:bodyPr>
            <a:normAutofit/>
          </a:bodyPr>
          <a:lstStyle/>
          <a:p>
            <a:pPr algn="ctr"/>
            <a:r>
              <a:rPr lang="fa-IR" sz="6000" dirty="0" smtClean="0">
                <a:latin typeface="Arabic Typesetting" panose="03020402040406030203" pitchFamily="66" charset="-78"/>
                <a:cs typeface="Arabic Typesetting" panose="03020402040406030203" pitchFamily="66" charset="-78"/>
              </a:rPr>
              <a:t>پوشش گیاهی شهر دزفول</a:t>
            </a:r>
            <a:endParaRPr lang="en-US" sz="6000" dirty="0">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a:xfrm>
            <a:off x="677334" y="1374978"/>
            <a:ext cx="8596668" cy="5386430"/>
          </a:xfrm>
        </p:spPr>
        <p:txBody>
          <a:bodyPr>
            <a:normAutofit/>
          </a:bodyPr>
          <a:lstStyle/>
          <a:p>
            <a:pPr marL="0" indent="0" algn="r">
              <a:buNone/>
            </a:pPr>
            <a:r>
              <a:rPr lang="fa-IR" sz="2800" dirty="0" smtClean="0">
                <a:solidFill>
                  <a:srgbClr val="FFFF00"/>
                </a:solidFill>
                <a:latin typeface="Arabic Typesetting" panose="03020402040406030203" pitchFamily="66" charset="-78"/>
                <a:cs typeface="Arabic Typesetting" panose="03020402040406030203" pitchFamily="66" charset="-78"/>
              </a:rPr>
              <a:t>به دلیل آب و هوای شهر دزفول هر گیاهی در این شهر رشد نمی کند.</a:t>
            </a:r>
          </a:p>
          <a:p>
            <a:pPr marL="0" indent="0" algn="r">
              <a:buNone/>
            </a:pPr>
            <a:r>
              <a:rPr lang="fa-IR" sz="2800" dirty="0" smtClean="0">
                <a:solidFill>
                  <a:srgbClr val="FFFF00"/>
                </a:solidFill>
                <a:latin typeface="Arabic Typesetting" panose="03020402040406030203" pitchFamily="66" charset="-78"/>
                <a:cs typeface="Arabic Typesetting" panose="03020402040406030203" pitchFamily="66" charset="-78"/>
              </a:rPr>
              <a:t>در این بخش بعضی از گیاهانی که با آب و هوای این شهر سازگار هستند و میتوانند رشد کنند و در پوشش گیاهی این شهر وجود دارند را نام می برم.</a:t>
            </a:r>
          </a:p>
          <a:p>
            <a:pPr marL="514350" indent="-514350" algn="r" rtl="1">
              <a:buFont typeface="+mj-lt"/>
              <a:buAutoNum type="arabicPeriod"/>
            </a:pPr>
            <a:r>
              <a:rPr lang="fa-IR" sz="2800" dirty="0" smtClean="0">
                <a:solidFill>
                  <a:srgbClr val="FFFF00"/>
                </a:solidFill>
                <a:latin typeface="Arabic Typesetting" panose="03020402040406030203" pitchFamily="66" charset="-78"/>
                <a:cs typeface="Arabic Typesetting" panose="03020402040406030203" pitchFamily="66" charset="-78"/>
              </a:rPr>
              <a:t>گل رز</a:t>
            </a:r>
          </a:p>
          <a:p>
            <a:pPr marL="514350" indent="-514350" algn="r" rtl="1">
              <a:buFont typeface="+mj-lt"/>
              <a:buAutoNum type="arabicPeriod"/>
            </a:pPr>
            <a:r>
              <a:rPr lang="fa-IR" sz="2800" dirty="0" smtClean="0">
                <a:solidFill>
                  <a:srgbClr val="FFFF00"/>
                </a:solidFill>
                <a:latin typeface="Arabic Typesetting" panose="03020402040406030203" pitchFamily="66" charset="-78"/>
                <a:cs typeface="Arabic Typesetting" panose="03020402040406030203" pitchFamily="66" charset="-78"/>
              </a:rPr>
              <a:t>کاکتوس</a:t>
            </a:r>
          </a:p>
          <a:p>
            <a:pPr marL="514350" indent="-514350" algn="r" rtl="1">
              <a:buFont typeface="+mj-lt"/>
              <a:buAutoNum type="arabicPeriod"/>
            </a:pPr>
            <a:r>
              <a:rPr lang="fa-IR" sz="2800" dirty="0" smtClean="0">
                <a:solidFill>
                  <a:srgbClr val="FFFF00"/>
                </a:solidFill>
                <a:latin typeface="Arabic Typesetting" panose="03020402040406030203" pitchFamily="66" charset="-78"/>
                <a:cs typeface="Arabic Typesetting" panose="03020402040406030203" pitchFamily="66" charset="-78"/>
              </a:rPr>
              <a:t>رزماری</a:t>
            </a:r>
          </a:p>
          <a:p>
            <a:pPr marL="514350" indent="-514350" algn="r" rtl="1">
              <a:buFont typeface="+mj-lt"/>
              <a:buAutoNum type="arabicPeriod"/>
            </a:pPr>
            <a:r>
              <a:rPr lang="fa-IR" sz="2800" dirty="0" smtClean="0">
                <a:solidFill>
                  <a:srgbClr val="FFFF00"/>
                </a:solidFill>
                <a:latin typeface="Arabic Typesetting" panose="03020402040406030203" pitchFamily="66" charset="-78"/>
                <a:cs typeface="Arabic Typesetting" panose="03020402040406030203" pitchFamily="66" charset="-78"/>
              </a:rPr>
              <a:t>سیب زمینی شیرین</a:t>
            </a:r>
          </a:p>
          <a:p>
            <a:pPr marL="514350" indent="-514350" algn="r" rtl="1">
              <a:buFont typeface="+mj-lt"/>
              <a:buAutoNum type="arabicPeriod"/>
            </a:pPr>
            <a:r>
              <a:rPr lang="fa-IR" sz="2800" dirty="0" smtClean="0">
                <a:solidFill>
                  <a:srgbClr val="FFFF00"/>
                </a:solidFill>
                <a:latin typeface="Arabic Typesetting" panose="03020402040406030203" pitchFamily="66" charset="-78"/>
                <a:cs typeface="Arabic Typesetting" panose="03020402040406030203" pitchFamily="66" charset="-78"/>
              </a:rPr>
              <a:t>اشرفی</a:t>
            </a:r>
          </a:p>
          <a:p>
            <a:pPr marL="514350" indent="-514350" algn="r" rtl="1">
              <a:buFont typeface="+mj-lt"/>
              <a:buAutoNum type="arabicPeriod"/>
            </a:pPr>
            <a:r>
              <a:rPr lang="fa-IR" sz="2800" dirty="0" smtClean="0">
                <a:solidFill>
                  <a:srgbClr val="FFFF00"/>
                </a:solidFill>
                <a:latin typeface="Arabic Typesetting" panose="03020402040406030203" pitchFamily="66" charset="-78"/>
                <a:cs typeface="Arabic Typesetting" panose="03020402040406030203" pitchFamily="66" charset="-78"/>
              </a:rPr>
              <a:t>جعفری</a:t>
            </a:r>
          </a:p>
          <a:p>
            <a:pPr marL="514350" indent="-514350" algn="r" rtl="1">
              <a:buFont typeface="+mj-lt"/>
              <a:buAutoNum type="arabicPeriod"/>
            </a:pPr>
            <a:r>
              <a:rPr lang="fa-IR" sz="2800" dirty="0" smtClean="0">
                <a:solidFill>
                  <a:srgbClr val="FFFF00"/>
                </a:solidFill>
                <a:latin typeface="Arabic Typesetting" panose="03020402040406030203" pitchFamily="66" charset="-78"/>
                <a:cs typeface="Arabic Typesetting" panose="03020402040406030203" pitchFamily="66" charset="-78"/>
              </a:rPr>
              <a:t>کوکب کوهی</a:t>
            </a:r>
          </a:p>
          <a:p>
            <a:pPr marL="514350" indent="-514350" algn="r" rtl="1">
              <a:buFont typeface="+mj-lt"/>
              <a:buAutoNum type="arabicPeriod"/>
            </a:pPr>
            <a:endParaRPr lang="fa-IR" sz="2800" dirty="0" smtClean="0">
              <a:solidFill>
                <a:srgbClr val="FFFF00"/>
              </a:solidFill>
              <a:latin typeface="Arabic Typesetting" panose="03020402040406030203" pitchFamily="66" charset="-78"/>
              <a:cs typeface="Arabic Typesetting" panose="03020402040406030203" pitchFamily="66" charset="-78"/>
            </a:endParaRPr>
          </a:p>
          <a:p>
            <a:pPr marL="514350" indent="-514350" algn="r">
              <a:buFont typeface="+mj-lt"/>
              <a:buAutoNum type="arabicPeriod"/>
            </a:pPr>
            <a:endParaRPr lang="en-US" sz="28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3515411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 name="Title 1"/>
          <p:cNvSpPr>
            <a:spLocks noGrp="1"/>
          </p:cNvSpPr>
          <p:nvPr>
            <p:ph type="title"/>
          </p:nvPr>
        </p:nvSpPr>
        <p:spPr/>
        <p:txBody>
          <a:bodyPr>
            <a:normAutofit/>
          </a:bodyPr>
          <a:lstStyle/>
          <a:p>
            <a:pPr algn="ctr"/>
            <a:r>
              <a:rPr lang="fa-IR" sz="6000" dirty="0" smtClean="0">
                <a:latin typeface="Arabic Typesetting" panose="03020402040406030203" pitchFamily="66" charset="-78"/>
                <a:cs typeface="Arabic Typesetting" panose="03020402040406030203" pitchFamily="66" charset="-78"/>
              </a:rPr>
              <a:t>منابع طبیعی</a:t>
            </a:r>
            <a:endParaRPr lang="en-US" sz="6000" dirty="0">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p:txBody>
          <a:bodyPr>
            <a:normAutofit/>
          </a:bodyPr>
          <a:lstStyle/>
          <a:p>
            <a:pPr marL="0" indent="0" algn="r">
              <a:buNone/>
            </a:pPr>
            <a:r>
              <a:rPr lang="fa-IR" sz="2800" dirty="0" smtClean="0">
                <a:solidFill>
                  <a:srgbClr val="FFFF00"/>
                </a:solidFill>
                <a:latin typeface="Arabic Typesetting" panose="03020402040406030203" pitchFamily="66" charset="-78"/>
                <a:cs typeface="Arabic Typesetting" panose="03020402040406030203" pitchFamily="66" charset="-78"/>
              </a:rPr>
              <a:t>منابع طبیعی شهر دزفول عبارتند از </a:t>
            </a:r>
          </a:p>
          <a:p>
            <a:pPr marL="514350" indent="-514350" algn="r" rtl="1">
              <a:buFont typeface="+mj-lt"/>
              <a:buAutoNum type="arabicPeriod"/>
            </a:pPr>
            <a:r>
              <a:rPr lang="fa-IR" sz="2800" dirty="0" smtClean="0">
                <a:solidFill>
                  <a:srgbClr val="FFFF00"/>
                </a:solidFill>
                <a:latin typeface="Arabic Typesetting" panose="03020402040406030203" pitchFamily="66" charset="-78"/>
                <a:cs typeface="Arabic Typesetting" panose="03020402040406030203" pitchFamily="66" charset="-78"/>
              </a:rPr>
              <a:t>نفت</a:t>
            </a:r>
          </a:p>
          <a:p>
            <a:pPr marL="514350" indent="-514350" algn="r" rtl="1">
              <a:buFont typeface="+mj-lt"/>
              <a:buAutoNum type="arabicPeriod"/>
            </a:pPr>
            <a:r>
              <a:rPr lang="fa-IR" sz="2800" dirty="0" smtClean="0">
                <a:solidFill>
                  <a:srgbClr val="FFFF00"/>
                </a:solidFill>
                <a:latin typeface="Arabic Typesetting" panose="03020402040406030203" pitchFamily="66" charset="-78"/>
                <a:cs typeface="Arabic Typesetting" panose="03020402040406030203" pitchFamily="66" charset="-78"/>
              </a:rPr>
              <a:t>گاز</a:t>
            </a:r>
          </a:p>
          <a:p>
            <a:pPr marL="514350" indent="-514350" algn="r" rtl="1">
              <a:buFont typeface="+mj-lt"/>
              <a:buAutoNum type="arabicPeriod"/>
            </a:pPr>
            <a:r>
              <a:rPr lang="fa-IR" sz="2800" dirty="0" smtClean="0">
                <a:solidFill>
                  <a:srgbClr val="FFFF00"/>
                </a:solidFill>
                <a:latin typeface="Arabic Typesetting" panose="03020402040406030203" pitchFamily="66" charset="-78"/>
                <a:cs typeface="Arabic Typesetting" panose="03020402040406030203" pitchFamily="66" charset="-78"/>
              </a:rPr>
              <a:t>زغال سنگ</a:t>
            </a:r>
          </a:p>
          <a:p>
            <a:pPr marL="514350" indent="-514350" algn="r" rtl="1">
              <a:buFont typeface="+mj-lt"/>
              <a:buAutoNum type="arabicPeriod"/>
            </a:pPr>
            <a:r>
              <a:rPr lang="fa-IR" sz="2800" dirty="0" smtClean="0">
                <a:solidFill>
                  <a:srgbClr val="FFFF00"/>
                </a:solidFill>
                <a:latin typeface="Arabic Typesetting" panose="03020402040406030203" pitchFamily="66" charset="-78"/>
                <a:cs typeface="Arabic Typesetting" panose="03020402040406030203" pitchFamily="66" charset="-78"/>
              </a:rPr>
              <a:t>فولاد</a:t>
            </a:r>
          </a:p>
          <a:p>
            <a:pPr marL="514350" indent="-514350" algn="r" rtl="1">
              <a:buFont typeface="+mj-lt"/>
              <a:buAutoNum type="arabicPeriod"/>
            </a:pPr>
            <a:r>
              <a:rPr lang="fa-IR" sz="2800" dirty="0" smtClean="0">
                <a:solidFill>
                  <a:srgbClr val="FFFF00"/>
                </a:solidFill>
                <a:latin typeface="Arabic Typesetting" panose="03020402040406030203" pitchFamily="66" charset="-78"/>
                <a:cs typeface="Arabic Typesetting" panose="03020402040406030203" pitchFamily="66" charset="-78"/>
              </a:rPr>
              <a:t>آهن</a:t>
            </a:r>
          </a:p>
          <a:p>
            <a:pPr marL="514350" indent="-514350" algn="r" rtl="1">
              <a:buFont typeface="+mj-lt"/>
              <a:buAutoNum type="arabicPeriod"/>
            </a:pPr>
            <a:r>
              <a:rPr lang="fa-IR" sz="2800" dirty="0" smtClean="0">
                <a:solidFill>
                  <a:srgbClr val="FFFF00"/>
                </a:solidFill>
                <a:latin typeface="Arabic Typesetting" panose="03020402040406030203" pitchFamily="66" charset="-78"/>
                <a:cs typeface="Arabic Typesetting" panose="03020402040406030203" pitchFamily="66" charset="-78"/>
              </a:rPr>
              <a:t>و...</a:t>
            </a:r>
          </a:p>
          <a:p>
            <a:pPr marL="514350" indent="-514350" algn="r" rtl="1">
              <a:buFont typeface="+mj-lt"/>
              <a:buAutoNum type="arabicPeriod"/>
            </a:pPr>
            <a:endParaRPr lang="en-US" sz="28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8368664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77334" y="0"/>
            <a:ext cx="8596668" cy="6858000"/>
          </a:xfrm>
        </p:spPr>
        <p:txBody>
          <a:bodyPr/>
          <a:lstStyle/>
          <a:p>
            <a:endParaRPr lang="fa-IR" dirty="0" smtClean="0"/>
          </a:p>
          <a:p>
            <a:endParaRPr lang="fa-IR" dirty="0"/>
          </a:p>
          <a:p>
            <a:endParaRPr lang="fa-IR" dirty="0" smtClean="0"/>
          </a:p>
          <a:p>
            <a:endParaRPr lang="fa-IR" dirty="0"/>
          </a:p>
          <a:p>
            <a:endParaRPr lang="fa-IR" dirty="0" smtClean="0"/>
          </a:p>
          <a:p>
            <a:endParaRPr lang="fa-IR" dirty="0"/>
          </a:p>
          <a:p>
            <a:endParaRPr lang="fa-IR" dirty="0" smtClean="0"/>
          </a:p>
          <a:p>
            <a:endParaRPr lang="fa-IR" dirty="0"/>
          </a:p>
          <a:p>
            <a:pPr marL="0" indent="0" algn="ctr">
              <a:buNone/>
            </a:pPr>
            <a:r>
              <a:rPr lang="fa-IR" sz="7200" dirty="0" smtClean="0">
                <a:solidFill>
                  <a:srgbClr val="FF0000"/>
                </a:solidFill>
                <a:latin typeface="Arabic Typesetting" panose="03020402040406030203" pitchFamily="66" charset="-78"/>
                <a:cs typeface="Arabic Typesetting" panose="03020402040406030203" pitchFamily="66" charset="-78"/>
              </a:rPr>
              <a:t>صنایع دستی شهر دزفول</a:t>
            </a:r>
          </a:p>
        </p:txBody>
      </p:sp>
    </p:spTree>
    <p:extLst>
      <p:ext uri="{BB962C8B-B14F-4D97-AF65-F5344CB8AC3E}">
        <p14:creationId xmlns:p14="http://schemas.microsoft.com/office/powerpoint/2010/main" val="443190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pPr algn="ctr"/>
            <a:r>
              <a:rPr lang="fa-IR" sz="6000" dirty="0" smtClean="0">
                <a:solidFill>
                  <a:srgbClr val="00B050"/>
                </a:solidFill>
                <a:latin typeface="Arabic Typesetting" panose="03020402040406030203" pitchFamily="66" charset="-78"/>
                <a:cs typeface="Arabic Typesetting" panose="03020402040406030203" pitchFamily="66" charset="-78"/>
              </a:rPr>
              <a:t>گیوه بافی</a:t>
            </a:r>
            <a:endParaRPr lang="en-US" sz="6000" dirty="0">
              <a:solidFill>
                <a:srgbClr val="00B050"/>
              </a:solidFill>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p:txBody>
          <a:bodyPr>
            <a:normAutofit/>
          </a:bodyPr>
          <a:lstStyle/>
          <a:p>
            <a:pPr marL="0" indent="0" algn="r">
              <a:buNone/>
            </a:pPr>
            <a:r>
              <a:rPr lang="fa-IR" sz="2800" dirty="0">
                <a:solidFill>
                  <a:srgbClr val="FFFF00"/>
                </a:solidFill>
                <a:latin typeface="Arabic Typesetting" panose="03020402040406030203" pitchFamily="66" charset="-78"/>
                <a:cs typeface="Arabic Typesetting" panose="03020402040406030203" pitchFamily="66" charset="-78"/>
              </a:rPr>
              <a:t>گیوه‌بافی یا گیوه‌دوزی از قدیمی ترین صنایع دستی سرزمین پارس (ایران) است و طبق سندهای تاریخی بدست آمده پیشینهٔ این صنعت به حدود ۱۰۰۰ سال پیش باز می‌گردد.پای افزار گیوه، با توجه به آب و هوای معتدل ایران خنک، سبک و قابل شستشو طراحی شده‌است و به دلیل داشتن تمامی این ویژگی‌ها در میان روستاییان و کشاورزان، از گذشته تا امروز مورد استفاده قرار گرفته‌است.گیوه دوزی در شهرهای بهبهان ودزفول رواج دارد و بیش تر کاربرد محلی دارد.گیوه ها را بانوان به هنگام فراغت در خانه می بافند و سپس به کارگاه های گیوه دوزی عرضه می کنند.در دزفول گونه ای گیوه به نام چتری تهیه می شود که رویه آن از پارچه دست باف به نام چتری و تخت آن از چرم است.</a:t>
            </a:r>
          </a:p>
          <a:p>
            <a:pPr marL="0" indent="0" algn="r">
              <a:buNone/>
            </a:pPr>
            <a:endParaRPr lang="en-US" sz="28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46195627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675</TotalTime>
  <Words>3447</Words>
  <Application>Microsoft Office PowerPoint</Application>
  <PresentationFormat>Widescreen</PresentationFormat>
  <Paragraphs>188</Paragraphs>
  <Slides>46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Arabic Typesetting</vt:lpstr>
      <vt:lpstr>Arial</vt:lpstr>
      <vt:lpstr>Tahoma</vt:lpstr>
      <vt:lpstr>Trebuchet MS</vt:lpstr>
      <vt:lpstr>Wingdings 3</vt:lpstr>
      <vt:lpstr>Facet</vt:lpstr>
      <vt:lpstr>بسمه تعالی</vt:lpstr>
      <vt:lpstr>دزفول</vt:lpstr>
      <vt:lpstr>جمعیت</vt:lpstr>
      <vt:lpstr>موقعیت جغرافیایی</vt:lpstr>
      <vt:lpstr>اقتصاد منطقه(بیشترین شغل مردم)</vt:lpstr>
      <vt:lpstr>پوشش گیاهی شهر دزفول</vt:lpstr>
      <vt:lpstr>منابع طبیعی</vt:lpstr>
      <vt:lpstr>PowerPoint Presentation</vt:lpstr>
      <vt:lpstr>گیوه بافی</vt:lpstr>
      <vt:lpstr>کپوبافی</vt:lpstr>
      <vt:lpstr>خراطی</vt:lpstr>
      <vt:lpstr>قلم نی</vt:lpstr>
      <vt:lpstr>زرگری</vt:lpstr>
      <vt:lpstr>زبان وگویش</vt:lpstr>
      <vt:lpstr>آداب و رسوم</vt:lpstr>
      <vt:lpstr>PowerPoint Presentation</vt:lpstr>
      <vt:lpstr>نژاد دزفولی ها</vt:lpstr>
      <vt:lpstr>رومی ها</vt:lpstr>
      <vt:lpstr>اعراب مسلمان.تیموریان .مغول هاوسادات</vt:lpstr>
      <vt:lpstr>یهودی ها و هخامنشیان آریائی(بختیاری. لر و...)</vt:lpstr>
      <vt:lpstr>PowerPoint Presentation</vt:lpstr>
      <vt:lpstr>کلوچه دزفولی</vt:lpstr>
      <vt:lpstr>حلوا قبیت</vt:lpstr>
      <vt:lpstr>پرتغال</vt:lpstr>
      <vt:lpstr>پیشینه تاریخی</vt:lpstr>
      <vt:lpstr>حکومتهای شکل گرفته در دزفول</vt:lpstr>
      <vt:lpstr>PowerPoint Presentation</vt:lpstr>
      <vt:lpstr>PowerPoint Presentation</vt:lpstr>
      <vt:lpstr>PowerPoint Presentation</vt:lpstr>
      <vt:lpstr>PowerPoint Presentation</vt:lpstr>
      <vt:lpstr>پل قدیم دزفول</vt:lpstr>
      <vt:lpstr>خانه تیزنو</vt:lpstr>
      <vt:lpstr>آرامگاه یعقوب لیث صفاری</vt:lpstr>
      <vt:lpstr>خانه سوزنگر</vt:lpstr>
      <vt:lpstr>امام زاده رودبند</vt:lpstr>
      <vt:lpstr>PowerPoint Presentation</vt:lpstr>
      <vt:lpstr>PowerPoint Presentation</vt:lpstr>
      <vt:lpstr>حمام کرناسیون (موزه مردم شناسی)</vt:lpstr>
      <vt:lpstr>موزه آب شهر دزفول</vt:lpstr>
      <vt:lpstr>باغ موزه دفاع مقدس</vt:lpstr>
      <vt:lpstr>PowerPoint Presentation</vt:lpstr>
      <vt:lpstr>کاسه سفالی چغابنوت</vt:lpstr>
      <vt:lpstr>لوح خشتی</vt:lpstr>
      <vt:lpstr>کوزه ی سفالی تپه های چغامیش</vt:lpstr>
      <vt:lpstr>شجرنامه خانوادگی</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بسمه تعالی</dc:title>
  <dc:creator>KOSAR</dc:creator>
  <cp:lastModifiedBy>MR.PC</cp:lastModifiedBy>
  <cp:revision>68</cp:revision>
  <dcterms:created xsi:type="dcterms:W3CDTF">2019-03-28T08:25:24Z</dcterms:created>
  <dcterms:modified xsi:type="dcterms:W3CDTF">2019-04-05T19:22:55Z</dcterms:modified>
</cp:coreProperties>
</file>