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  <a:srgbClr val="D42C2C"/>
    <a:srgbClr val="9E7800"/>
    <a:srgbClr val="FFC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6" d="100"/>
          <a:sy n="96" d="100"/>
        </p:scale>
        <p:origin x="-127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7D4964A-4E70-4D61-A7C5-B79B792B7256}" type="datetimeFigureOut">
              <a:rPr lang="fa-IR" smtClean="0"/>
              <a:t>03/10/1443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C7474FB-D465-4462-900C-C32D3742F6EC}" type="slidenum">
              <a:rPr lang="fa-IR" smtClean="0"/>
              <a:t>‹#›</a:t>
            </a:fld>
            <a:endParaRPr lang="fa-I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به نام خدا </a:t>
            </a:r>
            <a:br>
              <a:rPr lang="fa-IR" dirty="0" smtClean="0"/>
            </a:br>
            <a:r>
              <a:rPr lang="fa-IR" dirty="0" smtClean="0"/>
              <a:t>سلام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موضوع</a:t>
            </a:r>
            <a:r>
              <a:rPr lang="fa-IR" smtClean="0"/>
              <a:t>: </a:t>
            </a:r>
            <a:r>
              <a:rPr lang="fa-IR" sz="6000" smtClean="0"/>
              <a:t>اصول مداحی</a:t>
            </a:r>
            <a:endParaRPr lang="fa-IR" sz="6000" dirty="0" smtClean="0"/>
          </a:p>
        </p:txBody>
      </p:sp>
    </p:spTree>
    <p:extLst>
      <p:ext uri="{BB962C8B-B14F-4D97-AF65-F5344CB8AC3E}">
        <p14:creationId xmlns:p14="http://schemas.microsoft.com/office/powerpoint/2010/main" val="105306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632848" cy="1143000"/>
          </a:xfrm>
        </p:spPr>
        <p:txBody>
          <a:bodyPr/>
          <a:lstStyle/>
          <a:p>
            <a:r>
              <a:rPr lang="fa-IR" dirty="0" smtClean="0"/>
              <a:t>قالب اصلی اجرای مداحی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229600" cy="470916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1-</a:t>
            </a:r>
            <a:r>
              <a:rPr lang="fa-IR" dirty="0" smtClean="0"/>
              <a:t> صلوات : ذکر صلوات (با لحن)</a:t>
            </a:r>
          </a:p>
          <a:p>
            <a:pPr marL="36576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2-</a:t>
            </a:r>
            <a:r>
              <a:rPr lang="fa-IR" dirty="0" smtClean="0"/>
              <a:t> صلوات با بیان ساده – مثال </a:t>
            </a:r>
          </a:p>
          <a:p>
            <a:pPr marL="36576" indent="0">
              <a:buNone/>
            </a:pPr>
            <a:r>
              <a:rPr lang="fa-IR" dirty="0" smtClean="0"/>
              <a:t>الف) فرج سلامتی امام زمان صلوات</a:t>
            </a:r>
          </a:p>
          <a:p>
            <a:pPr marL="36576" indent="0">
              <a:buNone/>
            </a:pPr>
            <a:r>
              <a:rPr lang="fa-IR" dirty="0" smtClean="0"/>
              <a:t>ب) شادی روح شفیعه روز جزا فاطمه زهرا صلوات</a:t>
            </a:r>
          </a:p>
          <a:p>
            <a:pPr marL="36576" indent="0">
              <a:buNone/>
            </a:pPr>
            <a:r>
              <a:rPr lang="fa-IR" dirty="0" smtClean="0"/>
              <a:t>ج) برای اینکه این جمع چنین ایامی زائر بقیع باشیم صلوات </a:t>
            </a:r>
          </a:p>
          <a:p>
            <a:pPr marL="36576" indent="0">
              <a:buNone/>
            </a:pPr>
            <a:r>
              <a:rPr lang="fa-IR" dirty="0" smtClean="0"/>
              <a:t>( در این 3 صلوات تعداد کلمات کم کم زیاد شود و کم کم اوج بگیرد و از 3 صلوات بیشتر نباشد) </a:t>
            </a:r>
          </a:p>
          <a:p>
            <a:pPr marL="36576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3-</a:t>
            </a:r>
            <a:r>
              <a:rPr lang="fa-IR" dirty="0" smtClean="0"/>
              <a:t> صلوات ( شعری ) با لحن – یک دو بیتی یا رباعی</a:t>
            </a:r>
          </a:p>
          <a:p>
            <a:pPr marL="36576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*</a:t>
            </a:r>
            <a:r>
              <a:rPr lang="fa-IR" dirty="0" smtClean="0"/>
              <a:t>اگر زمان کم بود میتوانیم صلوات ها را مختصر کنیم</a:t>
            </a:r>
          </a:p>
        </p:txBody>
      </p:sp>
    </p:spTree>
    <p:extLst>
      <p:ext uri="{BB962C8B-B14F-4D97-AF65-F5344CB8AC3E}">
        <p14:creationId xmlns:p14="http://schemas.microsoft.com/office/powerpoint/2010/main" val="41980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4- </a:t>
            </a:r>
            <a:r>
              <a:rPr lang="fa-IR" dirty="0" smtClean="0"/>
              <a:t>شعر دوبیتی - ذکر می گیریم – نمونه: </a:t>
            </a:r>
          </a:p>
          <a:p>
            <a:pPr marL="137160" indent="0">
              <a:buNone/>
            </a:pPr>
            <a:r>
              <a:rPr lang="fa-IR" dirty="0" smtClean="0"/>
              <a:t>اگر آخر بیت آمده باشد: (یک شاخه گل محمدی فاطمه است) میگوییم: یا فاطمه یا فاطمه</a:t>
            </a:r>
            <a:r>
              <a:rPr lang="fa-IR" dirty="0">
                <a:solidFill>
                  <a:srgbClr val="FF0000"/>
                </a:solidFill>
              </a:rPr>
              <a:t> </a:t>
            </a:r>
            <a:endParaRPr lang="fa-IR" dirty="0" smtClean="0">
              <a:solidFill>
                <a:srgbClr val="FF0000"/>
              </a:solidFill>
            </a:endParaRP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5-</a:t>
            </a:r>
            <a:r>
              <a:rPr lang="fa-IR" dirty="0" smtClean="0"/>
              <a:t> شعر امام زمان ( دوبیت)</a:t>
            </a:r>
          </a:p>
          <a:p>
            <a:pPr marL="137160" indent="0">
              <a:buNone/>
            </a:pPr>
            <a:r>
              <a:rPr lang="fa-IR" dirty="0" smtClean="0"/>
              <a:t>مثل: چرا شب غم ما را سحر نمی آید *      *      یا بن الحسن</a:t>
            </a:r>
          </a:p>
          <a:p>
            <a:pPr marL="137160" indent="0">
              <a:buNone/>
            </a:pPr>
            <a:r>
              <a:rPr lang="fa-IR" dirty="0" smtClean="0"/>
              <a:t>یعنی آخرش ذکر یا بن الحسن می گیریم اگر زمان داشتیم دعای فرج می خوانیم اگر زمان نداشتیم نمی خوانیم</a:t>
            </a: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6- </a:t>
            </a:r>
            <a:r>
              <a:rPr lang="fa-IR" dirty="0" smtClean="0"/>
              <a:t>دعای فرج </a:t>
            </a: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7- </a:t>
            </a:r>
            <a:r>
              <a:rPr lang="fa-IR" dirty="0" smtClean="0"/>
              <a:t>زمزمه برای امام زمان (عج)        </a:t>
            </a:r>
            <a:endParaRPr lang="fa-I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60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a-I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              1- </a:t>
            </a:r>
            <a:r>
              <a:rPr lang="fa-IR" dirty="0" smtClean="0"/>
              <a:t>مقدمه</a:t>
            </a:r>
            <a:endParaRPr lang="fa-IR" dirty="0" smtClean="0">
              <a:solidFill>
                <a:srgbClr val="FF0000"/>
              </a:solidFill>
            </a:endParaRP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8- </a:t>
            </a:r>
            <a:r>
              <a:rPr lang="fa-IR" dirty="0" smtClean="0">
                <a:solidFill>
                  <a:srgbClr val="FFFFFF"/>
                </a:solidFill>
              </a:rPr>
              <a:t>روضه </a:t>
            </a:r>
            <a:r>
              <a:rPr lang="fa-IR" dirty="0" smtClean="0">
                <a:solidFill>
                  <a:srgbClr val="FF0000"/>
                </a:solidFill>
              </a:rPr>
              <a:t>2-</a:t>
            </a:r>
            <a:r>
              <a:rPr lang="fa-IR" dirty="0" smtClean="0"/>
              <a:t> اوج         پیام داشته باشد</a:t>
            </a:r>
          </a:p>
          <a:p>
            <a:pPr marL="137160" indent="0">
              <a:buNone/>
            </a:pPr>
            <a:r>
              <a:rPr lang="fa-IR" dirty="0">
                <a:solidFill>
                  <a:srgbClr val="FF0000"/>
                </a:solidFill>
              </a:rPr>
              <a:t> </a:t>
            </a:r>
            <a:r>
              <a:rPr lang="fa-IR" dirty="0" smtClean="0">
                <a:solidFill>
                  <a:srgbClr val="FF0000"/>
                </a:solidFill>
              </a:rPr>
              <a:t>             3-</a:t>
            </a:r>
            <a:r>
              <a:rPr lang="fa-IR" dirty="0">
                <a:solidFill>
                  <a:srgbClr val="FFFFFF"/>
                </a:solidFill>
              </a:rPr>
              <a:t> </a:t>
            </a:r>
            <a:r>
              <a:rPr lang="fa-IR" dirty="0" smtClean="0">
                <a:solidFill>
                  <a:srgbClr val="FFFFFF"/>
                </a:solidFill>
              </a:rPr>
              <a:t>فرود </a:t>
            </a:r>
          </a:p>
          <a:p>
            <a:pPr marL="137160" indent="0">
              <a:buNone/>
            </a:pPr>
            <a:endParaRPr lang="fa-IR" dirty="0" smtClean="0">
              <a:solidFill>
                <a:srgbClr val="FF0000"/>
              </a:solidFill>
            </a:endParaRP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            1- </a:t>
            </a:r>
            <a:r>
              <a:rPr lang="fa-IR" dirty="0" smtClean="0"/>
              <a:t>از روضه معصوم به معصوم </a:t>
            </a:r>
            <a:endParaRPr lang="fa-IR" dirty="0">
              <a:solidFill>
                <a:srgbClr val="FF0000"/>
              </a:solidFill>
            </a:endParaRP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9- </a:t>
            </a:r>
            <a:r>
              <a:rPr lang="fa-IR" dirty="0" smtClean="0">
                <a:solidFill>
                  <a:srgbClr val="FFFFFF"/>
                </a:solidFill>
              </a:rPr>
              <a:t>انتقال </a:t>
            </a:r>
            <a:r>
              <a:rPr lang="fa-IR" dirty="0" smtClean="0">
                <a:solidFill>
                  <a:srgbClr val="FF0000"/>
                </a:solidFill>
              </a:rPr>
              <a:t>2- </a:t>
            </a:r>
            <a:r>
              <a:rPr lang="fa-IR" dirty="0" smtClean="0"/>
              <a:t>از روضه </a:t>
            </a:r>
            <a:r>
              <a:rPr lang="fa-IR" dirty="0"/>
              <a:t>معصوم به غیر معصوم ( اولیا الله) </a:t>
            </a:r>
            <a:r>
              <a:rPr lang="fa-IR" dirty="0" smtClean="0">
                <a:solidFill>
                  <a:srgbClr val="FF0000"/>
                </a:solidFill>
              </a:rPr>
              <a:t>  </a:t>
            </a:r>
            <a:r>
              <a:rPr lang="fa-IR" dirty="0" smtClean="0"/>
              <a:t>مثال:حضرت عباس –علی اصغر و رقیه</a:t>
            </a:r>
          </a:p>
          <a:p>
            <a:pPr marL="137160" indent="0">
              <a:buNone/>
            </a:pPr>
            <a:r>
              <a:rPr lang="fa-IR" dirty="0">
                <a:solidFill>
                  <a:srgbClr val="FFFFFF"/>
                </a:solidFill>
              </a:rPr>
              <a:t> </a:t>
            </a:r>
            <a:r>
              <a:rPr lang="fa-IR" dirty="0" smtClean="0">
                <a:solidFill>
                  <a:srgbClr val="FFFFFF"/>
                </a:solidFill>
              </a:rPr>
              <a:t>           </a:t>
            </a:r>
            <a:r>
              <a:rPr lang="fa-IR" dirty="0" smtClean="0">
                <a:solidFill>
                  <a:srgbClr val="FF0000"/>
                </a:solidFill>
              </a:rPr>
              <a:t>3- </a:t>
            </a:r>
            <a:r>
              <a:rPr lang="fa-IR" dirty="0" smtClean="0"/>
              <a:t>از روضه معصوم به غیر معصوم عام </a:t>
            </a:r>
            <a:r>
              <a:rPr lang="fa-IR" dirty="0" smtClean="0">
                <a:solidFill>
                  <a:srgbClr val="FFFFFF"/>
                </a:solidFill>
              </a:rPr>
              <a:t>– مثل : مجالس                 ختم ( که معمولا بر عکس انجام می شود)</a:t>
            </a:r>
          </a:p>
        </p:txBody>
      </p:sp>
      <p:sp>
        <p:nvSpPr>
          <p:cNvPr id="4" name="Left Brace 3"/>
          <p:cNvSpPr/>
          <p:nvPr/>
        </p:nvSpPr>
        <p:spPr>
          <a:xfrm flipH="1">
            <a:off x="5832139" y="1871113"/>
            <a:ext cx="45719" cy="45719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" name="Left Bracket 4"/>
          <p:cNvSpPr/>
          <p:nvPr/>
        </p:nvSpPr>
        <p:spPr>
          <a:xfrm>
            <a:off x="5652120" y="1916832"/>
            <a:ext cx="432048" cy="1008112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" name="Left Brace 5"/>
          <p:cNvSpPr/>
          <p:nvPr/>
        </p:nvSpPr>
        <p:spPr>
          <a:xfrm>
            <a:off x="5724128" y="1916832"/>
            <a:ext cx="108011" cy="1053834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7779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10- </a:t>
            </a:r>
            <a:r>
              <a:rPr lang="fa-IR" dirty="0" smtClean="0">
                <a:solidFill>
                  <a:srgbClr val="FFFFFF"/>
                </a:solidFill>
              </a:rPr>
              <a:t>گریز:از روضه ورود به کربلا</a:t>
            </a:r>
          </a:p>
          <a:p>
            <a:pPr marL="137160" indent="0">
              <a:buNone/>
            </a:pPr>
            <a:r>
              <a:rPr lang="fa-IR" dirty="0" smtClean="0">
                <a:solidFill>
                  <a:srgbClr val="FFFFFF"/>
                </a:solidFill>
              </a:rPr>
              <a:t>                   </a:t>
            </a:r>
            <a:r>
              <a:rPr lang="fa-IR" dirty="0" smtClean="0">
                <a:solidFill>
                  <a:srgbClr val="FF0000"/>
                </a:solidFill>
              </a:rPr>
              <a:t>1- </a:t>
            </a:r>
            <a:r>
              <a:rPr lang="fa-IR" dirty="0" smtClean="0">
                <a:solidFill>
                  <a:srgbClr val="FFFFFF"/>
                </a:solidFill>
              </a:rPr>
              <a:t>سنگین با ضرب آهسته : واحد</a:t>
            </a:r>
            <a:endParaRPr lang="fa-IR" dirty="0">
              <a:solidFill>
                <a:srgbClr val="FFFFFF"/>
              </a:solidFill>
            </a:endParaRP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11- </a:t>
            </a:r>
            <a:r>
              <a:rPr lang="fa-IR" dirty="0" smtClean="0"/>
              <a:t>نوحه      </a:t>
            </a:r>
            <a:r>
              <a:rPr lang="fa-IR" dirty="0" smtClean="0">
                <a:solidFill>
                  <a:srgbClr val="FF0000"/>
                </a:solidFill>
              </a:rPr>
              <a:t>2-</a:t>
            </a:r>
            <a:r>
              <a:rPr lang="fa-IR" dirty="0" smtClean="0">
                <a:solidFill>
                  <a:srgbClr val="FFFFFF"/>
                </a:solidFill>
              </a:rPr>
              <a:t> سنگین با ضرب محکم : تک</a:t>
            </a: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                   3- </a:t>
            </a:r>
            <a:r>
              <a:rPr lang="fa-IR" dirty="0" smtClean="0">
                <a:solidFill>
                  <a:srgbClr val="FFFFFF"/>
                </a:solidFill>
              </a:rPr>
              <a:t>شور </a:t>
            </a:r>
          </a:p>
          <a:p>
            <a:pPr marL="137160" indent="0">
              <a:buNone/>
            </a:pPr>
            <a:endParaRPr lang="fa-IR" dirty="0">
              <a:solidFill>
                <a:srgbClr val="FFFFFF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6859624" y="2276872"/>
            <a:ext cx="288032" cy="1152128"/>
          </a:xfrm>
          <a:prstGeom prst="rightBrace">
            <a:avLst>
              <a:gd name="adj1" fmla="val 125000"/>
              <a:gd name="adj2" fmla="val 5000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9765704"/>
            <a:ext cx="7992888" cy="9866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645024"/>
            <a:ext cx="6408712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4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fa-IR" dirty="0" smtClean="0">
                <a:solidFill>
                  <a:srgbClr val="FFFFFF"/>
                </a:solidFill>
              </a:rPr>
              <a:t>روضه چند جنبه دارد:</a:t>
            </a: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1-</a:t>
            </a:r>
            <a:r>
              <a:rPr lang="fa-IR" dirty="0" smtClean="0"/>
              <a:t> بیان واقعیت تاریخی </a:t>
            </a:r>
          </a:p>
          <a:p>
            <a:pPr marL="13716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2- </a:t>
            </a:r>
            <a:r>
              <a:rPr lang="fa-IR" dirty="0" smtClean="0"/>
              <a:t>زبان حال ( همزاد پنداری و جایگزین احساسات )</a:t>
            </a:r>
          </a:p>
          <a:p>
            <a:pPr marL="137160" indent="0">
              <a:buNone/>
            </a:pPr>
            <a:endParaRPr lang="fa-IR" dirty="0" smtClean="0">
              <a:solidFill>
                <a:srgbClr val="FF0000"/>
              </a:solidFill>
            </a:endParaRPr>
          </a:p>
          <a:p>
            <a:pPr marL="137160" indent="0">
              <a:buNone/>
            </a:pPr>
            <a:r>
              <a:rPr lang="fa-IR" dirty="0" smtClean="0">
                <a:solidFill>
                  <a:srgbClr val="FFFFFF"/>
                </a:solidFill>
              </a:rPr>
              <a:t>آسیب مداحی: در زبان حال اسیب این است که ممکن است غلو شود باید مراقب باشیم</a:t>
            </a:r>
            <a:endParaRPr lang="fa-I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04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238</TotalTime>
  <Words>311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به نام خدا  سلام</vt:lpstr>
      <vt:lpstr>قالب اصلی اجرای مداحی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  سلام</dc:title>
  <dc:creator>Home</dc:creator>
  <cp:lastModifiedBy>Home</cp:lastModifiedBy>
  <cp:revision>19</cp:revision>
  <dcterms:created xsi:type="dcterms:W3CDTF">2021-10-15T09:36:18Z</dcterms:created>
  <dcterms:modified xsi:type="dcterms:W3CDTF">2021-10-16T12:49:38Z</dcterms:modified>
</cp:coreProperties>
</file>