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5" r:id="rId5"/>
    <p:sldId id="286" r:id="rId6"/>
    <p:sldId id="287" r:id="rId7"/>
    <p:sldId id="288" r:id="rId8"/>
    <p:sldId id="28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563D"/>
    <a:srgbClr val="49FD1F"/>
    <a:srgbClr val="A61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0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42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905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9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1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9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27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526C9-A8C7-41E6-85BB-39F06C85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pPr algn="r" rtl="1"/>
            <a:r>
              <a:rPr lang="fa-IR" sz="3200" b="1">
                <a:solidFill>
                  <a:srgbClr val="A61A9F"/>
                </a:solidFill>
                <a:cs typeface="B Hamid" panose="00000400000000000000" pitchFamily="2" charset="-78"/>
              </a:rPr>
              <a:t>تحقیق در مورد مغالطه</a:t>
            </a:r>
            <a:endParaRPr lang="en-US" sz="3200" b="1" dirty="0">
              <a:solidFill>
                <a:srgbClr val="A61A9F"/>
              </a:solidFill>
              <a:cs typeface="B Hamid" panose="00000400000000000000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608576"/>
            <a:ext cx="3205640" cy="774186"/>
          </a:xfrm>
        </p:spPr>
        <p:txBody>
          <a:bodyPr anchor="t"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sz="3600" b="1">
                <a:cs typeface="B Narenj" panose="00000300000000000000" pitchFamily="2" charset="-78"/>
              </a:rPr>
              <a:t>معین مهدی وهابیان</a:t>
            </a:r>
            <a:endParaRPr lang="en-US" sz="3600" b="1" dirty="0">
              <a:cs typeface="B Narenj" panose="00000300000000000000" pitchFamily="2" charset="-78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5033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264DD8-484D-463C-B4DD-15402B142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>
                <a:cs typeface="B Sepideh" panose="00000400000000000000" pitchFamily="2" charset="-78"/>
              </a:rPr>
              <a:t>مغالطه چیست؟</a:t>
            </a:r>
            <a:endParaRPr lang="en-US" b="1">
              <a:cs typeface="B Sepideh" panose="00000400000000000000" pitchFamily="2" charset="-7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B9DDCA-58F4-4755-9170-B9FE7DD63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647" y="3354117"/>
            <a:ext cx="5253349" cy="340022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39A005A-EF74-4BB8-ABC2-CDB4ABEBC891}"/>
              </a:ext>
            </a:extLst>
          </p:cNvPr>
          <p:cNvSpPr/>
          <p:nvPr/>
        </p:nvSpPr>
        <p:spPr>
          <a:xfrm>
            <a:off x="4367814" y="2210539"/>
            <a:ext cx="6787866" cy="870011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b="1" i="0">
                <a:solidFill>
                  <a:schemeClr val="bg1"/>
                </a:solidFill>
                <a:effectLst/>
                <a:latin typeface=".Arabic UI Text"/>
                <a:cs typeface="B Hamid" panose="00000400000000000000" pitchFamily="2" charset="-78"/>
              </a:rPr>
              <a:t>مُغالِطِه یا مَغلَطِه </a:t>
            </a:r>
            <a:r>
              <a:rPr lang="fa-IR" sz="2400" b="1" i="0">
                <a:solidFill>
                  <a:schemeClr val="tx1"/>
                </a:solidFill>
                <a:effectLst/>
                <a:latin typeface=".Arabic UI Text"/>
                <a:cs typeface="B Hamid" panose="00000400000000000000" pitchFamily="2" charset="-78"/>
              </a:rPr>
              <a:t>، دلیل آوردن اشتباه یا غیرمجاز برای </a:t>
            </a:r>
            <a:r>
              <a:rPr lang="fa-IR" sz="2400" b="1" i="0" u="none" strike="noStrike">
                <a:solidFill>
                  <a:schemeClr val="tx1"/>
                </a:solidFill>
                <a:effectLst/>
                <a:latin typeface=".Arabic UI Text"/>
                <a:cs typeface="B Hamid" panose="00000400000000000000" pitchFamily="2" charset="-78"/>
              </a:rPr>
              <a:t>استدلال</a:t>
            </a:r>
            <a:r>
              <a:rPr lang="fa-IR" sz="2400" b="1" i="0">
                <a:solidFill>
                  <a:schemeClr val="tx1"/>
                </a:solidFill>
                <a:effectLst/>
                <a:latin typeface=".Arabic UI Text"/>
                <a:cs typeface="B Hamid" panose="00000400000000000000" pitchFamily="2" charset="-78"/>
              </a:rPr>
              <a:t> است.</a:t>
            </a:r>
            <a:endParaRPr lang="en-US" sz="2400" b="1">
              <a:solidFill>
                <a:schemeClr val="tx1"/>
              </a:solidFill>
              <a:cs typeface="B Hamid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2513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7E16C-1DEF-43BE-A2D1-681BE5F88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>
                <a:cs typeface="B Sepideh" panose="00000400000000000000" pitchFamily="2" charset="-78"/>
              </a:rPr>
              <a:t>مغالطه چطور تشکیل می شود؟</a:t>
            </a:r>
            <a:endParaRPr lang="en-US" b="1">
              <a:cs typeface="B Sepideh" panose="00000400000000000000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C23C-C6BE-44F5-93BE-52F5062B3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400" b="1" i="0">
                <a:solidFill>
                  <a:srgbClr val="212529"/>
                </a:solidFill>
                <a:effectLst/>
                <a:latin typeface="iranyekan"/>
                <a:cs typeface="B Hamid" panose="00000400000000000000" pitchFamily="2" charset="-78"/>
              </a:rPr>
              <a:t>در منطق قضایایی به نام مشبهات داریم. مشبهات قضایایی کاذب هستند که در اثر مشابهت با یقینیات یا مشهورات پذیرفته می‌شوند و کسی که از این قضایا استفاده می‌کند، مخاطب خود را به اشتباه می‌اندازد. مشابهت این قضایا می‌تواند لفظی یا معنوی باشد.</a:t>
            </a:r>
            <a:endParaRPr lang="en-US" sz="2400" b="1">
              <a:cs typeface="B Hamid" panose="00000400000000000000" pitchFamily="2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8E9C08-7C66-4769-A21E-1D82942A7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235771"/>
            <a:ext cx="4876800" cy="2943225"/>
          </a:xfrm>
          <a:prstGeom prst="roundRect">
            <a:avLst>
              <a:gd name="adj" fmla="val 3220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35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2287-0896-4644-B8C9-F8B4BED7B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b="1">
                <a:cs typeface="B Sepideh" panose="00000400000000000000" pitchFamily="2" charset="-78"/>
              </a:rPr>
              <a:t>انواع مغالطه؟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F8F6F-31E9-4A7F-A95F-5A9E08B7E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8201"/>
            <a:ext cx="10456416" cy="3760891"/>
          </a:xfrm>
        </p:spPr>
        <p:txBody>
          <a:bodyPr>
            <a:normAutofit fontScale="92500"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fa-IR" sz="24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  <a:t>مغالطه تفسیر به رأی :</a:t>
            </a:r>
            <a:br>
              <a:rPr lang="fa-IR" sz="24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</a:br>
            <a:r>
              <a:rPr lang="fa-IR" sz="24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در این مغالطه کسی سخن فرد دیگری را مطابق میل خود و برخلاف چیزی که مورد نظر گوینده است، تفسیر می کند.</a:t>
            </a:r>
          </a:p>
          <a:p>
            <a:pPr marL="0" indent="0" algn="r" rtl="1">
              <a:buNone/>
            </a:pPr>
            <a:r>
              <a:rPr lang="fa-IR" sz="24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  <a:t>مثال </a:t>
            </a:r>
            <a:r>
              <a:rPr lang="fa-IR" sz="2400" b="1">
                <a:solidFill>
                  <a:srgbClr val="00B0F0"/>
                </a:solidFill>
                <a:latin typeface="iranyekan"/>
                <a:cs typeface="B Hamid" panose="00000400000000000000" pitchFamily="2" charset="-78"/>
              </a:rPr>
              <a:t>: </a:t>
            </a:r>
          </a:p>
          <a:p>
            <a:pPr marL="0" indent="0" algn="r" rtl="1">
              <a:buNone/>
            </a:pPr>
            <a:r>
              <a:rPr lang="fa-IR" sz="24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رضا تو مدرسه از امیر علی پرسید : « ماشین کنترلی تو چه مدلیه ؟ » امیر علی گفت : « رنگش </a:t>
            </a:r>
            <a:r>
              <a:rPr lang="fa-IR" sz="2400" b="1">
                <a:solidFill>
                  <a:srgbClr val="00B050"/>
                </a:solidFill>
                <a:latin typeface="iranyekan"/>
                <a:cs typeface="B Hamid" panose="00000400000000000000" pitchFamily="2" charset="-78"/>
              </a:rPr>
              <a:t>سبزه</a:t>
            </a:r>
            <a:r>
              <a:rPr lang="fa-IR" sz="24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 و خیلی باحال و پر سرعته.» وقتی رضا به خونه برگشت به مادرش گفت : « امروز امیر علی گفت یه ماشین کنترلی داره که خیلی بزرگه ، رنگش هم </a:t>
            </a:r>
            <a:r>
              <a:rPr lang="fa-IR" sz="2400" b="1">
                <a:solidFill>
                  <a:srgbClr val="49FD1F"/>
                </a:solidFill>
                <a:latin typeface="iranyekan"/>
                <a:cs typeface="B Hamid" panose="00000400000000000000" pitchFamily="2" charset="-78"/>
              </a:rPr>
              <a:t>سبز پُررنگه </a:t>
            </a:r>
            <a:r>
              <a:rPr lang="fa-IR" sz="24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و سرعتش هم اندازه ماشینای مسابقست.</a:t>
            </a:r>
          </a:p>
          <a:p>
            <a:pPr marL="0" indent="0" algn="r" rtl="1">
              <a:buNone/>
            </a:pPr>
            <a:r>
              <a:rPr lang="fa-IR" sz="24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  <a:t>در اینجا آقا رضای قصه ما </a:t>
            </a:r>
            <a:r>
              <a:rPr lang="fa-IR" sz="2400" b="1">
                <a:solidFill>
                  <a:srgbClr val="FFC000"/>
                </a:solidFill>
                <a:latin typeface="iranyekan"/>
                <a:cs typeface="B Lotus" panose="00000400000000000000" pitchFamily="2" charset="-78"/>
              </a:rPr>
              <a:t>مغالطه تفسیر به رأی</a:t>
            </a:r>
            <a:r>
              <a:rPr lang="fa-IR" sz="24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  <a:t> کرده و حرفی رو که امیر علی بهش تو مدرسه گفته بود رو کاملاً باب میل خودش ، برای مادرش تعریف کرد. </a:t>
            </a:r>
          </a:p>
        </p:txBody>
      </p:sp>
    </p:spTree>
    <p:extLst>
      <p:ext uri="{BB962C8B-B14F-4D97-AF65-F5344CB8AC3E}">
        <p14:creationId xmlns:p14="http://schemas.microsoft.com/office/powerpoint/2010/main" val="3298726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89312-DE41-4B5F-8283-7110D589D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fa-IR" sz="22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  <a:t>مثال :</a:t>
            </a:r>
          </a:p>
          <a:p>
            <a:pPr marL="0" indent="0" algn="r" rtl="1">
              <a:buNone/>
            </a:pPr>
            <a:r>
              <a:rPr lang="fa-IR" sz="22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برای مثال دشمنان </a:t>
            </a:r>
            <a:r>
              <a:rPr lang="fa-IR" sz="2200" b="1">
                <a:solidFill>
                  <a:srgbClr val="00B050"/>
                </a:solidFill>
                <a:latin typeface="iranyekan"/>
                <a:cs typeface="B Hamid" panose="00000400000000000000" pitchFamily="2" charset="-78"/>
              </a:rPr>
              <a:t>جمهوری</a:t>
            </a:r>
            <a:r>
              <a:rPr lang="fa-IR" sz="22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 </a:t>
            </a:r>
            <a:r>
              <a:rPr lang="fa-IR" sz="2200" b="1">
                <a:solidFill>
                  <a:schemeClr val="tx2">
                    <a:lumMod val="50000"/>
                    <a:lumOff val="50000"/>
                  </a:schemeClr>
                </a:solidFill>
                <a:latin typeface="iranyekan"/>
                <a:cs typeface="B Hamid" panose="00000400000000000000" pitchFamily="2" charset="-78"/>
              </a:rPr>
              <a:t>اسلامی</a:t>
            </a:r>
            <a:r>
              <a:rPr lang="fa-IR" sz="22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 </a:t>
            </a:r>
            <a:r>
              <a:rPr lang="fa-IR" sz="2200" b="1">
                <a:solidFill>
                  <a:srgbClr val="FF0000"/>
                </a:solidFill>
                <a:latin typeface="iranyekan"/>
                <a:cs typeface="B Hamid" panose="00000400000000000000" pitchFamily="2" charset="-78"/>
              </a:rPr>
              <a:t>ایران</a:t>
            </a:r>
            <a:r>
              <a:rPr lang="fa-IR" sz="22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 از طریق خبرگزاری ها شان ، سعی دارند با استفاده از این نوع مغالطه برخی مشکلات جزئی کشورمان را خیلی بیش از آنچه که هست جلوه بدهند و این مثال ، مثال خوبی برای این نوع مغالطه است.</a:t>
            </a:r>
          </a:p>
          <a:p>
            <a:pPr marL="0" indent="0" algn="r" rtl="1">
              <a:buNone/>
            </a:pPr>
            <a:endParaRPr lang="fa-IR" sz="2200" b="1">
              <a:solidFill>
                <a:srgbClr val="00B0F0"/>
              </a:solidFill>
              <a:latin typeface="iranyekan"/>
              <a:cs typeface="B Lotus" panose="00000400000000000000" pitchFamily="2" charset="-7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4EC24A-C2A9-4768-9562-ACF932AC3C74}"/>
              </a:ext>
            </a:extLst>
          </p:cNvPr>
          <p:cNvSpPr txBox="1"/>
          <p:nvPr/>
        </p:nvSpPr>
        <p:spPr>
          <a:xfrm>
            <a:off x="1216241" y="846865"/>
            <a:ext cx="993943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a-IR" sz="22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  <a:t>مغالطه بزرگ نمایی :</a:t>
            </a:r>
            <a:br>
              <a:rPr lang="fa-IR" sz="2200" b="1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</a:br>
            <a:r>
              <a:rPr lang="fa-IR" sz="22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این نوع از مغالطه یعنی ، جلوه دادن جنبه یا جنبه‌های خاصی از یک واقعیت به ‌صورت بزرگ ‌تر و مهم‌ تر از آنچه که هست.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F4B32-0094-4F0B-96B8-8FD6A6B8A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974" y="3548910"/>
            <a:ext cx="3701249" cy="23682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5B70BA-EF37-470B-B429-CBFFC1C57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407" y="3548911"/>
            <a:ext cx="3358638" cy="2368254"/>
          </a:xfrm>
          <a:prstGeom prst="roundRect">
            <a:avLst>
              <a:gd name="adj" fmla="val 18776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814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C03DC-C692-4ADA-B226-36D597883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9"/>
            <a:ext cx="10058400" cy="1450757"/>
          </a:xfrm>
        </p:spPr>
        <p:txBody>
          <a:bodyPr>
            <a:normAutofit/>
          </a:bodyPr>
          <a:lstStyle/>
          <a:p>
            <a:pPr marL="342900" indent="-342900" algn="r" rtl="1">
              <a:buClr>
                <a:schemeClr val="accent1"/>
              </a:buClr>
              <a:buFont typeface="Wingdings" panose="05000000000000000000" pitchFamily="2" charset="2"/>
              <a:buChar char="v"/>
            </a:pPr>
            <a:r>
              <a:rPr lang="fa-IR" sz="2400" b="1">
                <a:solidFill>
                  <a:srgbClr val="00B0F0"/>
                </a:solidFill>
                <a:latin typeface="iranyekan"/>
                <a:ea typeface="+mn-ea"/>
                <a:cs typeface="B Lotus" panose="00000400000000000000" pitchFamily="2" charset="-78"/>
              </a:rPr>
              <a:t>مغالطه آماری :</a:t>
            </a:r>
            <a:br>
              <a:rPr lang="fa-IR" sz="2400" b="1">
                <a:solidFill>
                  <a:srgbClr val="00B0F0"/>
                </a:solidFill>
                <a:latin typeface="iranyekan"/>
                <a:ea typeface="+mn-ea"/>
                <a:cs typeface="B Lotus" panose="00000400000000000000" pitchFamily="2" charset="-78"/>
              </a:rPr>
            </a:br>
            <a:r>
              <a:rPr lang="fa-IR" sz="2400" b="1">
                <a:solidFill>
                  <a:srgbClr val="212529"/>
                </a:solidFill>
                <a:latin typeface="iranyekan"/>
                <a:ea typeface="+mn-ea"/>
                <a:cs typeface="B Hamid" panose="00000400000000000000" pitchFamily="2" charset="-78"/>
              </a:rPr>
              <a:t>در این نوع مغالطه، گوینده سعی می کند به گونه ای آمار را ارائه دهد که مخاطب فریب بخورد.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06FBE-552E-4AA7-91D4-FE4C8C491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 algn="r" rtl="1">
              <a:buNone/>
            </a:pPr>
            <a:r>
              <a:rPr lang="fa-IR" sz="2400" b="1" spc="-50">
                <a:solidFill>
                  <a:srgbClr val="00B0F0"/>
                </a:solidFill>
                <a:latin typeface="iranyekan"/>
                <a:cs typeface="B Lotus" panose="00000400000000000000" pitchFamily="2" charset="-78"/>
              </a:rPr>
              <a:t>مثال :</a:t>
            </a:r>
          </a:p>
          <a:p>
            <a:pPr marL="201168" lvl="1" indent="0" algn="r" rtl="1">
              <a:buNone/>
            </a:pPr>
            <a:r>
              <a:rPr lang="fa-IR" sz="2200" b="1">
                <a:solidFill>
                  <a:srgbClr val="212529"/>
                </a:solidFill>
                <a:latin typeface="iranyekan"/>
                <a:cs typeface="B Hamid" panose="00000400000000000000" pitchFamily="2" charset="-78"/>
              </a:rPr>
              <a:t>اگر رئیس یک کارخانه اعلام کند که ۹۰ در صد کارگران این کارخانه از این کارخانه راضی هستند ، در حالی که او تعداد زیادی از کارگران معترض را ، پیش از بیان آمار، اخراج کرده باشد ، وی به این نوع ، مغالطه پرداخته است. چون مخاطبان صحبت های رئیس کارخانه نمی‌دانند که این کارخانه بسیاری از افراد معترض را قبل از حرف های او اخراج کرده است.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2FF63-0C39-4972-8008-06599F53F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80" b="5737"/>
          <a:stretch/>
        </p:blipFill>
        <p:spPr>
          <a:xfrm>
            <a:off x="1783137" y="3754694"/>
            <a:ext cx="1761483" cy="2327352"/>
          </a:xfrm>
          <a:prstGeom prst="rect">
            <a:avLst/>
          </a:prstGeom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FBF1FC5C-2E6A-4BC5-8E04-75DADD2222D1}"/>
              </a:ext>
            </a:extLst>
          </p:cNvPr>
          <p:cNvSpPr/>
          <p:nvPr/>
        </p:nvSpPr>
        <p:spPr>
          <a:xfrm>
            <a:off x="3544620" y="4014719"/>
            <a:ext cx="885337" cy="666386"/>
          </a:xfrm>
          <a:prstGeom prst="wedgeRectCallout">
            <a:avLst>
              <a:gd name="adj1" fmla="val -52282"/>
              <a:gd name="adj2" fmla="val 111481"/>
            </a:avLst>
          </a:prstGeom>
          <a:solidFill>
            <a:srgbClr val="02563D"/>
          </a:solidFill>
          <a:ln>
            <a:solidFill>
              <a:srgbClr val="02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fa-IR" sz="1050" b="1">
                <a:cs typeface="B Titr" panose="00000700000000000000" pitchFamily="2" charset="-78"/>
              </a:rPr>
              <a:t>هیچ کار گر معترضی در کارخانه ما وجود ندارد!</a:t>
            </a:r>
          </a:p>
        </p:txBody>
      </p:sp>
    </p:spTree>
    <p:extLst>
      <p:ext uri="{BB962C8B-B14F-4D97-AF65-F5344CB8AC3E}">
        <p14:creationId xmlns:p14="http://schemas.microsoft.com/office/powerpoint/2010/main" val="59640977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7A26AAF5-6CFC-4C52-B7DF-08410EDE67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5ECA37-C458-4BA2-A090-D7A19E07B4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F503EC-3FFF-4193-A86F-39150E2BAC7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{86948ECF-FD6D-4ADD-8D51-73874A3E01F4}tf11429527_win32</Template>
  <TotalTime>94</TotalTime>
  <Words>395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.Arabic UI Text</vt:lpstr>
      <vt:lpstr>Bookman Old Style</vt:lpstr>
      <vt:lpstr>Calibri</vt:lpstr>
      <vt:lpstr>Franklin Gothic Book</vt:lpstr>
      <vt:lpstr>iranyekan</vt:lpstr>
      <vt:lpstr>Wingdings</vt:lpstr>
      <vt:lpstr>1_RetrospectVTI</vt:lpstr>
      <vt:lpstr>تحقیق در مورد مغالطه</vt:lpstr>
      <vt:lpstr>مغالطه چیست؟</vt:lpstr>
      <vt:lpstr>مغالطه چطور تشکیل می شود؟</vt:lpstr>
      <vt:lpstr>انواع مغالطه؟</vt:lpstr>
      <vt:lpstr>PowerPoint Presentation</vt:lpstr>
      <vt:lpstr>مغالطه آماری : در این نوع مغالطه، گوینده سعی می کند به گونه ای آمار را ارائه دهد که مخاطب فریب بخورد.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تحقیق در مورد مغالطه</dc:title>
  <dc:creator>moin mahdi</dc:creator>
  <cp:lastModifiedBy>moin mahdi</cp:lastModifiedBy>
  <cp:revision>18</cp:revision>
  <dcterms:created xsi:type="dcterms:W3CDTF">2020-12-04T13:41:46Z</dcterms:created>
  <dcterms:modified xsi:type="dcterms:W3CDTF">2020-12-10T18:49:29Z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