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5"/>
    <a:srgbClr val="A40000"/>
    <a:srgbClr val="FFF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616E-4CB0-4C8D-8B7D-5CCE484F3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293CD-347F-460D-82FA-AA24F367B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B389F-EFD4-4EB1-8CFB-90394CB4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645DB-1835-4BC0-91DD-F730A812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A206E-3E2F-4501-AB07-6A8FCF02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979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2D7-4044-4AD7-8E12-59CBA44A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37F1C-C8E7-4DC4-A9F3-0733BF3A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90CC6-2EDA-4861-8583-8F6328C7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BF693-DE79-44AD-B60F-9DC7ABEB1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AE7E5-9956-4D50-8ACF-ADC723CA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448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5BDAB8-31F6-4316-8621-6708A1E8B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960D6-CACC-4DD4-8ED1-69AE07708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B8862-5F3A-466B-86CA-CDEF23C5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A0743-C528-427A-B416-80395430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4493-6AA7-4788-A24A-FDD35CA3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855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59F09-F54E-4B38-B161-0A448109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4E6F-E384-4EF9-9B65-ACC096ECB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FC37D-4F1C-45B8-B2D1-EEB9F650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38B7E-1F68-496F-9DD7-8B46700B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C7F80-1913-42DB-8F7E-46F18B16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3318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20D9-6370-443E-A81B-BCF78DEE4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C1C8-64DB-4867-84A4-215CAEE6A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9FC11-F58B-4665-BA88-1E5FB3497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5A13D-A043-42F8-AC0F-B7FBF1C9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9FC7B-A351-4E47-B6E9-462CBB97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270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5B31-F26A-4F62-97BF-3BED5012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2C66-D465-4920-81A9-3E6651464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012A9-88F7-4844-A04C-E36EE6512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30E8A-C62F-4768-8603-A1DE4546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48040-22EE-45BC-B95A-ADEC50D3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B65F2-397C-4156-A6D9-8BD5B433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02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46D6-4C88-467B-BA5F-D098020F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101F8-A96C-41AE-AE76-D638EF811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C85D-EE8F-4E25-AFF8-6CD85CE4F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646124-D88E-4373-BE01-330D1E5E0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8F829-8A1C-41B3-BD68-3B858FD2B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7CD54-2B52-4658-8773-4169C33C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343F2-D91C-4A1A-9C90-31E5F47F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70110-FA58-4B27-AC43-C66447F2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556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D274-4909-4769-85D7-DAAABEAE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03A65-806D-4677-A248-A6764E4B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D64AE-53E7-421E-BF96-A61401D9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10879-C944-4220-95A6-34C70F63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071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F10AB5-48AA-4A55-A96B-472CBD78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D44320-C29C-456E-A856-F58B18DC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79101-B176-4597-87CE-1C871E17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806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5DC4-F3C5-4921-98AC-168CE934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39D4C-648C-48FA-AB8E-9EBD81CE6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5E667-1670-45C8-BE17-AA48D3416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27752-D11D-4231-AE57-38F125C0A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0B7C1-3D39-4B3F-A7A6-70F672F8C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0DC7B-78A9-4277-8E5F-2E90ECE7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794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5744-3724-4034-94C3-804E9770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78C69-E509-43A4-83B5-8230CF085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4872E-DD3D-4B9E-9BE3-4E9019EE9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578B7-E273-4823-8407-AAF31B990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BF945-7BBA-4C0C-8D9A-4A1C0C92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A3B5D-743B-4DB1-82EA-5BF3CF08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640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C9979-EB1B-4702-8C0F-8C61A3A4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EE872-E8BE-4552-AB76-BBCD7FE6C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C7164-ED44-4766-8B39-FAD97A368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64D4-C37A-43BA-9A41-05416FFF8927}" type="datetimeFigureOut">
              <a:rPr lang="fa-IR" smtClean="0"/>
              <a:t>07/05/1442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826EF-5734-4982-BAB1-5E210B3BC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8B474-B160-40B0-B5D9-9640BECB6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7586-6FC5-404D-8639-5F87020B0D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783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hdphoto" Target="../media/hdphoto1.wdp"/><Relationship Id="rId7" Type="http://schemas.openxmlformats.org/officeDocument/2006/relationships/slide" Target="slide8.xml"/><Relationship Id="rId12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4.xml"/><Relationship Id="rId5" Type="http://schemas.openxmlformats.org/officeDocument/2006/relationships/slide" Target="slide3.xml"/><Relationship Id="rId10" Type="http://schemas.openxmlformats.org/officeDocument/2006/relationships/slide" Target="slide13.xml"/><Relationship Id="rId4" Type="http://schemas.openxmlformats.org/officeDocument/2006/relationships/slide" Target="slide2.xml"/><Relationship Id="rId9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>
            <a:extLst>
              <a:ext uri="{FF2B5EF4-FFF2-40B4-BE49-F238E27FC236}">
                <a16:creationId xmlns:a16="http://schemas.microsoft.com/office/drawing/2014/main" id="{33014EAD-9D5B-41F6-AD7C-76352D6AA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B143A-6A46-40D5-A669-138E65DC10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08162" y="1322772"/>
            <a:ext cx="4572725" cy="1471227"/>
          </a:xfrm>
        </p:spPr>
        <p:txBody>
          <a:bodyPr/>
          <a:lstStyle/>
          <a:p>
            <a:pPr algn="r" rtl="1"/>
            <a:r>
              <a:rPr lang="fa-IR" altLang="fa-IR" sz="5400">
                <a:latin typeface="Dima Shekasteh Free" panose="02000503000000020003" pitchFamily="2" charset="0"/>
                <a:cs typeface="Dima Shekasteh Free" panose="02000503000000020003" pitchFamily="2" charset="0"/>
              </a:rPr>
              <a:t>بسم الله الرحمن الرحیم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7D812-80D0-4310-AD49-86B147B5627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700116" y="3170238"/>
            <a:ext cx="3480771" cy="1655762"/>
          </a:xfrm>
        </p:spPr>
        <p:txBody>
          <a:bodyPr/>
          <a:lstStyle/>
          <a:p>
            <a:pPr algn="r" rtl="1"/>
            <a:r>
              <a:rPr lang="fa-IR" altLang="fa-IR" sz="4400">
                <a:cs typeface="B Mitra" panose="00000400000000000000" pitchFamily="2" charset="-78"/>
              </a:rPr>
              <a:t>انرژی</a:t>
            </a:r>
            <a:r>
              <a:rPr lang="fa-IR" altLang="fa-IR" sz="4400" b="1">
                <a:cs typeface="B Mitra" panose="00000400000000000000" pitchFamily="2" charset="-78"/>
              </a:rPr>
              <a:t> </a:t>
            </a:r>
            <a:r>
              <a:rPr lang="fa-IR" altLang="fa-IR" sz="4400" b="1">
                <a:solidFill>
                  <a:srgbClr val="FFC000"/>
                </a:solidFill>
                <a:cs typeface="B Mitra" panose="00000400000000000000" pitchFamily="2" charset="-78"/>
              </a:rPr>
              <a:t>هسته ای</a:t>
            </a:r>
          </a:p>
          <a:p>
            <a:pPr algn="r" rtl="1"/>
            <a:endParaRPr lang="fa-IR" altLang="fa-IR" sz="2000" b="1">
              <a:solidFill>
                <a:srgbClr val="FFFF00"/>
              </a:solidFill>
              <a:cs typeface="B Mitra" panose="00000400000000000000" pitchFamily="2" charset="-78"/>
            </a:endParaRPr>
          </a:p>
          <a:p>
            <a:pPr algn="r" rtl="1"/>
            <a:r>
              <a:rPr lang="fa-IR" altLang="fa-IR" sz="2000" b="1">
                <a:solidFill>
                  <a:srgbClr val="FFFF00"/>
                </a:solidFill>
                <a:cs typeface="B Mitra" panose="00000400000000000000" pitchFamily="2" charset="-78"/>
              </a:rPr>
              <a:t>معین مهدی وهابیان هشتم الف</a:t>
            </a:r>
          </a:p>
        </p:txBody>
      </p:sp>
      <p:sp>
        <p:nvSpPr>
          <p:cNvPr id="4" name="Rectangle: Diagonal Corners Snipped 3">
            <a:hlinkClick r:id="rId4" action="ppaction://hlinksldjump"/>
            <a:extLst>
              <a:ext uri="{FF2B5EF4-FFF2-40B4-BE49-F238E27FC236}">
                <a16:creationId xmlns:a16="http://schemas.microsoft.com/office/drawing/2014/main" id="{66958C62-5A47-4411-89B2-26BEE05AA497}"/>
              </a:ext>
            </a:extLst>
          </p:cNvPr>
          <p:cNvSpPr/>
          <p:nvPr/>
        </p:nvSpPr>
        <p:spPr>
          <a:xfrm>
            <a:off x="457563" y="99195"/>
            <a:ext cx="2121762" cy="614410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انرژی هسته ای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0A9BD-0A19-43BC-A7F1-D6241FBBDB9C}"/>
              </a:ext>
            </a:extLst>
          </p:cNvPr>
          <p:cNvSpPr/>
          <p:nvPr/>
        </p:nvSpPr>
        <p:spPr>
          <a:xfrm>
            <a:off x="4492101" y="2786032"/>
            <a:ext cx="1411550" cy="76569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>
                <a:solidFill>
                  <a:schemeClr val="bg1"/>
                </a:solidFill>
                <a:cs typeface="B Nazanin" panose="00000400000000000000" pitchFamily="2" charset="-78"/>
              </a:rPr>
              <a:t>سر فصل ها</a:t>
            </a:r>
          </a:p>
        </p:txBody>
      </p:sp>
      <p:sp>
        <p:nvSpPr>
          <p:cNvPr id="8" name="Rectangle: Diagonal Corners Snipped 7">
            <a:hlinkClick r:id="rId5" action="ppaction://hlinksldjump"/>
            <a:extLst>
              <a:ext uri="{FF2B5EF4-FFF2-40B4-BE49-F238E27FC236}">
                <a16:creationId xmlns:a16="http://schemas.microsoft.com/office/drawing/2014/main" id="{DE8D6555-458B-42E0-AFA2-A24C4DDCA4FC}"/>
              </a:ext>
            </a:extLst>
          </p:cNvPr>
          <p:cNvSpPr/>
          <p:nvPr/>
        </p:nvSpPr>
        <p:spPr>
          <a:xfrm>
            <a:off x="457563" y="859724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روش کار نیروگاه اتمی</a:t>
            </a:r>
            <a:endParaRPr lang="fa-IR"/>
          </a:p>
        </p:txBody>
      </p:sp>
      <p:sp>
        <p:nvSpPr>
          <p:cNvPr id="10" name="Rectangle: Diagonal Corners Snipped 9">
            <a:hlinkClick r:id="rId6" action="ppaction://hlinksldjump"/>
            <a:extLst>
              <a:ext uri="{FF2B5EF4-FFF2-40B4-BE49-F238E27FC236}">
                <a16:creationId xmlns:a16="http://schemas.microsoft.com/office/drawing/2014/main" id="{A62FE6F3-9C8F-495F-857D-F0E400EB0939}"/>
              </a:ext>
            </a:extLst>
          </p:cNvPr>
          <p:cNvSpPr/>
          <p:nvPr/>
        </p:nvSpPr>
        <p:spPr>
          <a:xfrm>
            <a:off x="457563" y="1620253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نقش اورانیوم در انرژی هسته ای</a:t>
            </a:r>
            <a:endParaRPr lang="fa-IR"/>
          </a:p>
        </p:txBody>
      </p:sp>
      <p:sp>
        <p:nvSpPr>
          <p:cNvPr id="11" name="Rectangle: Diagonal Corners Snipped 10">
            <a:hlinkClick r:id="rId7" action="ppaction://hlinksldjump"/>
            <a:extLst>
              <a:ext uri="{FF2B5EF4-FFF2-40B4-BE49-F238E27FC236}">
                <a16:creationId xmlns:a16="http://schemas.microsoft.com/office/drawing/2014/main" id="{A7B6F340-09A3-4E7E-8B29-0153BBB88CD8}"/>
              </a:ext>
            </a:extLst>
          </p:cNvPr>
          <p:cNvSpPr/>
          <p:nvPr/>
        </p:nvSpPr>
        <p:spPr>
          <a:xfrm>
            <a:off x="457563" y="2319570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فیلم</a:t>
            </a:r>
            <a:endParaRPr lang="fa-IR"/>
          </a:p>
        </p:txBody>
      </p:sp>
      <p:sp>
        <p:nvSpPr>
          <p:cNvPr id="12" name="Rectangle: Diagonal Corners Snipped 11">
            <a:hlinkClick r:id="rId8" action="ppaction://hlinksldjump"/>
            <a:extLst>
              <a:ext uri="{FF2B5EF4-FFF2-40B4-BE49-F238E27FC236}">
                <a16:creationId xmlns:a16="http://schemas.microsoft.com/office/drawing/2014/main" id="{CE9E15B7-3188-427A-9829-BA5E5E57A642}"/>
              </a:ext>
            </a:extLst>
          </p:cNvPr>
          <p:cNvSpPr/>
          <p:nvPr/>
        </p:nvSpPr>
        <p:spPr>
          <a:xfrm>
            <a:off x="457563" y="3074620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چگونگی مهار پرتو ها</a:t>
            </a:r>
            <a:endParaRPr lang="fa-IR"/>
          </a:p>
        </p:txBody>
      </p:sp>
      <p:sp>
        <p:nvSpPr>
          <p:cNvPr id="13" name="Rectangle: Diagonal Corners Snipped 12">
            <a:hlinkClick r:id="rId9" action="ppaction://hlinksldjump"/>
            <a:extLst>
              <a:ext uri="{FF2B5EF4-FFF2-40B4-BE49-F238E27FC236}">
                <a16:creationId xmlns:a16="http://schemas.microsoft.com/office/drawing/2014/main" id="{5935A6F8-7530-4FEE-8D0E-043A12D47644}"/>
              </a:ext>
            </a:extLst>
          </p:cNvPr>
          <p:cNvSpPr/>
          <p:nvPr/>
        </p:nvSpPr>
        <p:spPr>
          <a:xfrm>
            <a:off x="457563" y="3829670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ساختار حصار ایمنی</a:t>
            </a:r>
            <a:endParaRPr lang="fa-IR"/>
          </a:p>
        </p:txBody>
      </p:sp>
      <p:sp>
        <p:nvSpPr>
          <p:cNvPr id="14" name="Rectangle: Diagonal Corners Snipped 13">
            <a:hlinkClick r:id="rId10" action="ppaction://hlinksldjump"/>
            <a:extLst>
              <a:ext uri="{FF2B5EF4-FFF2-40B4-BE49-F238E27FC236}">
                <a16:creationId xmlns:a16="http://schemas.microsoft.com/office/drawing/2014/main" id="{C0DFAD34-B526-4096-9E52-B2ACA9425FD3}"/>
              </a:ext>
            </a:extLst>
          </p:cNvPr>
          <p:cNvSpPr/>
          <p:nvPr/>
        </p:nvSpPr>
        <p:spPr>
          <a:xfrm>
            <a:off x="457563" y="4584720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مقدار مجاز پرتو های خارج شده</a:t>
            </a:r>
            <a:endParaRPr lang="fa-IR"/>
          </a:p>
        </p:txBody>
      </p:sp>
      <p:sp>
        <p:nvSpPr>
          <p:cNvPr id="15" name="Rectangle: Diagonal Corners Snipped 14">
            <a:hlinkClick r:id="rId11" action="ppaction://hlinksldjump"/>
            <a:extLst>
              <a:ext uri="{FF2B5EF4-FFF2-40B4-BE49-F238E27FC236}">
                <a16:creationId xmlns:a16="http://schemas.microsoft.com/office/drawing/2014/main" id="{E7DFC5FC-F0E5-43DB-AC14-D08EB2B3F95E}"/>
              </a:ext>
            </a:extLst>
          </p:cNvPr>
          <p:cNvSpPr/>
          <p:nvPr/>
        </p:nvSpPr>
        <p:spPr>
          <a:xfrm>
            <a:off x="457563" y="5339770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تولید برق با روش همجوشی</a:t>
            </a:r>
            <a:endParaRPr lang="fa-IR"/>
          </a:p>
        </p:txBody>
      </p:sp>
      <p:sp>
        <p:nvSpPr>
          <p:cNvPr id="16" name="Rectangle: Diagonal Corners Snipped 15">
            <a:hlinkClick r:id="rId12" action="ppaction://hlinksldjump"/>
            <a:extLst>
              <a:ext uri="{FF2B5EF4-FFF2-40B4-BE49-F238E27FC236}">
                <a16:creationId xmlns:a16="http://schemas.microsoft.com/office/drawing/2014/main" id="{5010822C-51B9-4A10-A710-B212E25BFA34}"/>
              </a:ext>
            </a:extLst>
          </p:cNvPr>
          <p:cNvSpPr/>
          <p:nvPr/>
        </p:nvSpPr>
        <p:spPr>
          <a:xfrm>
            <a:off x="457563" y="6094820"/>
            <a:ext cx="2121762" cy="608931"/>
          </a:xfrm>
          <a:prstGeom prst="snip2DiagRect">
            <a:avLst>
              <a:gd name="adj1" fmla="val 22667"/>
              <a:gd name="adj2" fmla="val 20667"/>
            </a:avLst>
          </a:prstGeom>
          <a:solidFill>
            <a:srgbClr val="522828"/>
          </a:solidFill>
          <a:ln>
            <a:solidFill>
              <a:srgbClr val="52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b="1">
                <a:solidFill>
                  <a:schemeClr val="bg1"/>
                </a:solidFill>
                <a:cs typeface="B Nazanin" panose="00000400000000000000" pitchFamily="2" charset="-78"/>
              </a:rPr>
              <a:t>اهمیت انرژی هسته ای</a:t>
            </a:r>
            <a:endParaRPr lang="fa-IR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5A0149-AC3D-44EF-995D-CFC2AE19AA5E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2645546" y="639192"/>
            <a:ext cx="1846555" cy="2529690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C03D30-046A-4645-BC87-7FDCB2A08B0E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624277" y="1359192"/>
            <a:ext cx="1867824" cy="1809690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92B737-1404-4B79-8A8C-850292AF0D74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634433" y="2079190"/>
            <a:ext cx="1857668" cy="1089692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5BD615-1E1C-4844-AB6E-21B23EBE75E5}"/>
              </a:ext>
            </a:extLst>
          </p:cNvPr>
          <p:cNvCxnSpPr>
            <a:cxnSpLocks/>
          </p:cNvCxnSpPr>
          <p:nvPr/>
        </p:nvCxnSpPr>
        <p:spPr>
          <a:xfrm flipH="1" flipV="1">
            <a:off x="2624274" y="2834239"/>
            <a:ext cx="1856714" cy="334642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A2CE2F8-BBE6-419B-87C2-CD56293FEB65}"/>
              </a:ext>
            </a:extLst>
          </p:cNvPr>
          <p:cNvCxnSpPr>
            <a:cxnSpLocks/>
          </p:cNvCxnSpPr>
          <p:nvPr/>
        </p:nvCxnSpPr>
        <p:spPr>
          <a:xfrm flipH="1">
            <a:off x="2645546" y="3168881"/>
            <a:ext cx="1835443" cy="382850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E66468-4744-4959-AF0C-526A30A67A7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634435" y="3168882"/>
            <a:ext cx="1857666" cy="1156678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3F8129-5F6C-4130-9674-4AB4A1C684A6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634433" y="3168882"/>
            <a:ext cx="1857668" cy="1876676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0F0DB8-9310-4C78-80E2-508588867109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623321" y="3168882"/>
            <a:ext cx="1868780" cy="2658641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A1B1C5-9AE2-4095-AD90-4A15B8181BEE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618241" y="3168882"/>
            <a:ext cx="1873860" cy="3424340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8C840-20CA-4FF5-B449-A41249D62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F36F5C3-07A3-4946-8BE5-D056DE03AC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4" y="612844"/>
            <a:ext cx="1116737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مایعات زاید پرتوزا ، جمع آوری شده و به‌طور موقت نگه داری می‌شوند و در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مرحله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‌بعد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این مایعات تبخیرشده و مواد جامد پرتوزا به‌جای می‌ماند.آب تصفیه شده به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دریا برگردانده می‌شود و با مواد به جای مانده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طبق قوانین وضع شده عمل می‌شود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مواد پرتوزای جامد مانند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مجتمع‌های سوخت کارکرده را در داخل محفظه‌های ضد ضربه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و ضد حریق از نیروگاه خارج می‌کنند.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مواد جامد پرتوزای دیگر مانند فیلترها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پوشاک و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وسا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ئ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ل نظافت در داخل بشکه‌هایی بسته بندی شده و طبق قوانین موجود با آن‌ها عمل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می‌شود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indent="0" algn="r" rtl="1">
              <a:lnSpc>
                <a:spcPct val="100000"/>
              </a:lnSpc>
              <a:buNone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برای اطمینان یافتن از این که مقدار پرتوزایی تمام مواد خارج شده از قسمت تحت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کنترل برای محیط زیست بی‌ضرر است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به طور دا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ئ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 مقدار پرتوزایی مایعات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گازها و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جامدات زا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ئ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 اندازه‌گیری می‌شود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algn="r" rt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ar-SA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زمان بهره برداری از نیروگاه</a:t>
            </a:r>
            <a:r>
              <a:rPr lang="fa-IR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محیط اطراف آن از نظر پرتوزایی</a:t>
            </a:r>
            <a:r>
              <a:rPr lang="fa-IR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پیوسته کنترل</a:t>
            </a:r>
            <a:r>
              <a:rPr lang="fa-IR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می‌شود</a:t>
            </a:r>
            <a:r>
              <a:rPr lang="fa-IR" altLang="fa-IR" sz="2400" b="1">
                <a:solidFill>
                  <a:srgbClr val="C0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برنامه ریزی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طراحی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احداث و بهره برداری نیروگاه‌های اتمی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به مسا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ئ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ل ایمنی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توجه ویژه‌ای می‌شود.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حصارها و سیستم‌های ایمنی خودکار حتی در زمانی که بزرگترین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حادثه قابل پیش بینی اتفاق بیافتد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از بروز هر گونه اثر نامطلوب به روی کارکنان و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محیط جلوگیری می‌کند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از آغاز عملیات برنامه ریزی و طراحی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دانشمندان و متخصصان اطمینان حاصل می‌کنند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که می‌توانند حتی نادرترین حادثه و عواقب مربوط به آن را کنترل کنند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مانند زمین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لرزه و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...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اجزای هر سیستم به طور منظم آزمایش می‌شوند تا از عملکرد صحیح آن اطمینان حاصل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شود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54062C0D-F976-4A44-BAA5-7EE8B1C90749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182D4863-402B-46F5-8670-65FCB543CD93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272812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747832-D4CF-4011-A399-F00CE701A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3E1CB-B304-4CC1-BEE1-DA0987FF5CA5}"/>
              </a:ext>
            </a:extLst>
          </p:cNvPr>
          <p:cNvSpPr txBox="1"/>
          <p:nvPr/>
        </p:nvSpPr>
        <p:spPr>
          <a:xfrm>
            <a:off x="88777" y="328474"/>
            <a:ext cx="21306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fa-IR" sz="2400">
                <a:solidFill>
                  <a:srgbClr val="FFFF75"/>
                </a:solidFill>
                <a:cs typeface="B Mashhad" panose="00000400000000000000" pitchFamily="2" charset="-78"/>
              </a:rPr>
              <a:t>نیروگاه اتمی بوشهر</a:t>
            </a:r>
          </a:p>
        </p:txBody>
      </p:sp>
      <p:sp>
        <p:nvSpPr>
          <p:cNvPr id="4" name="Arrow: Left 3">
            <a:hlinkClick r:id="rId3" action="ppaction://hlinksldjump"/>
            <a:extLst>
              <a:ext uri="{FF2B5EF4-FFF2-40B4-BE49-F238E27FC236}">
                <a16:creationId xmlns:a16="http://schemas.microsoft.com/office/drawing/2014/main" id="{20A1044A-E523-420E-9363-1F6FF78314AB}"/>
              </a:ext>
            </a:extLst>
          </p:cNvPr>
          <p:cNvSpPr/>
          <p:nvPr/>
        </p:nvSpPr>
        <p:spPr>
          <a:xfrm>
            <a:off x="0" y="6223247"/>
            <a:ext cx="1136342" cy="616998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4BC9E6DC-BA22-408F-BAA4-A64612536690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1838064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BAF399-CCD9-4CD1-8587-390050B1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520E93-69B6-4FBC-980C-E4E31626D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 rtl="1"/>
            <a:r>
              <a:rPr lang="fa-IR" b="1">
                <a:cs typeface="B Nazanin" panose="00000400000000000000" pitchFamily="2" charset="-78"/>
              </a:rPr>
              <a:t>ساختار حصار ایمنی در نیرو گاه اتمی 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FD9870F-0476-4720-87B8-501941A575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1690688"/>
            <a:ext cx="1116737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Low" rtl="1">
              <a:lnSpc>
                <a:spcPct val="100000"/>
              </a:lnSpc>
            </a:pP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درصد بسیاری از مواد پرتوزای تولید شده در اثر شکافت هسته در داخل شبکه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کریستالی سوخت هسته‌ای باقی می‌ماند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endParaRPr lang="fa-IR" altLang="fa-IR" sz="2400" b="1">
              <a:solidFill>
                <a:srgbClr val="002060"/>
              </a:solidFill>
              <a:latin typeface="Tahoma" panose="020B0604030504040204" pitchFamily="34" charset="0"/>
              <a:cs typeface="B Compset" panose="00000400000000000000" pitchFamily="2" charset="-78"/>
            </a:endParaRPr>
          </a:p>
          <a:p>
            <a:pPr algn="justLow" rtl="1">
              <a:lnSpc>
                <a:spcPct val="100000"/>
              </a:lnSpc>
            </a:pP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حصار یک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درون حصار دو قرار دارد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algn="justLow" rtl="1">
              <a:lnSpc>
                <a:spcPct val="100000"/>
              </a:lnSpc>
            </a:pP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لوله‌های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ضد فشار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و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ضد نشت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که از نوعی آلیاژ زیر کونیوم ساخته شده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قرص‌های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سوخت را در برگرفته و از خروج مواد پرتوزای حاصله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ازشکافت هسته‌ای ، جلوگیری می‌کند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محفظه تحت فشار راکتور که از قطعات فولادی تهیه شده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حصاری تشکیل می‌دهد که در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مقابل فشار حرارت و پرتو کاملا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ً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مقاوم است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حفاظ بیولوژیکی که بیشتر از یک متر ضخامت دارد و از بتن مسلح ساخته شده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حفاظی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مقابل پرتوهای خارج شده از محفظه تحت فشار راکتور می‌باشد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کره ایمنی فولادی تمام سیستم‌های هسته‌ای راکه حاوی مواد رادیو اکتیو است در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بر می‌گیرد و این حفاظ حتی در زمان وقوع خطرناک‌ترین حوادث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از خروج مواد پرتوزا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جلوگیری می‌کند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ساختمان راکتور که از بتن مسلح با ضخامت حدود دو متر ساخته شده است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حفاظی در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مقابل عوامل خارجی محسوب می‌شود</a:t>
            </a:r>
            <a:r>
              <a:rPr lang="fa-IR" altLang="fa-IR" sz="2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E6F8F9C0-7FC8-41C1-ABB1-292AB215E52F}"/>
              </a:ext>
            </a:extLst>
          </p:cNvPr>
          <p:cNvSpPr/>
          <p:nvPr/>
        </p:nvSpPr>
        <p:spPr>
          <a:xfrm>
            <a:off x="0" y="6492874"/>
            <a:ext cx="1154098" cy="347371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9" name="Arrow: Right 8">
            <a:hlinkClick r:id="rId5" action="ppaction://hlinksldjump"/>
            <a:extLst>
              <a:ext uri="{FF2B5EF4-FFF2-40B4-BE49-F238E27FC236}">
                <a16:creationId xmlns:a16="http://schemas.microsoft.com/office/drawing/2014/main" id="{473842DF-8A03-4EB9-A299-E9F2BA32975D}"/>
              </a:ext>
            </a:extLst>
          </p:cNvPr>
          <p:cNvSpPr/>
          <p:nvPr/>
        </p:nvSpPr>
        <p:spPr>
          <a:xfrm>
            <a:off x="11037902" y="6492874"/>
            <a:ext cx="1154098" cy="36512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3641541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10141-F75B-4447-BDBB-5288A72FBF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D1C95D-3180-4637-BADD-1C8B1E1E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sz="4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مقدار</a:t>
            </a:r>
            <a:r>
              <a:rPr lang="ar-SA" altLang="fa-IR" sz="4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44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مجاز</a:t>
            </a:r>
            <a:r>
              <a:rPr lang="ar-SA" altLang="fa-IR" sz="4400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پرتو هسته‌ای</a:t>
            </a:r>
            <a:r>
              <a:rPr lang="fa-IR" altLang="fa-IR" b="1">
                <a:solidFill>
                  <a:srgbClr val="00206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خارج شده از نیروگاه :</a:t>
            </a:r>
            <a:endParaRPr lang="fa-IR" altLang="fa-IR" sz="4400" b="1">
              <a:solidFill>
                <a:srgbClr val="002060"/>
              </a:solidFill>
              <a:latin typeface="Tahoma" panose="020B0604030504040204" pitchFamily="34" charset="0"/>
              <a:cs typeface="B Compset" panose="00000400000000000000" pitchFamily="2" charset="-78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2829AB3-8F02-48CD-AD87-63498DDBF1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1598355"/>
            <a:ext cx="1116737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بر اساس قوانین وضع شده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مقدار پرتوی مجاز در مجاورت نیروگاه‌های اتمی حداکثر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برابر با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‪۱/۵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میلی زیورت 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است.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انسان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حیوانات و گیاهان همواره به طور طبیعی مقداری پرتو دریافت می‌کنند و این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مقدار در ایران به طور متوسط در حدود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‪ ۱/۵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میلی زیورت در سال است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مقدار پرتو دریافتی از یک نیروگاه در مدت زمان یک سال بهره برداری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کمتر از یک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درصد مقدار پرتو دریافت شده از طبیعت است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یک ساعت پرواز با هواپیما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مقدار پرتو دریافت شده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تقریبا برابر با مقدار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پرتو دریافتی طی یک سال سکونت در نزدیکی نیروگاه اتمی است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پزشکی و به خصوص رادیوگرافی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از منابع پرتوزا استفاده می‌شود. همچنین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تلویزیون و رنگ‌های شب نما مقداری پرتو ایجاد می‌کنند</a:t>
            </a:r>
            <a:r>
              <a:rPr lang="fa-IR" altLang="fa-IR" sz="2400" b="1">
                <a:solidFill>
                  <a:srgbClr val="FF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</p:txBody>
      </p:sp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99883E49-3656-4CE3-A451-7BD385435434}"/>
              </a:ext>
            </a:extLst>
          </p:cNvPr>
          <p:cNvSpPr/>
          <p:nvPr/>
        </p:nvSpPr>
        <p:spPr>
          <a:xfrm>
            <a:off x="0" y="6475120"/>
            <a:ext cx="1154098" cy="365125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48520DA6-6FA8-4705-B0E5-F9152F89C513}"/>
              </a:ext>
            </a:extLst>
          </p:cNvPr>
          <p:cNvSpPr/>
          <p:nvPr/>
        </p:nvSpPr>
        <p:spPr>
          <a:xfrm>
            <a:off x="11037902" y="6492874"/>
            <a:ext cx="1154098" cy="36512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347360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C4903D-41A1-469B-AA47-A0D2EC20C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5CE3D4-AC5B-43A4-B531-025304381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C81AC07-6A9C-419F-A364-D70AA8A6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3200" b="1">
                <a:solidFill>
                  <a:schemeClr val="bg1"/>
                </a:solidFill>
                <a:cs typeface="B Nazanin" panose="00000400000000000000" pitchFamily="2" charset="-78"/>
              </a:rPr>
              <a:t>روش جدید پیش رو برای تولید برق با استفاده از همجوشی هسته ای: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BDCC1911-3BF1-4E19-AAEE-48F7126FB3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1564822"/>
            <a:ext cx="1116737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واکنش شکافت هسته اتم باعث تولید گرما شده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از این گرما برای تولید بخار استفاده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می‌شود.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بخار تولید شده با چرخاندن پره‌های توربین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برق تولید می‌کند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مدتی است که متخصصان این رشته به فکر ساخت راکتورهایی افتاده‌اند که در آن به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جای شکافت هسته‌ای اتم (فیسیون)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از روش ترکیب اتم‌ها (فوزین یا همجوشی) استفاده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می‌شود.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این واکنش همان اتفاقی است که در خورشید و ستارگان می‌افتد و انرژی آن‌ها را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تامین می‌کند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تاکنون از این روش در بمب‌های هیدروژنی استفاده شده و با وجود پیشرفت های فنی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،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هنوز نیروگاه همجوشی ساخته نشده است. کشورهای آمریکا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فرانسه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روسیه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ژاپن و آلمان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طراحی و ساخت یک نیروگاه همجوشی در خاک فرانسه را به نام 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«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پروژه ایتر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»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(اینترنشنال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ترمویا) آغاز کرده‌اند و امیدوارند که در دهه‌های بعد این نیروگاه‌ها جایگزین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نیروگاه‌های فعلی شوند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A664D71-2FB7-4A35-974F-49097141B62A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FDC8A069-A191-44D5-840B-D3696AAB7C54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41237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C4903D-41A1-469B-AA47-A0D2EC20C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5CE3D4-AC5B-43A4-B531-025304381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C81AC07-6A9C-419F-A364-D70AA8A6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3200" b="1">
                <a:solidFill>
                  <a:schemeClr val="bg1"/>
                </a:solidFill>
                <a:cs typeface="B Nazanin" panose="00000400000000000000" pitchFamily="2" charset="-78"/>
              </a:rPr>
              <a:t>روش جدید پیش رو برای تولید برق با استفاده از همجوشی هسته ای: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BDCC1911-3BF1-4E19-AAEE-48F7126FB3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1948942"/>
            <a:ext cx="1116737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انرژی همجوشی به عنوان یک منبع انرژی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با توجه به سوخت مورد مصرف در این فرآیند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که تقریبا در دنیا بی‌پایان است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راهی برای فرار از بحران انرژی در سال‌های آینده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به حساب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می آید.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افزون بر این ،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این انرژی از لحاظ زیست محیطی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کمترین آسیب را به طبیعت وارد می‌کند و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مانند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شکافت هسته‌ای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زباله‌هایی با عمر طولانی از خود به جای نمی‌گذارد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در روش همجوشی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اتم‌های </a:t>
            </a:r>
            <a:r>
              <a:rPr lang="ar-SA" altLang="fa-IR" b="1">
                <a:solidFill>
                  <a:srgbClr val="FF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دوتریو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و </a:t>
            </a:r>
            <a:r>
              <a:rPr lang="ar-SA" altLang="fa-IR" b="1">
                <a:solidFill>
                  <a:srgbClr val="FF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تریتیوم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(دو ایزوتوپ هیدروژن) در شرایط مناسب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با یکدیگر ترکیب شده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اتم سنگین‌تری به 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«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نام </a:t>
            </a:r>
            <a:r>
              <a:rPr lang="ar-SA" altLang="fa-IR" b="1">
                <a:solidFill>
                  <a:srgbClr val="FF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هلیوم</a:t>
            </a:r>
            <a:r>
              <a:rPr lang="fa-IR" altLang="fa-IR" b="1">
                <a:solidFill>
                  <a:srgbClr val="FF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»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تولید می‌کند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در این فرآیند همچنین ذره نوترون و مقدار زیادی حرارت تولید می‌شود و از این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حرارت برای گرم کردن آب و تبدیل آن به بخار استفاده می‌شود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بخار تولید شده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lang="ar-SA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، پره‌های توربین را می‌چرخاند و در نهایت باعث تولید برق می‌شود</a:t>
            </a:r>
            <a:r>
              <a:rPr lang="fa-IR" altLang="fa-IR" b="1">
                <a:solidFill>
                  <a:srgbClr val="FFFF75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0C497442-284F-4F96-8F19-57785DD9E457}"/>
              </a:ext>
            </a:extLst>
          </p:cNvPr>
          <p:cNvSpPr/>
          <p:nvPr/>
        </p:nvSpPr>
        <p:spPr>
          <a:xfrm>
            <a:off x="0" y="6350147"/>
            <a:ext cx="1068280" cy="490098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DD271BB7-6956-44B3-9A18-1529CB58C8E5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148935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F41628-9A77-4EB8-B3A9-A0DBF5DE86C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3"/>
            <a:ext cx="12192000" cy="68665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7B8F4E-D806-4C4A-861D-1AA9A7A7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3200" b="1">
                <a:solidFill>
                  <a:srgbClr val="00B0F0"/>
                </a:solidFill>
                <a:cs typeface="B Nazanin" panose="00000400000000000000" pitchFamily="2" charset="-78"/>
              </a:rPr>
              <a:t>اهمیت انرژی هسته ای و شهدای هسته ای ایران 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F4F0D37-5849-4CDE-A438-EC10AEBC72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1948945"/>
            <a:ext cx="1116737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با مدد الهی پیشرفت علم هسته ای در کشور عزیز ما رونق گرفته است. اما دشمنان کشور عزیزمان ایران ، برای اینکه کشور را از پیشرفت در این علم مهم باز دارند ، دست به جنایات سنگ دلانه ای زده اند و آن شهید کردن استادان و متخصصان در این رشته است ، که حدوداً از سال 1388 این جنایت ها آغاز گردید و ما تا به حال متأسفانه بسیاری از متخصصان این رشته را ازدست داده ایم. که از جمله آن ها :</a:t>
            </a:r>
            <a:b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</a:b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1 _ شهید والامقام </a:t>
            </a:r>
            <a:r>
              <a:rPr lang="fa-IR" altLang="fa-IR" b="1">
                <a:solidFill>
                  <a:schemeClr val="bg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مسعود علی محمدی</a:t>
            </a: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 تاریخ شهادت : </a:t>
            </a:r>
            <a:r>
              <a:rPr 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۲۲ دی ۱۳۸۸</a:t>
            </a: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2 _ شهید والامقام </a:t>
            </a:r>
            <a:r>
              <a:rPr lang="fa-IR" altLang="fa-IR" b="1">
                <a:solidFill>
                  <a:schemeClr val="bg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مجید شهریاری</a:t>
            </a: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 تاریخ شهادت : </a:t>
            </a:r>
            <a:r>
              <a:rPr 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۸ آذر ۱۳۸۹</a:t>
            </a:r>
            <a:r>
              <a:rPr lang="fa-IR" b="0" i="0">
                <a:solidFill>
                  <a:srgbClr val="FFFF00"/>
                </a:solidFill>
                <a:effectLst/>
                <a:latin typeface="Vazir"/>
              </a:rPr>
              <a:t>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3 _ شهید والامقام </a:t>
            </a:r>
            <a:r>
              <a:rPr lang="fa-IR" altLang="fa-IR" b="1">
                <a:solidFill>
                  <a:schemeClr val="bg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مصطفی احمدی روشن</a:t>
            </a: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 تاریخ شهادت : </a:t>
            </a:r>
            <a:r>
              <a:rPr 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۲۱ دی 1390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4 _ شهید والامقام </a:t>
            </a:r>
            <a:r>
              <a:rPr lang="fa-IR" altLang="fa-IR" b="1">
                <a:solidFill>
                  <a:schemeClr val="bg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داریوش رضایی</a:t>
            </a: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 تاریخ شهادت : </a:t>
            </a:r>
            <a:r>
              <a:rPr 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1 مرداد ۱۳۹۰</a:t>
            </a:r>
            <a:r>
              <a:rPr lang="fa-IR" b="0" i="0">
                <a:solidFill>
                  <a:srgbClr val="FFFF00"/>
                </a:solidFill>
                <a:effectLst/>
                <a:latin typeface="Vazir"/>
              </a:rPr>
              <a:t>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5 _ شهید والامقام </a:t>
            </a:r>
            <a:r>
              <a:rPr lang="fa-IR" altLang="fa-IR" b="1">
                <a:solidFill>
                  <a:schemeClr val="bg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محسن فخری زاده</a:t>
            </a:r>
            <a:r>
              <a:rPr lang="fa-IR" alt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. تاریخ شهادت : </a:t>
            </a:r>
            <a:r>
              <a:rPr lang="fa-IR" b="1">
                <a:solidFill>
                  <a:srgbClr val="FFFF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۷ آذر ۱۳۹۹</a:t>
            </a:r>
            <a:endParaRPr lang="fa-IR" altLang="fa-IR" b="1">
              <a:solidFill>
                <a:srgbClr val="FFFF00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8E3FC87E-7769-4B04-8250-0A56A916AB3E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9" name="Arrow: Right 8">
            <a:hlinkClick r:id="rId5" action="ppaction://hlinksldjump"/>
            <a:extLst>
              <a:ext uri="{FF2B5EF4-FFF2-40B4-BE49-F238E27FC236}">
                <a16:creationId xmlns:a16="http://schemas.microsoft.com/office/drawing/2014/main" id="{920A7214-5467-472A-836D-FC13A5DF3C2C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67027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E218A8-7635-4E14-AD40-CCBF43E1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51BCF1F-F3F5-4448-BAB9-D25D12FC1790}"/>
              </a:ext>
            </a:extLst>
          </p:cNvPr>
          <p:cNvSpPr/>
          <p:nvPr/>
        </p:nvSpPr>
        <p:spPr>
          <a:xfrm>
            <a:off x="3105704" y="1104413"/>
            <a:ext cx="1621654" cy="1068851"/>
          </a:xfrm>
          <a:prstGeom prst="wedgeEllipseCallout">
            <a:avLst>
              <a:gd name="adj1" fmla="val 36723"/>
              <a:gd name="adj2" fmla="val 6166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sz="1600" b="1">
                <a:latin typeface="Tahoma" panose="020B0604030504040204" pitchFamily="34" charset="0"/>
                <a:cs typeface="B Nazanin" panose="00000400000000000000" pitchFamily="2" charset="-78"/>
              </a:rPr>
              <a:t> شهید مسعود علی محمدی</a:t>
            </a:r>
            <a:endParaRPr lang="fa-IR" sz="160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45C78F6-1801-4812-853B-939C5C5635E4}"/>
              </a:ext>
            </a:extLst>
          </p:cNvPr>
          <p:cNvSpPr/>
          <p:nvPr/>
        </p:nvSpPr>
        <p:spPr>
          <a:xfrm>
            <a:off x="2325950" y="3452103"/>
            <a:ext cx="1754818" cy="1068851"/>
          </a:xfrm>
          <a:prstGeom prst="wedgeEllipseCallout">
            <a:avLst>
              <a:gd name="adj1" fmla="val 61612"/>
              <a:gd name="adj2" fmla="val 4422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sz="1600" b="1">
                <a:latin typeface="Tahoma" panose="020B0604030504040204" pitchFamily="34" charset="0"/>
                <a:cs typeface="B Nazanin" panose="00000400000000000000" pitchFamily="2" charset="-78"/>
              </a:rPr>
              <a:t> شهید مصطفی احمدی روشن</a:t>
            </a:r>
            <a:endParaRPr lang="fa-IR" sz="160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DE6619AB-4C8F-4278-9770-4EF95A02E7F0}"/>
              </a:ext>
            </a:extLst>
          </p:cNvPr>
          <p:cNvSpPr/>
          <p:nvPr/>
        </p:nvSpPr>
        <p:spPr>
          <a:xfrm>
            <a:off x="4900474" y="288977"/>
            <a:ext cx="1621654" cy="1068851"/>
          </a:xfrm>
          <a:prstGeom prst="wedgeEllipseCallout">
            <a:avLst>
              <a:gd name="adj1" fmla="val 26547"/>
              <a:gd name="adj2" fmla="val 6748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sz="1600" b="1">
                <a:latin typeface="Tahoma" panose="020B0604030504040204" pitchFamily="34" charset="0"/>
                <a:cs typeface="B Nazanin" panose="00000400000000000000" pitchFamily="2" charset="-78"/>
              </a:rPr>
              <a:t> شهید محسن فخری زاده</a:t>
            </a:r>
            <a:endParaRPr lang="fa-IR" sz="160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BC9EA919-F6C1-4997-AC10-766BB2493291}"/>
              </a:ext>
            </a:extLst>
          </p:cNvPr>
          <p:cNvSpPr/>
          <p:nvPr/>
        </p:nvSpPr>
        <p:spPr>
          <a:xfrm>
            <a:off x="7620002" y="1104412"/>
            <a:ext cx="1621654" cy="1068851"/>
          </a:xfrm>
          <a:prstGeom prst="wedgeEllipseCallout">
            <a:avLst>
              <a:gd name="adj1" fmla="val -32392"/>
              <a:gd name="adj2" fmla="val 6499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sz="1600" b="1">
                <a:latin typeface="Tahoma" panose="020B0604030504040204" pitchFamily="34" charset="0"/>
                <a:cs typeface="B Nazanin" panose="00000400000000000000" pitchFamily="2" charset="-78"/>
              </a:rPr>
              <a:t> شهید مجید شهریاری</a:t>
            </a:r>
            <a:endParaRPr lang="fa-IR" sz="160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7769088-5A3E-4422-BA05-531CA792F61D}"/>
              </a:ext>
            </a:extLst>
          </p:cNvPr>
          <p:cNvSpPr/>
          <p:nvPr/>
        </p:nvSpPr>
        <p:spPr>
          <a:xfrm>
            <a:off x="7620002" y="2894574"/>
            <a:ext cx="1754817" cy="1068851"/>
          </a:xfrm>
          <a:prstGeom prst="wedgeEllipseCallout">
            <a:avLst>
              <a:gd name="adj1" fmla="val -53075"/>
              <a:gd name="adj2" fmla="val 5419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altLang="fa-IR" sz="1600" b="1">
                <a:latin typeface="Tahoma" panose="020B0604030504040204" pitchFamily="34" charset="0"/>
                <a:cs typeface="B Nazanin" panose="00000400000000000000" pitchFamily="2" charset="-78"/>
              </a:rPr>
              <a:t> شهید داریوش رضایی</a:t>
            </a:r>
            <a:endParaRPr lang="fa-IR" sz="1600"/>
          </a:p>
        </p:txBody>
      </p:sp>
      <p:sp>
        <p:nvSpPr>
          <p:cNvPr id="12" name="Arrow: Left 11">
            <a:hlinkClick r:id="rId3" action="ppaction://hlinksldjump"/>
            <a:extLst>
              <a:ext uri="{FF2B5EF4-FFF2-40B4-BE49-F238E27FC236}">
                <a16:creationId xmlns:a16="http://schemas.microsoft.com/office/drawing/2014/main" id="{03EBA0F4-2A7F-4317-8A3B-FF3C31E9E20E}"/>
              </a:ext>
            </a:extLst>
          </p:cNvPr>
          <p:cNvSpPr/>
          <p:nvPr/>
        </p:nvSpPr>
        <p:spPr>
          <a:xfrm>
            <a:off x="0" y="6312023"/>
            <a:ext cx="1068280" cy="528222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E8ECD3B9-53B6-4B78-948B-2DA6E5D9D4FB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24167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DD167E-BA96-4BEB-B045-39AE20E32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BC04A0-FF8F-477F-8A36-A0EBF9C7F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6162" y="406400"/>
            <a:ext cx="9144000" cy="2387600"/>
          </a:xfrm>
        </p:spPr>
        <p:txBody>
          <a:bodyPr>
            <a:normAutofit/>
          </a:bodyPr>
          <a:lstStyle/>
          <a:p>
            <a:pPr algn="r" rtl="1"/>
            <a:r>
              <a:rPr lang="fa-IR" sz="5400">
                <a:solidFill>
                  <a:srgbClr val="002060"/>
                </a:solidFill>
                <a:latin typeface="Shekasteh_Beta" panose="02000503000000020003" pitchFamily="2" charset="0"/>
                <a:cs typeface="Shekasteh_Beta" panose="02000503000000020003" pitchFamily="2" charset="0"/>
              </a:rPr>
              <a:t>ممنون از توجهتان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393F0-9F6D-4AC2-81FE-CC20F74AD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236120"/>
            <a:ext cx="9144000" cy="2472222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sz="4400">
                <a:latin typeface="Shekasteh_Beta" panose="02000503000000020003" pitchFamily="2" charset="0"/>
                <a:cs typeface="Shekasteh_Beta" panose="02000503000000020003" pitchFamily="2" charset="0"/>
              </a:rPr>
              <a:t>پاینده و موفق       باشید ...</a:t>
            </a:r>
            <a:endParaRPr lang="fa-IR" sz="2000" b="1">
              <a:solidFill>
                <a:srgbClr val="FFFF00"/>
              </a:solidFill>
              <a:latin typeface="Shekasteh_Beta" panose="02000503000000020003" pitchFamily="2" charset="0"/>
              <a:cs typeface="Shekasteh_Beta" panose="02000503000000020003" pitchFamily="2" charset="0"/>
            </a:endParaRPr>
          </a:p>
          <a:p>
            <a:pPr algn="r" rtl="1">
              <a:lnSpc>
                <a:spcPct val="150000"/>
              </a:lnSpc>
            </a:pPr>
            <a:r>
              <a:rPr lang="fa-IR" sz="3500" b="1">
                <a:solidFill>
                  <a:srgbClr val="FFFF75"/>
                </a:solidFill>
                <a:latin typeface="Dima Shekasteh Free" panose="02000503000000020003" pitchFamily="2" charset="0"/>
                <a:cs typeface="Dima Shekasteh Free" panose="02000503000000020003" pitchFamily="2" charset="0"/>
              </a:rPr>
              <a:t>یا علی مدد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A26E976-632D-4CCC-B6EE-750F0E69529B}"/>
              </a:ext>
            </a:extLst>
          </p:cNvPr>
          <p:cNvSpPr/>
          <p:nvPr/>
        </p:nvSpPr>
        <p:spPr>
          <a:xfrm>
            <a:off x="0" y="6312023"/>
            <a:ext cx="1068280" cy="528222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</p:spTree>
    <p:extLst>
      <p:ext uri="{BB962C8B-B14F-4D97-AF65-F5344CB8AC3E}">
        <p14:creationId xmlns:p14="http://schemas.microsoft.com/office/powerpoint/2010/main" val="7724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C4903D-41A1-469B-AA47-A0D2EC20C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5CE3D4-AC5B-43A4-B531-025304381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C81AC07-6A9C-419F-A364-D70AA8A6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 rtl="1"/>
            <a:r>
              <a:rPr lang="fa-IR" b="1">
                <a:solidFill>
                  <a:schemeClr val="bg1"/>
                </a:solidFill>
                <a:cs typeface="B Nazanin" panose="00000400000000000000" pitchFamily="2" charset="-78"/>
              </a:rPr>
              <a:t>انرژی هسته ای چیست؟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BDCC1911-3BF1-4E19-AAEE-48F7126FB3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6430" y="1690688"/>
            <a:ext cx="11167370" cy="133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altLang="fa-IR" b="1" i="0" u="none" strike="noStrike" cap="none" normalizeH="0" baseline="0">
                <a:ln>
                  <a:noFill/>
                </a:ln>
                <a:solidFill>
                  <a:srgbClr val="FFFF75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به انرژی حاصل از شکافتن هسته اتم و استفاده از انرژی حرارتی حاصله از آن ، انرژی هسته ای گفته می شود.</a:t>
            </a:r>
            <a:endParaRPr kumimoji="0" lang="fa-IR" altLang="fa-IR" b="1" i="0" u="sng" strike="noStrike" cap="none" normalizeH="0" baseline="0">
              <a:ln>
                <a:noFill/>
              </a:ln>
              <a:solidFill>
                <a:srgbClr val="FFFF75"/>
              </a:solidFill>
              <a:effectLst/>
              <a:cs typeface="B Nazanin" panose="00000400000000000000" pitchFamily="2" charset="-78"/>
            </a:endParaRPr>
          </a:p>
        </p:txBody>
      </p:sp>
      <p:sp>
        <p:nvSpPr>
          <p:cNvPr id="8" name="Arrow: Right 7">
            <a:hlinkClick r:id="rId5" action="ppaction://hlinksldjump"/>
            <a:extLst>
              <a:ext uri="{FF2B5EF4-FFF2-40B4-BE49-F238E27FC236}">
                <a16:creationId xmlns:a16="http://schemas.microsoft.com/office/drawing/2014/main" id="{BF97E9D1-0877-4ED4-928F-2FC1970D38A6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0363AA93-78D1-4729-9FBB-F28505987930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</p:spTree>
    <p:extLst>
      <p:ext uri="{BB962C8B-B14F-4D97-AF65-F5344CB8AC3E}">
        <p14:creationId xmlns:p14="http://schemas.microsoft.com/office/powerpoint/2010/main" val="3400208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FFEED9-08DD-4390-9928-21F7F500F9C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D8527F8-E813-4382-9075-5BD6E709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 rtl="1"/>
            <a:r>
              <a:rPr lang="fa-IR" b="1">
                <a:cs typeface="B Nazanin" panose="00000400000000000000" pitchFamily="2" charset="-78"/>
              </a:rPr>
              <a:t>روش کار در نیروگاه هسته ای چجور است؟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D697BB7-7487-47E8-899A-8F17E61256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2178924"/>
            <a:ext cx="11167370" cy="420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در نیروگاه‌های هسته‌ای پس از شکاف هسته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انرژی هسته‌ای به صورت حرارت آزاد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می‌شود. از حرارت 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حاصل شده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مانند نیروگاه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‌های حرارتی می‌توان</a:t>
            </a:r>
            <a:r>
              <a:rPr lang="fa-IR" altLang="fa-IR" sz="2000" b="1">
                <a:solidFill>
                  <a:srgbClr val="00206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از آن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برای تولید برق استفاده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کرد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  <a:endParaRPr kumimoji="0" lang="fa-IR" altLang="fa-IR" sz="20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B Nazanin" panose="000004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یک نیروگاه هسته‌ای در اصل مانند یک نیروگاه حرارتی کارمی‌کند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با این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تفاوت که در نیروگاه اتمی ، حرارت از سوزاندن زغال سنگ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نفت و یا گاز ایجاد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نمی‌شود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بلکه از راه شکاف هسته اتم تولید می‌شود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  <a:endParaRPr kumimoji="0" lang="fa-IR" altLang="fa-IR" sz="20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B Nazanin" panose="000004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جریان آب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این حرارت را به مولد بخار که درآن آب به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‌بخار تبدیل می‌شود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از مدار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اول منتقل می‌کند و بخار 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حاصل شده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توربین و در نتیجه مولد برق را به گردش در می‌آورد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و سپس در چگالنده به آب تبدیل می‌شود.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این آب در مدار دوم دوباره به مولد بخار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برگردانده می‌شود و حرارت پس داده شده ، هنگام تبدیل بخار به آب در چگالنده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، به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وسیله آب خنک‌کننده در مدار سوم جذب و خارج می‌شود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  <a:endParaRPr kumimoji="0" lang="fa-IR" altLang="fa-IR" sz="20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B Nazanin" panose="000004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نیروگاه‌های اتمی انواع مختلفی دارند.</a:t>
            </a:r>
            <a:r>
              <a:rPr kumimoji="0" lang="fa-IR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 </a:t>
            </a:r>
            <a:r>
              <a:rPr kumimoji="0" lang="ar-SA" altLang="fa-IR" sz="20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یکی از پیشرفته‌ترین آنها </a:t>
            </a:r>
            <a:r>
              <a:rPr kumimoji="0" lang="ar-SA" altLang="fa-IR" sz="2000" b="1" i="0" u="sng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نیروگاه اتمی با</a:t>
            </a:r>
            <a:r>
              <a:rPr kumimoji="0" lang="fa-IR" altLang="fa-IR" sz="2000" b="1" i="0" u="sng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 </a:t>
            </a:r>
            <a:r>
              <a:rPr kumimoji="0" lang="ar-SA" altLang="fa-IR" sz="2000" b="1" i="0" u="sng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راکتور آب تحت فشار است</a:t>
            </a:r>
            <a:r>
              <a:rPr kumimoji="0" lang="fa-IR" altLang="fa-IR" sz="2000" b="1" i="0" u="sng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Tahoma" panose="020B0604030504040204" pitchFamily="34" charset="0"/>
                <a:cs typeface="B Nazanin" panose="00000400000000000000" pitchFamily="2" charset="-78"/>
              </a:rPr>
              <a:t>.</a:t>
            </a:r>
            <a:endParaRPr kumimoji="0" lang="fa-IR" altLang="fa-IR" sz="2000" b="1" i="0" u="sng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B Nazanin" panose="00000400000000000000" pitchFamily="2" charset="-78"/>
            </a:endParaRPr>
          </a:p>
        </p:txBody>
      </p:sp>
      <p:sp>
        <p:nvSpPr>
          <p:cNvPr id="5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8D75C72D-8366-4A5D-AE02-031D44CD85C7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67DEE579-F458-4125-8930-A31FF93B4E02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</p:spTree>
    <p:extLst>
      <p:ext uri="{BB962C8B-B14F-4D97-AF65-F5344CB8AC3E}">
        <p14:creationId xmlns:p14="http://schemas.microsoft.com/office/powerpoint/2010/main" val="21488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1BA88-0AC3-475B-8705-53440D34A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765" cy="6857999"/>
          </a:xfrm>
          <a:prstGeom prst="rect">
            <a:avLst/>
          </a:prstGeom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6E111C60-6528-453E-BA61-B336E580835E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4" name="Arrow: Right 3">
            <a:hlinkClick r:id="rId4" action="ppaction://hlinksldjump"/>
            <a:extLst>
              <a:ext uri="{FF2B5EF4-FFF2-40B4-BE49-F238E27FC236}">
                <a16:creationId xmlns:a16="http://schemas.microsoft.com/office/drawing/2014/main" id="{03C872AD-05CD-4763-B908-D81F20951D11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195173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3747D3-C2F8-4435-A557-3CFC3701D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098478-67DE-4018-809B-AD62821E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 rtl="1"/>
            <a:r>
              <a:rPr lang="fa-IR" b="1">
                <a:cs typeface="B Nazanin" panose="00000400000000000000" pitchFamily="2" charset="-78"/>
              </a:rPr>
              <a:t>چند نکته در مورد استفاده از انرژی هسته ای 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20B8211-391F-4A50-80E6-357DC9B373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2575186"/>
            <a:ext cx="1116737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نیروگاه اتمی علاوه بر تولید برق ، فواید و کاربردهای دیگری نیز دارد که از جمله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 آن 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شیرین‌سازی آب شور دریا است.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می توان به هر واحد نیروگاه اتمی هزار مگاواتی، یک واحد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شیرین‌سازی آب شور به ظرفیت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 ‪۱۰۰ 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هزار متر مکعب در روز متصل کرد و آب شور از دریا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به وسیله پمپ به واحد شیرین</a:t>
            </a:r>
            <a:r>
              <a:rPr lang="fa-IR" altLang="fa-IR" sz="2400" b="1">
                <a:solidFill>
                  <a:srgbClr val="A4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سازی آب شور هدایت کرد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R="0" lvl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v"/>
              <a:tabLst/>
            </a:pPr>
            <a:endParaRPr kumimoji="0" lang="fa-IR" altLang="fa-IR" sz="2400" b="1" i="0" u="none" strike="noStrike" cap="none" normalizeH="0" baseline="0">
              <a:ln>
                <a:noFill/>
              </a:ln>
              <a:solidFill>
                <a:srgbClr val="A40000"/>
              </a:solidFill>
              <a:effectLst/>
              <a:cs typeface="B Compset" panose="00000400000000000000" pitchFamily="2" charset="-78"/>
            </a:endParaRPr>
          </a:p>
          <a:p>
            <a:pPr algn="justLow" rt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در این واحد ، از حرارت تولید شده به وسیله راکتور برای تقطیر کردن آب استفاده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می‌شود. آب تقطیرشده پس از طی مراحلی به‌آب آشامیدنی تبدیل می‌شود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algn="justLow" rt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kumimoji="0" lang="fa-IR" altLang="fa-IR" sz="2400" b="1" i="0" u="none" strike="noStrike" cap="none" normalizeH="0" baseline="0">
              <a:ln>
                <a:noFill/>
              </a:ln>
              <a:solidFill>
                <a:srgbClr val="A40000"/>
              </a:solidFill>
              <a:effectLst/>
              <a:cs typeface="B Compset" panose="00000400000000000000" pitchFamily="2" charset="-78"/>
            </a:endParaRPr>
          </a:p>
          <a:p>
            <a:pPr algn="justLow" rt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مایعات زا</a:t>
            </a:r>
            <a:r>
              <a:rPr lang="fa-IR" altLang="fa-IR" sz="2400" b="1">
                <a:solidFill>
                  <a:srgbClr val="A40000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ئ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د دوباره به دریا برگردانده شده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،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 و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آب آشامیدنی وارد شبکه توزیع می‌شود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  <a:endParaRPr kumimoji="0" lang="fa-IR" altLang="fa-IR" sz="2400" b="1" i="0" u="none" strike="noStrike" cap="none" normalizeH="0" baseline="0">
              <a:ln>
                <a:noFill/>
              </a:ln>
              <a:solidFill>
                <a:srgbClr val="A40000"/>
              </a:solidFill>
              <a:effectLst/>
              <a:cs typeface="B Compset" panose="00000400000000000000" pitchFamily="2" charset="-78"/>
            </a:endParaRPr>
          </a:p>
          <a:p>
            <a:pPr algn="justLow" rtl="1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آب شیرین حاصله برای مصارف کشاورزی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kumimoji="0" lang="ar-SA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، شهری و صنعتی قابل استفاده است</a:t>
            </a:r>
            <a:r>
              <a:rPr kumimoji="0" lang="fa-IR" altLang="fa-IR" sz="2400" b="1" i="0" u="none" strike="noStrike" cap="none" normalizeH="0" baseline="0">
                <a:ln>
                  <a:noFill/>
                </a:ln>
                <a:solidFill>
                  <a:srgbClr val="A40000"/>
                </a:solidFill>
                <a:effectLst/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  <a:endParaRPr kumimoji="0" lang="fa-IR" altLang="fa-IR" sz="2400" b="1" i="0" u="none" strike="noStrike" cap="none" normalizeH="0" baseline="0">
              <a:ln>
                <a:noFill/>
              </a:ln>
              <a:solidFill>
                <a:srgbClr val="A40000"/>
              </a:solidFill>
              <a:effectLst/>
              <a:cs typeface="B Compset" panose="00000400000000000000" pitchFamily="2" charset="-78"/>
            </a:endParaRPr>
          </a:p>
        </p:txBody>
      </p:sp>
      <p:sp>
        <p:nvSpPr>
          <p:cNvPr id="8" name="Arrow: Left 7">
            <a:hlinkClick r:id="rId3" action="ppaction://hlinksldjump"/>
            <a:extLst>
              <a:ext uri="{FF2B5EF4-FFF2-40B4-BE49-F238E27FC236}">
                <a16:creationId xmlns:a16="http://schemas.microsoft.com/office/drawing/2014/main" id="{2C47318C-0A93-4DC2-9B3C-6717AF6C8C96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1AB54834-7091-4E94-A1ED-E3980A813F83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6787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BAA03A-E77B-414C-B060-70509C028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DFD8B2-2266-4669-94E4-EC19FD3F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 rtl="1"/>
            <a:r>
              <a:rPr lang="fa-IR" b="1">
                <a:solidFill>
                  <a:schemeClr val="bg1"/>
                </a:solidFill>
                <a:cs typeface="B Nazanin" panose="00000400000000000000" pitchFamily="2" charset="-78"/>
              </a:rPr>
              <a:t>نقش </a:t>
            </a:r>
            <a:r>
              <a:rPr lang="fa-IR" b="1">
                <a:solidFill>
                  <a:srgbClr val="FFFF00"/>
                </a:solidFill>
                <a:cs typeface="B Nazanin" panose="00000400000000000000" pitchFamily="2" charset="-78"/>
              </a:rPr>
              <a:t>اورانیوم</a:t>
            </a:r>
            <a:r>
              <a:rPr lang="fa-IR" b="1">
                <a:solidFill>
                  <a:schemeClr val="bg1"/>
                </a:solidFill>
                <a:cs typeface="B Nazanin" panose="00000400000000000000" pitchFamily="2" charset="-78"/>
              </a:rPr>
              <a:t> در انرژی هسته ای 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91FF786-CD4B-43B6-A752-811EA58A3A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2044268"/>
            <a:ext cx="11167370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پروتون‌ها و نوترون‌ها به وسیله نوعی انرژی اتصالی درکنار هم قرار گرفته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انرژی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آزاد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شده به صورت حرارت مورد استفاده قرار می‌گیرد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اورانیوم نیز ازعناصر سنگین به‌شمار می‌رود و دارای انرژی اتصالی بسیار زیادی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است.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مقدار انرژی آزادشده هنگام شکافت هسته اورانیوم بسیار زیاد است و به این منظور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،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از اورانیوم برای سوخت راکتور اتمی استفاده می‌شود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برای مقایسه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مقدار انرژی اورانیوم موجود در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راکتور نیروگاه اتمی بوشهر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(‪۸۰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ت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ُ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ن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)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برابر است با مقدار انرژی موجود در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‪ ۱۷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میلیون بشکه نفت خام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مقیاس کوچک ، انرژی حاصل از سوزاندن یک قرص سوخت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‪۱۲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گرمی اورانیوم معادل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انرژی حاصل از سوختن 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1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تن زغال سنگ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2/5 تُ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ن چوب و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‪۱۷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هزار فوت مکعب گاز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طبیعی است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3A3D5727-B04D-4EE8-89B8-967B11C10321}"/>
              </a:ext>
            </a:extLst>
          </p:cNvPr>
          <p:cNvSpPr/>
          <p:nvPr/>
        </p:nvSpPr>
        <p:spPr>
          <a:xfrm>
            <a:off x="0" y="6383044"/>
            <a:ext cx="1068280" cy="457201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9" name="Arrow: Right 8">
            <a:hlinkClick r:id="rId5" action="ppaction://hlinksldjump"/>
            <a:extLst>
              <a:ext uri="{FF2B5EF4-FFF2-40B4-BE49-F238E27FC236}">
                <a16:creationId xmlns:a16="http://schemas.microsoft.com/office/drawing/2014/main" id="{25AB147B-10ED-4E4C-875A-F43A6AC655A6}"/>
              </a:ext>
            </a:extLst>
          </p:cNvPr>
          <p:cNvSpPr/>
          <p:nvPr/>
        </p:nvSpPr>
        <p:spPr>
          <a:xfrm>
            <a:off x="11123720" y="6383044"/>
            <a:ext cx="1068280" cy="47495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362173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BAA03A-E77B-414C-B060-70509C028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91FF786-CD4B-43B6-A752-811EA58A3A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516904"/>
            <a:ext cx="11167370" cy="520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اورانیوم که سوخت نیروگاه اتمی است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انرژی به صورت مهار شده وجود دارد.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این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انرژی پس از شکافت هسته آزاد شده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به شکل انرژی حرارتی مورد استفاده قرار می‌گیرد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نوترون قادر به برخورد مستقیم با هسته اتم است و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پس از جذب شدن به وسیله هسته اتم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آن را به دو قسمت تقسیم می‌کند. پاره‌های حاصل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ازشکافت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با انرژی زیاد جدا شده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نتیجه انرژی حرارتی آزاد می‌شود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 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همچنین با شکافت هسته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حدود سه نوترون آزاد می‌شود که هر کدام می‌تواند هسته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دیگری را بشکافند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با ازدیاد نوترون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هسته‌های بیشتری شکافته شده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نوترون‌های بیشتری آزاد می‌شوند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و در نتیجه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واکنش زنجیره‌ای آغاز می‌شود. هرچه‌تعداد هسته‌ای شکافته شده بیشتر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باشد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به همان نسبت حرارت بیشتری آزاد می‌شود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از حرارت تولید شده می‌توان برای تولید بخار و درنتیجه گردش توربین‌ها استفاده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کرد.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هنگام بهره برداری از یک نیروگاه اتمی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پسمان‌های پرتوزا به صورت گاز مایع و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جامد به وجود می‌آیند</a:t>
            </a:r>
            <a:r>
              <a:rPr lang="fa-IR" altLang="fa-IR" sz="2400" b="1">
                <a:solidFill>
                  <a:schemeClr val="bg1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0497D799-B9DA-430F-8B33-141F23FB217E}"/>
              </a:ext>
            </a:extLst>
          </p:cNvPr>
          <p:cNvSpPr/>
          <p:nvPr/>
        </p:nvSpPr>
        <p:spPr>
          <a:xfrm>
            <a:off x="0" y="6241002"/>
            <a:ext cx="1068280" cy="59924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53276F3D-F31B-43B3-ACCF-82844ACC0171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40245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927c039e96bcb70a49831f66e01fd1a4466619-720p">
            <a:hlinkClick r:id="" action="ppaction://media"/>
            <a:extLst>
              <a:ext uri="{FF2B5EF4-FFF2-40B4-BE49-F238E27FC236}">
                <a16:creationId xmlns:a16="http://schemas.microsoft.com/office/drawing/2014/main" id="{9708D14A-D9B8-4FB9-B06D-0E9589CB7F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0896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8C840-20CA-4FF5-B449-A41249D62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57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751824-1BC5-4A64-A76D-5566A4FE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 rtl="1"/>
            <a:r>
              <a:rPr lang="fa-IR" b="1">
                <a:solidFill>
                  <a:schemeClr val="bg1"/>
                </a:solidFill>
                <a:cs typeface="B Nazanin" panose="00000400000000000000" pitchFamily="2" charset="-78"/>
              </a:rPr>
              <a:t>چگونگی مهار </a:t>
            </a:r>
            <a:r>
              <a:rPr lang="fa-IR" b="1">
                <a:solidFill>
                  <a:srgbClr val="FF0000"/>
                </a:solidFill>
                <a:cs typeface="B Nazanin" panose="00000400000000000000" pitchFamily="2" charset="-78"/>
              </a:rPr>
              <a:t>پرتو</a:t>
            </a:r>
            <a:r>
              <a:rPr lang="fa-IR" b="1">
                <a:solidFill>
                  <a:schemeClr val="bg1"/>
                </a:solidFill>
                <a:cs typeface="B Nazanin" panose="00000400000000000000" pitchFamily="2" charset="-78"/>
              </a:rPr>
              <a:t> های هسته ای 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F36F5C3-07A3-4946-8BE5-D056DE03AC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15" y="2575182"/>
            <a:ext cx="1116737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برای حفاظت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از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محیط زیست بای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مقدار مواد پرتوزایی که وارد محیط می‌شود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کمتر از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مقدار تعیین شده باشد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در نیروگاه اتمی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ساختمان راکتور و تاسیسات جانبی آن تحت کنترل هستند و مواد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پرتوزا فقط در قسمت‌های کنترل شده تولید می‌شوند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به منظور کاهش مقدار پرتوزایی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مواد گازی شکل مانند گازهایی که از آب خنک‌کننده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مدار اول متصاعد می‌شوند ، آن را از فیلترهای زغالی گذرانده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یا این که برای مدت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طولانی در ظروف مخصوص نگهداری می‌کنند. علت آن این است که گذشت زمان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اثر پرتوزایی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را کاهش می‌دهد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وقتی مقدارپرتوزایی این گازها از مقدار معینی کمتر باشد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آن‌ها را رقیق کرده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و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از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طریق دودکش به فضا می‌فرستند و هوای آلوده به مواد پرتوزا در اتاق‌های قسمت تحت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کنترل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بعد از این که توسط فیلترهای مخصوص تصفیه شد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 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، به وسیله دودکش به فضا فرستاده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 </a:t>
            </a:r>
            <a:r>
              <a:rPr lang="ar-SA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می‌شود</a:t>
            </a:r>
            <a:r>
              <a:rPr lang="fa-IR" altLang="fa-IR" sz="2400" b="1">
                <a:solidFill>
                  <a:srgbClr val="FFFF75"/>
                </a:solidFill>
                <a:latin typeface="Tahoma" panose="020B0604030504040204" pitchFamily="34" charset="0"/>
                <a:cs typeface="B Compset" panose="00000400000000000000" pitchFamily="2" charset="-78"/>
              </a:rPr>
              <a:t>.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3282EF7-9D89-45BF-85EE-49A6F7707F1B}"/>
              </a:ext>
            </a:extLst>
          </p:cNvPr>
          <p:cNvSpPr/>
          <p:nvPr/>
        </p:nvSpPr>
        <p:spPr>
          <a:xfrm>
            <a:off x="0" y="6223247"/>
            <a:ext cx="1145219" cy="616998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قبل</a:t>
            </a:r>
          </a:p>
        </p:txBody>
      </p:sp>
      <p:sp>
        <p:nvSpPr>
          <p:cNvPr id="9" name="Arrow: Right 8">
            <a:hlinkClick r:id="rId5" action="ppaction://hlinksldjump"/>
            <a:extLst>
              <a:ext uri="{FF2B5EF4-FFF2-40B4-BE49-F238E27FC236}">
                <a16:creationId xmlns:a16="http://schemas.microsoft.com/office/drawing/2014/main" id="{FB4FF23B-2CFA-4910-9E83-2422140B4C20}"/>
              </a:ext>
            </a:extLst>
          </p:cNvPr>
          <p:cNvSpPr/>
          <p:nvPr/>
        </p:nvSpPr>
        <p:spPr>
          <a:xfrm>
            <a:off x="11123720" y="6241002"/>
            <a:ext cx="1068280" cy="61699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600" b="1">
                <a:solidFill>
                  <a:schemeClr val="tx1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صفحه بعد</a:t>
            </a:r>
          </a:p>
        </p:txBody>
      </p:sp>
    </p:spTree>
    <p:extLst>
      <p:ext uri="{BB962C8B-B14F-4D97-AF65-F5344CB8AC3E}">
        <p14:creationId xmlns:p14="http://schemas.microsoft.com/office/powerpoint/2010/main" val="4274860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2042</Words>
  <Application>Microsoft Office PowerPoint</Application>
  <PresentationFormat>Widescreen</PresentationFormat>
  <Paragraphs>120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Dima Shekasteh Free</vt:lpstr>
      <vt:lpstr>Shekasteh_Beta</vt:lpstr>
      <vt:lpstr>Tahoma</vt:lpstr>
      <vt:lpstr>Vazir</vt:lpstr>
      <vt:lpstr>Wingdings</vt:lpstr>
      <vt:lpstr>Office Theme</vt:lpstr>
      <vt:lpstr>بسم الله الرحمن الرحیم </vt:lpstr>
      <vt:lpstr>انرژی هسته ای چیست؟</vt:lpstr>
      <vt:lpstr>روش کار در نیروگاه هسته ای چجور است؟</vt:lpstr>
      <vt:lpstr>PowerPoint Presentation</vt:lpstr>
      <vt:lpstr>چند نکته در مورد استفاده از انرژی هسته ای :</vt:lpstr>
      <vt:lpstr>نقش اورانیوم در انرژی هسته ای :</vt:lpstr>
      <vt:lpstr>PowerPoint Presentation</vt:lpstr>
      <vt:lpstr>PowerPoint Presentation</vt:lpstr>
      <vt:lpstr>چگونگی مهار پرتو های هسته ای :</vt:lpstr>
      <vt:lpstr>PowerPoint Presentation</vt:lpstr>
      <vt:lpstr>PowerPoint Presentation</vt:lpstr>
      <vt:lpstr>ساختار حصار ایمنی در نیرو گاه اتمی :</vt:lpstr>
      <vt:lpstr> مقدار مجاز پرتو هسته‌ای خارج شده از نیروگاه :</vt:lpstr>
      <vt:lpstr>روش جدید پیش رو برای تولید برق با استفاده از همجوشی هسته ای:</vt:lpstr>
      <vt:lpstr>روش جدید پیش رو برای تولید برق با استفاده از همجوشی هسته ای:</vt:lpstr>
      <vt:lpstr>اهمیت انرژی هسته ای و شهدای هسته ای ایران :</vt:lpstr>
      <vt:lpstr>PowerPoint Presentation</vt:lpstr>
      <vt:lpstr>ممنون از توجهتان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 </dc:title>
  <dc:creator>moin mahdi</dc:creator>
  <cp:lastModifiedBy>moin mahdi</cp:lastModifiedBy>
  <cp:revision>33</cp:revision>
  <dcterms:created xsi:type="dcterms:W3CDTF">2020-12-18T09:34:16Z</dcterms:created>
  <dcterms:modified xsi:type="dcterms:W3CDTF">2020-12-21T17:25:17Z</dcterms:modified>
</cp:coreProperties>
</file>