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61" r:id="rId3"/>
    <p:sldId id="257" r:id="rId4"/>
    <p:sldId id="258" r:id="rId5"/>
    <p:sldId id="259" r:id="rId6"/>
    <p:sldId id="260" r:id="rId7"/>
    <p:sldId id="262" r:id="rId8"/>
    <p:sldId id="263" r:id="rId9"/>
    <p:sldId id="264" r:id="rId10"/>
    <p:sldId id="266" r:id="rId11"/>
    <p:sldId id="268" r:id="rId12"/>
    <p:sldId id="267"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71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3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C620AE3F-2529-464B-A846-97F2FF853B5D}" type="datetimeFigureOut">
              <a:rPr lang="fa-IR" smtClean="0"/>
              <a:t>05/08/1442</a:t>
            </a:fld>
            <a:endParaRPr lang="fa-IR"/>
          </a:p>
        </p:txBody>
      </p:sp>
      <p:sp>
        <p:nvSpPr>
          <p:cNvPr id="16" name="Slide Number Placeholder 15"/>
          <p:cNvSpPr>
            <a:spLocks noGrp="1"/>
          </p:cNvSpPr>
          <p:nvPr>
            <p:ph type="sldNum" sz="quarter" idx="11"/>
          </p:nvPr>
        </p:nvSpPr>
        <p:spPr/>
        <p:txBody>
          <a:bodyPr/>
          <a:lstStyle/>
          <a:p>
            <a:fld id="{C00E9D53-DD56-455D-A46A-194233FB9388}" type="slidenum">
              <a:rPr lang="fa-IR" smtClean="0"/>
              <a:t>‹#›</a:t>
            </a:fld>
            <a:endParaRPr lang="fa-IR"/>
          </a:p>
        </p:txBody>
      </p:sp>
      <p:sp>
        <p:nvSpPr>
          <p:cNvPr id="17" name="Footer Placeholder 16"/>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C620AE3F-2529-464B-A846-97F2FF853B5D}" type="datetimeFigureOut">
              <a:rPr lang="fa-IR" smtClean="0"/>
              <a:t>05/08/1442</a:t>
            </a:fld>
            <a:endParaRPr lang="fa-IR"/>
          </a:p>
        </p:txBody>
      </p:sp>
      <p:sp>
        <p:nvSpPr>
          <p:cNvPr id="15" name="Slide Number Placeholder 14"/>
          <p:cNvSpPr>
            <a:spLocks noGrp="1"/>
          </p:cNvSpPr>
          <p:nvPr>
            <p:ph type="sldNum" sz="quarter" idx="11"/>
          </p:nvPr>
        </p:nvSpPr>
        <p:spPr/>
        <p:txBody>
          <a:bodyPr/>
          <a:lstStyle/>
          <a:p>
            <a:fld id="{C00E9D53-DD56-455D-A46A-194233FB9388}" type="slidenum">
              <a:rPr lang="fa-IR" smtClean="0"/>
              <a:t>‹#›</a:t>
            </a:fld>
            <a:endParaRPr lang="fa-IR"/>
          </a:p>
        </p:txBody>
      </p:sp>
      <p:sp>
        <p:nvSpPr>
          <p:cNvPr id="16" name="Footer Placeholder 15"/>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C620AE3F-2529-464B-A846-97F2FF853B5D}" type="datetimeFigureOut">
              <a:rPr lang="fa-IR" smtClean="0"/>
              <a:t>05/08/1442</a:t>
            </a:fld>
            <a:endParaRPr lang="fa-IR"/>
          </a:p>
        </p:txBody>
      </p:sp>
      <p:sp>
        <p:nvSpPr>
          <p:cNvPr id="13" name="Slide Number Placeholder 12"/>
          <p:cNvSpPr>
            <a:spLocks noGrp="1"/>
          </p:cNvSpPr>
          <p:nvPr>
            <p:ph type="sldNum" sz="quarter" idx="11"/>
          </p:nvPr>
        </p:nvSpPr>
        <p:spPr/>
        <p:txBody>
          <a:bodyPr/>
          <a:lstStyle/>
          <a:p>
            <a:fld id="{C00E9D53-DD56-455D-A46A-194233FB9388}" type="slidenum">
              <a:rPr lang="fa-IR" smtClean="0"/>
              <a:t>‹#›</a:t>
            </a:fld>
            <a:endParaRPr lang="fa-IR"/>
          </a:p>
        </p:txBody>
      </p:sp>
      <p:sp>
        <p:nvSpPr>
          <p:cNvPr id="14" name="Footer Placeholder 13"/>
          <p:cNvSpPr>
            <a:spLocks noGrp="1"/>
          </p:cNvSpPr>
          <p:nvPr>
            <p:ph type="ftr" sz="quarter" idx="12"/>
          </p:nvPr>
        </p:nvSpPr>
        <p:spPr/>
        <p:txBody>
          <a:bodyPr/>
          <a:lstStyle/>
          <a:p>
            <a:endParaRPr lang="fa-IR"/>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C620AE3F-2529-464B-A846-97F2FF853B5D}" type="datetimeFigureOut">
              <a:rPr lang="fa-IR" smtClean="0"/>
              <a:t>05/08/1442</a:t>
            </a:fld>
            <a:endParaRPr lang="fa-IR"/>
          </a:p>
        </p:txBody>
      </p:sp>
      <p:sp>
        <p:nvSpPr>
          <p:cNvPr id="9" name="Slide Number Placeholder 8"/>
          <p:cNvSpPr>
            <a:spLocks noGrp="1"/>
          </p:cNvSpPr>
          <p:nvPr>
            <p:ph type="sldNum" sz="quarter" idx="11"/>
          </p:nvPr>
        </p:nvSpPr>
        <p:spPr/>
        <p:txBody>
          <a:bodyPr/>
          <a:lstStyle/>
          <a:p>
            <a:fld id="{C00E9D53-DD56-455D-A46A-194233FB9388}" type="slidenum">
              <a:rPr lang="fa-IR" smtClean="0"/>
              <a:t>‹#›</a:t>
            </a:fld>
            <a:endParaRPr lang="fa-IR"/>
          </a:p>
        </p:txBody>
      </p:sp>
      <p:sp>
        <p:nvSpPr>
          <p:cNvPr id="10" name="Footer Placeholder 9"/>
          <p:cNvSpPr>
            <a:spLocks noGrp="1"/>
          </p:cNvSpPr>
          <p:nvPr>
            <p:ph type="ftr" sz="quarter" idx="12"/>
          </p:nvPr>
        </p:nvSpPr>
        <p:spPr/>
        <p:txBody>
          <a:bodyPr/>
          <a:lstStyle/>
          <a:p>
            <a:endParaRPr lang="fa-IR"/>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C620AE3F-2529-464B-A846-97F2FF853B5D}" type="datetimeFigureOut">
              <a:rPr lang="fa-IR" smtClean="0"/>
              <a:t>05/08/1442</a:t>
            </a:fld>
            <a:endParaRPr lang="fa-IR"/>
          </a:p>
        </p:txBody>
      </p:sp>
      <p:sp>
        <p:nvSpPr>
          <p:cNvPr id="15" name="Slide Number Placeholder 14"/>
          <p:cNvSpPr>
            <a:spLocks noGrp="1"/>
          </p:cNvSpPr>
          <p:nvPr>
            <p:ph type="sldNum" sz="quarter" idx="11"/>
          </p:nvPr>
        </p:nvSpPr>
        <p:spPr/>
        <p:txBody>
          <a:bodyPr/>
          <a:lstStyle/>
          <a:p>
            <a:fld id="{C00E9D53-DD56-455D-A46A-194233FB9388}" type="slidenum">
              <a:rPr lang="fa-IR" smtClean="0"/>
              <a:t>‹#›</a:t>
            </a:fld>
            <a:endParaRPr lang="fa-IR"/>
          </a:p>
        </p:txBody>
      </p:sp>
      <p:sp>
        <p:nvSpPr>
          <p:cNvPr id="16" name="Footer Placeholder 15"/>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C620AE3F-2529-464B-A846-97F2FF853B5D}" type="datetimeFigureOut">
              <a:rPr lang="fa-IR" smtClean="0"/>
              <a:t>05/08/1442</a:t>
            </a:fld>
            <a:endParaRPr lang="fa-IR"/>
          </a:p>
        </p:txBody>
      </p:sp>
      <p:sp>
        <p:nvSpPr>
          <p:cNvPr id="8" name="Slide Number Placeholder 7"/>
          <p:cNvSpPr>
            <a:spLocks noGrp="1"/>
          </p:cNvSpPr>
          <p:nvPr>
            <p:ph type="sldNum" sz="quarter" idx="11"/>
          </p:nvPr>
        </p:nvSpPr>
        <p:spPr/>
        <p:txBody>
          <a:bodyPr/>
          <a:lstStyle/>
          <a:p>
            <a:fld id="{C00E9D53-DD56-455D-A46A-194233FB9388}" type="slidenum">
              <a:rPr lang="fa-IR" smtClean="0"/>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620AE3F-2529-464B-A846-97F2FF853B5D}" type="datetimeFigureOut">
              <a:rPr lang="fa-IR" smtClean="0"/>
              <a:t>05/08/1442</a:t>
            </a:fld>
            <a:endParaRPr lang="fa-IR"/>
          </a:p>
        </p:txBody>
      </p:sp>
      <p:sp>
        <p:nvSpPr>
          <p:cNvPr id="6" name="Slide Number Placeholder 5"/>
          <p:cNvSpPr>
            <a:spLocks noGrp="1"/>
          </p:cNvSpPr>
          <p:nvPr>
            <p:ph type="sldNum" sz="quarter" idx="11"/>
          </p:nvPr>
        </p:nvSpPr>
        <p:spPr/>
        <p:txBody>
          <a:bodyPr/>
          <a:lstStyle/>
          <a:p>
            <a:fld id="{C00E9D53-DD56-455D-A46A-194233FB9388}" type="slidenum">
              <a:rPr lang="fa-IR" smtClean="0"/>
              <a:t>‹#›</a:t>
            </a:fld>
            <a:endParaRPr lang="fa-IR"/>
          </a:p>
        </p:txBody>
      </p:sp>
      <p:sp>
        <p:nvSpPr>
          <p:cNvPr id="7" name="Footer Placeholder 6"/>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C620AE3F-2529-464B-A846-97F2FF853B5D}" type="datetimeFigureOut">
              <a:rPr lang="fa-IR" smtClean="0"/>
              <a:t>05/08/1442</a:t>
            </a:fld>
            <a:endParaRPr lang="fa-IR"/>
          </a:p>
        </p:txBody>
      </p:sp>
      <p:sp>
        <p:nvSpPr>
          <p:cNvPr id="16" name="Slide Number Placeholder 15"/>
          <p:cNvSpPr>
            <a:spLocks noGrp="1"/>
          </p:cNvSpPr>
          <p:nvPr>
            <p:ph type="sldNum" sz="quarter" idx="11"/>
          </p:nvPr>
        </p:nvSpPr>
        <p:spPr/>
        <p:txBody>
          <a:bodyPr/>
          <a:lstStyle/>
          <a:p>
            <a:fld id="{C00E9D53-DD56-455D-A46A-194233FB9388}" type="slidenum">
              <a:rPr lang="fa-IR" smtClean="0"/>
              <a:t>‹#›</a:t>
            </a:fld>
            <a:endParaRPr lang="fa-IR"/>
          </a:p>
        </p:txBody>
      </p:sp>
      <p:sp>
        <p:nvSpPr>
          <p:cNvPr id="17" name="Footer Placeholder 16"/>
          <p:cNvSpPr>
            <a:spLocks noGrp="1"/>
          </p:cNvSpPr>
          <p:nvPr>
            <p:ph type="ftr" sz="quarter" idx="12"/>
          </p:nvPr>
        </p:nvSpPr>
        <p:spPr/>
        <p:txBody>
          <a:bodyPr/>
          <a:lstStyle/>
          <a:p>
            <a:endParaRPr lang="fa-IR"/>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C620AE3F-2529-464B-A846-97F2FF853B5D}" type="datetimeFigureOut">
              <a:rPr lang="fa-IR" smtClean="0"/>
              <a:t>05/08/1442</a:t>
            </a:fld>
            <a:endParaRPr lang="fa-IR"/>
          </a:p>
        </p:txBody>
      </p:sp>
      <p:sp>
        <p:nvSpPr>
          <p:cNvPr id="14" name="Slide Number Placeholder 13"/>
          <p:cNvSpPr>
            <a:spLocks noGrp="1"/>
          </p:cNvSpPr>
          <p:nvPr>
            <p:ph type="sldNum" sz="quarter" idx="11"/>
          </p:nvPr>
        </p:nvSpPr>
        <p:spPr/>
        <p:txBody>
          <a:bodyPr/>
          <a:lstStyle/>
          <a:p>
            <a:fld id="{C00E9D53-DD56-455D-A46A-194233FB9388}" type="slidenum">
              <a:rPr lang="fa-IR" smtClean="0"/>
              <a:t>‹#›</a:t>
            </a:fld>
            <a:endParaRPr lang="fa-IR"/>
          </a:p>
        </p:txBody>
      </p:sp>
      <p:sp>
        <p:nvSpPr>
          <p:cNvPr id="15" name="Footer Placeholder 14"/>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20AE3F-2529-464B-A846-97F2FF853B5D}" type="datetimeFigureOut">
              <a:rPr lang="fa-IR" smtClean="0"/>
              <a:t>05/08/1442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00E9D53-DD56-455D-A46A-194233FB9388}"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20AE3F-2529-464B-A846-97F2FF853B5D}" type="datetimeFigureOut">
              <a:rPr lang="fa-IR" smtClean="0"/>
              <a:t>05/08/1442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00E9D53-DD56-455D-A46A-194233FB9388}"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C620AE3F-2529-464B-A846-97F2FF853B5D}" type="datetimeFigureOut">
              <a:rPr lang="fa-IR" smtClean="0"/>
              <a:t>05/08/1442</a:t>
            </a:fld>
            <a:endParaRPr lang="fa-IR"/>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fa-IR"/>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C00E9D53-DD56-455D-A46A-194233FB9388}"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1"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56032" algn="r" defTabSz="914400" rtl="1"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r" defTabSz="914400" rtl="1"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r" defTabSz="914400" rtl="1"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r" defTabSz="914400" rtl="1"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r" defTabSz="914400" rtl="1"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r" defTabSz="914400" rtl="1"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r" defTabSz="914400" rtl="1"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r" defTabSz="914400" rtl="1"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r" defTabSz="914400" rtl="1"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slide" Target="slide9.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 Target="slide1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2536" y="548680"/>
            <a:ext cx="9555400" cy="784498"/>
          </a:xfrm>
          <a:effectLst>
            <a:glow rad="228600">
              <a:schemeClr val="accent5">
                <a:satMod val="175000"/>
                <a:alpha val="40000"/>
              </a:schemeClr>
            </a:glow>
            <a:outerShdw blurRad="50800" dist="38100" dir="8100000" algn="tr" rotWithShape="0">
              <a:prstClr val="black">
                <a:alpha val="40000"/>
              </a:prstClr>
            </a:outerShdw>
            <a:reflection blurRad="6350" stA="50000" endA="300" endPos="55500" dist="101600" dir="5400000" sy="-100000" algn="bl" rotWithShape="0"/>
          </a:effectLst>
        </p:spPr>
        <p:txBody>
          <a:bodyPr/>
          <a:lstStyle/>
          <a:p>
            <a:pPr algn="ctr"/>
            <a:r>
              <a:rPr lang="fa-IR" dirty="0" smtClean="0">
                <a:solidFill>
                  <a:srgbClr val="00B0F0"/>
                </a:solidFill>
              </a:rPr>
              <a:t>به نام خدا</a:t>
            </a:r>
            <a:endParaRPr lang="fa-IR" dirty="0">
              <a:solidFill>
                <a:srgbClr val="00B0F0"/>
              </a:solidFill>
            </a:endParaRPr>
          </a:p>
        </p:txBody>
      </p:sp>
      <p:sp>
        <p:nvSpPr>
          <p:cNvPr id="4" name="TextBox 3"/>
          <p:cNvSpPr txBox="1"/>
          <p:nvPr/>
        </p:nvSpPr>
        <p:spPr>
          <a:xfrm>
            <a:off x="3995936" y="2062601"/>
            <a:ext cx="4718293" cy="769441"/>
          </a:xfrm>
          <a:prstGeom prst="rect">
            <a:avLst/>
          </a:prstGeom>
          <a:noFill/>
          <a:ln>
            <a:solidFill>
              <a:srgbClr val="00B0F0"/>
            </a:solidFill>
          </a:ln>
          <a:effectLst>
            <a:glow rad="228600">
              <a:schemeClr val="accent6">
                <a:satMod val="175000"/>
                <a:alpha val="40000"/>
              </a:schemeClr>
            </a:glow>
            <a:outerShdw blurRad="50800" dist="38100" dir="13500000" algn="br" rotWithShape="0">
              <a:prstClr val="black">
                <a:alpha val="40000"/>
              </a:prstClr>
            </a:outerShdw>
          </a:effectLst>
        </p:spPr>
        <p:txBody>
          <a:bodyPr wrap="square" rtlCol="1">
            <a:spAutoFit/>
          </a:bodyPr>
          <a:lstStyle/>
          <a:p>
            <a:r>
              <a:rPr lang="fa-IR" sz="4400" dirty="0" smtClean="0">
                <a:solidFill>
                  <a:srgbClr val="FFFF00"/>
                </a:solidFill>
              </a:rPr>
              <a:t>موضوع </a:t>
            </a:r>
            <a:r>
              <a:rPr lang="fa-IR" sz="4400" dirty="0" smtClean="0">
                <a:solidFill>
                  <a:srgbClr val="92D050"/>
                </a:solidFill>
              </a:rPr>
              <a:t>:</a:t>
            </a:r>
            <a:r>
              <a:rPr lang="fa-IR" sz="4400" dirty="0" smtClean="0">
                <a:solidFill>
                  <a:srgbClr val="FFFF00"/>
                </a:solidFill>
              </a:rPr>
              <a:t> </a:t>
            </a:r>
            <a:r>
              <a:rPr lang="fa-IR" sz="4400" dirty="0" smtClean="0">
                <a:solidFill>
                  <a:srgbClr val="FFC000"/>
                </a:solidFill>
              </a:rPr>
              <a:t>پوکی استخوان </a:t>
            </a:r>
            <a:endParaRPr lang="fa-IR" sz="4400" dirty="0">
              <a:solidFill>
                <a:srgbClr val="FFC000"/>
              </a:solidFill>
            </a:endParaRPr>
          </a:p>
        </p:txBody>
      </p:sp>
      <p:sp>
        <p:nvSpPr>
          <p:cNvPr id="5" name="TextBox 4"/>
          <p:cNvSpPr txBox="1"/>
          <p:nvPr/>
        </p:nvSpPr>
        <p:spPr>
          <a:xfrm>
            <a:off x="253289" y="5733256"/>
            <a:ext cx="4536504" cy="954107"/>
          </a:xfrm>
          <a:prstGeom prst="rect">
            <a:avLst/>
          </a:prstGeom>
          <a:noFill/>
        </p:spPr>
        <p:txBody>
          <a:bodyPr wrap="square" rtlCol="1">
            <a:spAutoFit/>
            <a:scene3d>
              <a:camera prst="orthographicFront">
                <a:rot lat="0" lon="0" rev="0"/>
              </a:camera>
              <a:lightRig rig="threePt" dir="t">
                <a:rot lat="0" lon="0" rev="3000000"/>
              </a:lightRig>
            </a:scene3d>
            <a:sp3d extrusionH="57150" prstMaterial="dkEdge">
              <a:extrusionClr>
                <a:srgbClr val="FFC000"/>
              </a:extrusionClr>
            </a:sp3d>
          </a:bodyPr>
          <a:lstStyle/>
          <a:p>
            <a:pPr algn="ctr"/>
            <a:r>
              <a:rPr lang="fa-IR" sz="2800" dirty="0" smtClean="0">
                <a:effectLst>
                  <a:glow rad="330200">
                    <a:srgbClr val="00B0F0">
                      <a:alpha val="66000"/>
                    </a:srgbClr>
                  </a:glow>
                  <a:outerShdw blurRad="60007" dir="2000400" sy="-30000" kx="-800400" algn="bl" rotWithShape="0">
                    <a:srgbClr val="92D050">
                      <a:alpha val="20000"/>
                    </a:srgbClr>
                  </a:outerShdw>
                  <a:reflection blurRad="6350" stA="60000" endA="900" endPos="43000" dist="29997" dir="5400000" sy="-100000" algn="bl" rotWithShape="0"/>
                </a:effectLst>
                <a:cs typeface="B Jadid" panose="00000700000000000000" pitchFamily="2" charset="-78"/>
              </a:rPr>
              <a:t>و اخر اسلاید ها در مسابقه یاد گیری شرکت کنید</a:t>
            </a:r>
            <a:endParaRPr lang="fa-IR" sz="2800" dirty="0">
              <a:effectLst>
                <a:glow rad="330200">
                  <a:srgbClr val="00B0F0">
                    <a:alpha val="66000"/>
                  </a:srgbClr>
                </a:glow>
                <a:outerShdw blurRad="60007" dir="2000400" sy="-30000" kx="-800400" algn="bl" rotWithShape="0">
                  <a:srgbClr val="92D050">
                    <a:alpha val="20000"/>
                  </a:srgbClr>
                </a:outerShdw>
                <a:reflection blurRad="6350" stA="60000" endA="900" endPos="43000" dist="29997" dir="5400000" sy="-100000" algn="bl" rotWithShape="0"/>
              </a:effectLst>
              <a:cs typeface="B Jadid" panose="00000700000000000000" pitchFamily="2" charset="-78"/>
            </a:endParaRPr>
          </a:p>
        </p:txBody>
      </p:sp>
      <p:sp>
        <p:nvSpPr>
          <p:cNvPr id="7" name="Rectangle 6"/>
          <p:cNvSpPr/>
          <p:nvPr/>
        </p:nvSpPr>
        <p:spPr>
          <a:xfrm>
            <a:off x="2328619" y="3429299"/>
            <a:ext cx="5216493" cy="646331"/>
          </a:xfrm>
          <a:prstGeom prst="rect">
            <a:avLst/>
          </a:prstGeom>
          <a:gradFill flip="none" rotWithShape="1">
            <a:gsLst>
              <a:gs pos="0">
                <a:srgbClr val="FF0000"/>
              </a:gs>
              <a:gs pos="36000">
                <a:srgbClr val="FFFF00"/>
              </a:gs>
              <a:gs pos="68000">
                <a:srgbClr val="C00000"/>
              </a:gs>
              <a:gs pos="87000">
                <a:srgbClr val="FFC000"/>
              </a:gs>
            </a:gsLst>
            <a:path path="circle">
              <a:fillToRect l="50000" t="50000" r="50000" b="50000"/>
            </a:path>
            <a:tileRect/>
          </a:gradFill>
        </p:spPr>
        <p:txBody>
          <a:bodyPr wrap="none">
            <a:spAutoFit/>
          </a:bodyPr>
          <a:lstStyle/>
          <a:p>
            <a:r>
              <a:rPr lang="fa-IR" sz="3600" dirty="0">
                <a:solidFill>
                  <a:srgbClr val="002060"/>
                </a:solidFill>
              </a:rPr>
              <a:t>محمد رضا حبیبی کلاس هشتم الف</a:t>
            </a:r>
          </a:p>
        </p:txBody>
      </p:sp>
    </p:spTree>
    <p:extLst>
      <p:ext uri="{BB962C8B-B14F-4D97-AF65-F5344CB8AC3E}">
        <p14:creationId xmlns:p14="http://schemas.microsoft.com/office/powerpoint/2010/main" val="309974931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9552" y="620688"/>
            <a:ext cx="8136904" cy="14465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1">
            <a:spAutoFit/>
          </a:bodyPr>
          <a:lstStyle/>
          <a:p>
            <a:pPr algn="ctr"/>
            <a:r>
              <a:rPr lang="fa-IR" sz="4400" dirty="0" smtClean="0">
                <a:solidFill>
                  <a:srgbClr val="92D050"/>
                </a:solidFill>
              </a:rPr>
              <a:t>این مواد غذایی باعث پوکی استخوان   </a:t>
            </a:r>
            <a:br>
              <a:rPr lang="fa-IR" sz="4400" dirty="0" smtClean="0">
                <a:solidFill>
                  <a:srgbClr val="92D050"/>
                </a:solidFill>
              </a:rPr>
            </a:br>
            <a:r>
              <a:rPr lang="fa-IR" sz="4400" dirty="0" smtClean="0">
                <a:solidFill>
                  <a:srgbClr val="92D050"/>
                </a:solidFill>
              </a:rPr>
              <a:t> می شود </a:t>
            </a:r>
            <a:endParaRPr lang="fa-IR" sz="4400" dirty="0">
              <a:solidFill>
                <a:srgbClr val="92D050"/>
              </a:solidFill>
            </a:endParaRPr>
          </a:p>
        </p:txBody>
      </p:sp>
      <p:sp>
        <p:nvSpPr>
          <p:cNvPr id="6" name="TextBox 5"/>
          <p:cNvSpPr txBox="1"/>
          <p:nvPr/>
        </p:nvSpPr>
        <p:spPr>
          <a:xfrm>
            <a:off x="179512" y="2067238"/>
            <a:ext cx="8496944" cy="4031873"/>
          </a:xfrm>
          <a:prstGeom prst="rect">
            <a:avLst/>
          </a:prstGeom>
          <a:noFill/>
        </p:spPr>
        <p:txBody>
          <a:bodyPr wrap="square" rtlCol="1">
            <a:spAutoFit/>
          </a:bodyPr>
          <a:lstStyle/>
          <a:p>
            <a:r>
              <a:rPr lang="fa-IR" sz="3200" b="1" dirty="0" smtClean="0">
                <a:solidFill>
                  <a:srgbClr val="FFFF00"/>
                </a:solidFill>
              </a:rPr>
              <a:t>1.مصرف </a:t>
            </a:r>
            <a:r>
              <a:rPr lang="fa-IR" sz="3200" b="1" dirty="0">
                <a:solidFill>
                  <a:srgbClr val="FFFF00"/>
                </a:solidFill>
              </a:rPr>
              <a:t>زیاد نمک</a:t>
            </a:r>
          </a:p>
          <a:p>
            <a:r>
              <a:rPr lang="fa-IR" sz="2800" dirty="0"/>
              <a:t>متاسفانه مصرف بیش از حد نمک، موجب مرگ سالانه دو میلیون و ۳۰۰ هزار نفر می‌شود. علاوه بر افزایش خطر بیماری‌های قلبی و عروقی، هر چه میزان نمک بیشتر باشد، دفع کلسیم از ادرار و عرق فرد بیشتر است. نمک هم‌چنین باعث اسیدی شدن خون می شود و به این ترتیب احتمال بروز التهاب در بدن افزایش پیدا می‌کند که برای سلامت مفاصل مضر است. معمولا روی برچسب ترکیبات مواد غذایی مقدار سدیم را ذکر می کنند.</a:t>
            </a:r>
          </a:p>
          <a:p>
            <a:endParaRPr lang="fa-IR" sz="2800" dirty="0"/>
          </a:p>
        </p:txBody>
      </p:sp>
      <p:pic>
        <p:nvPicPr>
          <p:cNvPr id="2050" name="Picture 2" descr="C:\Users\HP\Pictures\rggg\139503031000153777504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5229200"/>
            <a:ext cx="2304256" cy="16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1671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par>
                                <p:cTn id="13" presetID="21" presetClass="entr" presetSubtype="1"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wheel(1)">
                                      <p:cBhvr>
                                        <p:cTn id="15"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329753"/>
            <a:ext cx="7724012" cy="1938992"/>
          </a:xfrm>
          <a:prstGeom prst="rect">
            <a:avLst/>
          </a:prstGeom>
          <a:noFill/>
        </p:spPr>
        <p:txBody>
          <a:bodyPr wrap="square" rtlCol="1">
            <a:spAutoFit/>
          </a:bodyPr>
          <a:lstStyle/>
          <a:p>
            <a:r>
              <a:rPr lang="fa-IR" sz="3600" dirty="0">
                <a:solidFill>
                  <a:srgbClr val="FFC000"/>
                </a:solidFill>
              </a:rPr>
              <a:t>2</a:t>
            </a:r>
            <a:r>
              <a:rPr lang="fa-IR" sz="3600" dirty="0" smtClean="0">
                <a:solidFill>
                  <a:srgbClr val="FFC000"/>
                </a:solidFill>
              </a:rPr>
              <a:t>.</a:t>
            </a:r>
            <a:r>
              <a:rPr lang="fa-IR" sz="3600" dirty="0" smtClean="0">
                <a:solidFill>
                  <a:srgbClr val="FFFF00"/>
                </a:solidFill>
              </a:rPr>
              <a:t>اسفناج خام</a:t>
            </a:r>
          </a:p>
          <a:p>
            <a:r>
              <a:rPr lang="fa-IR" sz="2800" dirty="0" smtClean="0"/>
              <a:t>اگر چه مصرف اسفناج پخته برای جلوگیری از پوکی استخوان مفید است. اما نوع خام آن به دلیل وجود ماده‌ای به نام اگزالات مانع از جذب کلسیم در بدن می‎شود.</a:t>
            </a:r>
            <a:endParaRPr lang="fa-IR" sz="2800" dirty="0"/>
          </a:p>
        </p:txBody>
      </p:sp>
      <p:sp>
        <p:nvSpPr>
          <p:cNvPr id="5" name="TextBox 4"/>
          <p:cNvSpPr txBox="1"/>
          <p:nvPr/>
        </p:nvSpPr>
        <p:spPr>
          <a:xfrm>
            <a:off x="539552" y="2564904"/>
            <a:ext cx="8300076" cy="2369880"/>
          </a:xfrm>
          <a:prstGeom prst="rect">
            <a:avLst/>
          </a:prstGeom>
          <a:noFill/>
        </p:spPr>
        <p:txBody>
          <a:bodyPr wrap="square" rtlCol="1">
            <a:spAutoFit/>
          </a:bodyPr>
          <a:lstStyle/>
          <a:p>
            <a:r>
              <a:rPr lang="fa-IR" sz="3600" dirty="0">
                <a:solidFill>
                  <a:srgbClr val="FFC000"/>
                </a:solidFill>
              </a:rPr>
              <a:t>3</a:t>
            </a:r>
            <a:r>
              <a:rPr lang="fa-IR" sz="3600" dirty="0" smtClean="0">
                <a:solidFill>
                  <a:srgbClr val="FFC000"/>
                </a:solidFill>
              </a:rPr>
              <a:t>.</a:t>
            </a:r>
            <a:r>
              <a:rPr lang="fa-IR" sz="3600" dirty="0" smtClean="0">
                <a:solidFill>
                  <a:srgbClr val="FFFF00"/>
                </a:solidFill>
              </a:rPr>
              <a:t>نوشابه‌های گازدار</a:t>
            </a:r>
          </a:p>
          <a:p>
            <a:r>
              <a:rPr lang="fa-IR" sz="2800" dirty="0" smtClean="0"/>
              <a:t>نوشابه‌های گازدار علاوه بر این که سرشار از کافئین هستند، به علت اسید فسفریک و اسید معدنی که از جذب کلسیم جلوگیری می‌کنند، برای استخوان‌ها مضر هستند. افرادی که استعداد یا سابقه خانوادگی پوکی استخوان دارند، باید مصرف نوشابه‌های گازدار را قطع کنند.</a:t>
            </a:r>
            <a:endParaRPr lang="fa-IR" sz="2800" dirty="0"/>
          </a:p>
        </p:txBody>
      </p:sp>
      <p:pic>
        <p:nvPicPr>
          <p:cNvPr id="1026" name="Picture 2" descr="C:\Users\HP\Pictures\rggg\8497402_92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5318005"/>
            <a:ext cx="2304256" cy="136417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P\Pictures\rggg\205260_7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169" y="5318005"/>
            <a:ext cx="2330039" cy="1364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0471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7"/>
                                        </p:tgtEl>
                                        <p:attrNameLst>
                                          <p:attrName>style.visibility</p:attrName>
                                        </p:attrNameLst>
                                      </p:cBhvr>
                                      <p:to>
                                        <p:strVal val="visible"/>
                                      </p:to>
                                    </p:set>
                                    <p:animEffect transition="in" filter="wipe(down)">
                                      <p:cBhvr>
                                        <p:cTn id="23" dur="580">
                                          <p:stCondLst>
                                            <p:cond delay="0"/>
                                          </p:stCondLst>
                                        </p:cTn>
                                        <p:tgtEl>
                                          <p:spTgt spid="1027"/>
                                        </p:tgtEl>
                                      </p:cBhvr>
                                    </p:animEffect>
                                    <p:anim calcmode="lin" valueType="num">
                                      <p:cBhvr>
                                        <p:cTn id="24"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7"/>
                                        </p:tgtEl>
                                      </p:cBhvr>
                                      <p:to x="100000" y="60000"/>
                                    </p:animScale>
                                    <p:animScale>
                                      <p:cBhvr>
                                        <p:cTn id="30" dur="166" decel="50000">
                                          <p:stCondLst>
                                            <p:cond delay="676"/>
                                          </p:stCondLst>
                                        </p:cTn>
                                        <p:tgtEl>
                                          <p:spTgt spid="1027"/>
                                        </p:tgtEl>
                                      </p:cBhvr>
                                      <p:to x="100000" y="100000"/>
                                    </p:animScale>
                                    <p:animScale>
                                      <p:cBhvr>
                                        <p:cTn id="31" dur="26">
                                          <p:stCondLst>
                                            <p:cond delay="1312"/>
                                          </p:stCondLst>
                                        </p:cTn>
                                        <p:tgtEl>
                                          <p:spTgt spid="1027"/>
                                        </p:tgtEl>
                                      </p:cBhvr>
                                      <p:to x="100000" y="80000"/>
                                    </p:animScale>
                                    <p:animScale>
                                      <p:cBhvr>
                                        <p:cTn id="32" dur="166" decel="50000">
                                          <p:stCondLst>
                                            <p:cond delay="1338"/>
                                          </p:stCondLst>
                                        </p:cTn>
                                        <p:tgtEl>
                                          <p:spTgt spid="1027"/>
                                        </p:tgtEl>
                                      </p:cBhvr>
                                      <p:to x="100000" y="100000"/>
                                    </p:animScale>
                                    <p:animScale>
                                      <p:cBhvr>
                                        <p:cTn id="33" dur="26">
                                          <p:stCondLst>
                                            <p:cond delay="1642"/>
                                          </p:stCondLst>
                                        </p:cTn>
                                        <p:tgtEl>
                                          <p:spTgt spid="1027"/>
                                        </p:tgtEl>
                                      </p:cBhvr>
                                      <p:to x="100000" y="90000"/>
                                    </p:animScale>
                                    <p:animScale>
                                      <p:cBhvr>
                                        <p:cTn id="34" dur="166" decel="50000">
                                          <p:stCondLst>
                                            <p:cond delay="1668"/>
                                          </p:stCondLst>
                                        </p:cTn>
                                        <p:tgtEl>
                                          <p:spTgt spid="1027"/>
                                        </p:tgtEl>
                                      </p:cBhvr>
                                      <p:to x="100000" y="100000"/>
                                    </p:animScale>
                                    <p:animScale>
                                      <p:cBhvr>
                                        <p:cTn id="35" dur="26">
                                          <p:stCondLst>
                                            <p:cond delay="1808"/>
                                          </p:stCondLst>
                                        </p:cTn>
                                        <p:tgtEl>
                                          <p:spTgt spid="1027"/>
                                        </p:tgtEl>
                                      </p:cBhvr>
                                      <p:to x="100000" y="95000"/>
                                    </p:animScale>
                                    <p:animScale>
                                      <p:cBhvr>
                                        <p:cTn id="36" dur="166" decel="50000">
                                          <p:stCondLst>
                                            <p:cond delay="1834"/>
                                          </p:stCondLst>
                                        </p:cTn>
                                        <p:tgtEl>
                                          <p:spTgt spid="1027"/>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026"/>
                                        </p:tgtEl>
                                        <p:attrNameLst>
                                          <p:attrName>style.visibility</p:attrName>
                                        </p:attrNameLst>
                                      </p:cBhvr>
                                      <p:to>
                                        <p:strVal val="visible"/>
                                      </p:to>
                                    </p:set>
                                    <p:anim calcmode="lin" valueType="num">
                                      <p:cBhvr>
                                        <p:cTn id="41" dur="1000" fill="hold"/>
                                        <p:tgtEl>
                                          <p:spTgt spid="1026"/>
                                        </p:tgtEl>
                                        <p:attrNameLst>
                                          <p:attrName>ppt_w</p:attrName>
                                        </p:attrNameLst>
                                      </p:cBhvr>
                                      <p:tavLst>
                                        <p:tav tm="0">
                                          <p:val>
                                            <p:fltVal val="0"/>
                                          </p:val>
                                        </p:tav>
                                        <p:tav tm="100000">
                                          <p:val>
                                            <p:strVal val="#ppt_w"/>
                                          </p:val>
                                        </p:tav>
                                      </p:tavLst>
                                    </p:anim>
                                    <p:anim calcmode="lin" valueType="num">
                                      <p:cBhvr>
                                        <p:cTn id="42" dur="1000" fill="hold"/>
                                        <p:tgtEl>
                                          <p:spTgt spid="1026"/>
                                        </p:tgtEl>
                                        <p:attrNameLst>
                                          <p:attrName>ppt_h</p:attrName>
                                        </p:attrNameLst>
                                      </p:cBhvr>
                                      <p:tavLst>
                                        <p:tav tm="0">
                                          <p:val>
                                            <p:fltVal val="0"/>
                                          </p:val>
                                        </p:tav>
                                        <p:tav tm="100000">
                                          <p:val>
                                            <p:strVal val="#ppt_h"/>
                                          </p:val>
                                        </p:tav>
                                      </p:tavLst>
                                    </p:anim>
                                    <p:anim calcmode="lin" valueType="num">
                                      <p:cBhvr>
                                        <p:cTn id="43" dur="1000" fill="hold"/>
                                        <p:tgtEl>
                                          <p:spTgt spid="1026"/>
                                        </p:tgtEl>
                                        <p:attrNameLst>
                                          <p:attrName>style.rotation</p:attrName>
                                        </p:attrNameLst>
                                      </p:cBhvr>
                                      <p:tavLst>
                                        <p:tav tm="0">
                                          <p:val>
                                            <p:fltVal val="90"/>
                                          </p:val>
                                        </p:tav>
                                        <p:tav tm="100000">
                                          <p:val>
                                            <p:fltVal val="0"/>
                                          </p:val>
                                        </p:tav>
                                      </p:tavLst>
                                    </p:anim>
                                    <p:animEffect transition="in" filter="fade">
                                      <p:cBhvr>
                                        <p:cTn id="44" dur="1000"/>
                                        <p:tgtEl>
                                          <p:spTgt spid="1026"/>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1000" fill="hold"/>
                                        <p:tgtEl>
                                          <p:spTgt spid="5"/>
                                        </p:tgtEl>
                                        <p:attrNameLst>
                                          <p:attrName>ppt_w</p:attrName>
                                        </p:attrNameLst>
                                      </p:cBhvr>
                                      <p:tavLst>
                                        <p:tav tm="0">
                                          <p:val>
                                            <p:fltVal val="0"/>
                                          </p:val>
                                        </p:tav>
                                        <p:tav tm="100000">
                                          <p:val>
                                            <p:strVal val="#ppt_w"/>
                                          </p:val>
                                        </p:tav>
                                      </p:tavLst>
                                    </p:anim>
                                    <p:anim calcmode="lin" valueType="num">
                                      <p:cBhvr>
                                        <p:cTn id="48" dur="1000" fill="hold"/>
                                        <p:tgtEl>
                                          <p:spTgt spid="5"/>
                                        </p:tgtEl>
                                        <p:attrNameLst>
                                          <p:attrName>ppt_h</p:attrName>
                                        </p:attrNameLst>
                                      </p:cBhvr>
                                      <p:tavLst>
                                        <p:tav tm="0">
                                          <p:val>
                                            <p:fltVal val="0"/>
                                          </p:val>
                                        </p:tav>
                                        <p:tav tm="100000">
                                          <p:val>
                                            <p:strVal val="#ppt_h"/>
                                          </p:val>
                                        </p:tav>
                                      </p:tavLst>
                                    </p:anim>
                                    <p:anim calcmode="lin" valueType="num">
                                      <p:cBhvr>
                                        <p:cTn id="49" dur="1000" fill="hold"/>
                                        <p:tgtEl>
                                          <p:spTgt spid="5"/>
                                        </p:tgtEl>
                                        <p:attrNameLst>
                                          <p:attrName>style.rotation</p:attrName>
                                        </p:attrNameLst>
                                      </p:cBhvr>
                                      <p:tavLst>
                                        <p:tav tm="0">
                                          <p:val>
                                            <p:fltVal val="90"/>
                                          </p:val>
                                        </p:tav>
                                        <p:tav tm="100000">
                                          <p:val>
                                            <p:fltVal val="0"/>
                                          </p:val>
                                        </p:tav>
                                      </p:tavLst>
                                    </p:anim>
                                    <p:animEffect transition="in" filter="fade">
                                      <p:cBhvr>
                                        <p:cTn id="5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532440" cy="2739211"/>
          </a:xfrm>
          <a:prstGeom prst="rect">
            <a:avLst/>
          </a:prstGeom>
        </p:spPr>
        <p:txBody>
          <a:bodyPr wrap="square">
            <a:spAutoFit/>
          </a:bodyPr>
          <a:lstStyle/>
          <a:p>
            <a:r>
              <a:rPr lang="fa-IR" sz="3200" dirty="0" smtClean="0">
                <a:solidFill>
                  <a:srgbClr val="FFC000"/>
                </a:solidFill>
              </a:rPr>
              <a:t>4.</a:t>
            </a:r>
            <a:r>
              <a:rPr lang="fa-IR" sz="3200" dirty="0" smtClean="0">
                <a:solidFill>
                  <a:srgbClr val="FFFF00"/>
                </a:solidFill>
              </a:rPr>
              <a:t>مصرف زیاد گوشت</a:t>
            </a:r>
          </a:p>
          <a:p>
            <a:r>
              <a:rPr lang="fa-IR" sz="2800" dirty="0" smtClean="0"/>
              <a:t>پروتئین‌های حیوانی و مصرف زیاد گوشت به دلیل آزاد کردن اسیدهایی مثل اسیدفسفریک و سولفوریک اسید باعث تغییر در میزان </a:t>
            </a:r>
            <a:r>
              <a:rPr lang="en-US" sz="2800" dirty="0" smtClean="0"/>
              <a:t>PH </a:t>
            </a:r>
            <a:r>
              <a:rPr lang="fa-IR" sz="2800" dirty="0" smtClean="0"/>
              <a:t>بدن می‌شوند. هر چه </a:t>
            </a:r>
            <a:r>
              <a:rPr lang="en-US" sz="2800" dirty="0" smtClean="0"/>
              <a:t>PH </a:t>
            </a:r>
            <a:r>
              <a:rPr lang="fa-IR" sz="2800" dirty="0" smtClean="0"/>
              <a:t>بدن اسیدی‌تر باشد، مواد معدنی بیشتری از استخوان‌ها خارج می‌شود. برای متعادل نگه داشتن سطح اسیدی و قلیایی بدن، باید همراه با پروتئین‌های حیوانی از غلات و سبزیجات استفاده کرد.</a:t>
            </a:r>
            <a:endParaRPr lang="fa-IR" sz="2800" dirty="0"/>
          </a:p>
        </p:txBody>
      </p:sp>
      <p:sp>
        <p:nvSpPr>
          <p:cNvPr id="3" name="Rectangle 2"/>
          <p:cNvSpPr/>
          <p:nvPr/>
        </p:nvSpPr>
        <p:spPr>
          <a:xfrm>
            <a:off x="251520" y="3140968"/>
            <a:ext cx="8587410" cy="2246769"/>
          </a:xfrm>
          <a:prstGeom prst="rect">
            <a:avLst/>
          </a:prstGeom>
        </p:spPr>
        <p:txBody>
          <a:bodyPr wrap="square">
            <a:spAutoFit/>
          </a:bodyPr>
          <a:lstStyle/>
          <a:p>
            <a:r>
              <a:rPr lang="fa-IR" sz="2800" dirty="0" smtClean="0">
                <a:solidFill>
                  <a:srgbClr val="FFC000"/>
                </a:solidFill>
              </a:rPr>
              <a:t>5.</a:t>
            </a:r>
            <a:r>
              <a:rPr lang="fa-IR" sz="2800" dirty="0" smtClean="0">
                <a:solidFill>
                  <a:srgbClr val="FFFF00"/>
                </a:solidFill>
              </a:rPr>
              <a:t>مصرف زیاد کافئین</a:t>
            </a:r>
          </a:p>
          <a:p>
            <a:r>
              <a:rPr lang="fa-IR" sz="2800" dirty="0" smtClean="0"/>
              <a:t>نوشیدن بیش از حد قهوه، مانع از جذب کلسیم در بدن می‌شود. هر چه در طول روز مقدار بیشتری کافئین مصرف کنیم، کلسیم بیشتری از ادرارمان دفع می‌شود. بنابراین میزان کافئین مصرفی‌تان را کنترل کنید. اگر عادت به نوشیدن قهوه دارید، قهوه‌تان را باشیر بنوشید.</a:t>
            </a:r>
            <a:endParaRPr lang="fa-IR" sz="2800" dirty="0"/>
          </a:p>
        </p:txBody>
      </p:sp>
      <p:pic>
        <p:nvPicPr>
          <p:cNvPr id="3074" name="Picture 2" descr="C:\Users\HP\Pictures\rggg\unname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941168"/>
            <a:ext cx="2555776" cy="178904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HP\Pictures\rggg\گوشت+قرمز.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49169" y="5358078"/>
            <a:ext cx="2274781" cy="147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4560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5"/>
                                        </p:tgtEl>
                                        <p:attrNameLst>
                                          <p:attrName>style.visibility</p:attrName>
                                        </p:attrNameLst>
                                      </p:cBhvr>
                                      <p:to>
                                        <p:strVal val="visible"/>
                                      </p:to>
                                    </p:set>
                                    <p:anim calcmode="lin" valueType="num">
                                      <p:cBhvr additive="base">
                                        <p:cTn id="11" dur="500" fill="hold"/>
                                        <p:tgtEl>
                                          <p:spTgt spid="3075"/>
                                        </p:tgtEl>
                                        <p:attrNameLst>
                                          <p:attrName>ppt_x</p:attrName>
                                        </p:attrNameLst>
                                      </p:cBhvr>
                                      <p:tavLst>
                                        <p:tav tm="0">
                                          <p:val>
                                            <p:strVal val="#ppt_x"/>
                                          </p:val>
                                        </p:tav>
                                        <p:tav tm="100000">
                                          <p:val>
                                            <p:strVal val="#ppt_x"/>
                                          </p:val>
                                        </p:tav>
                                      </p:tavLst>
                                    </p:anim>
                                    <p:anim calcmode="lin" valueType="num">
                                      <p:cBhvr additive="base">
                                        <p:cTn id="12"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par>
                                <p:cTn id="18" presetID="22" presetClass="entr" presetSubtype="4" fill="hold" nodeType="withEffect">
                                  <p:stCondLst>
                                    <p:cond delay="0"/>
                                  </p:stCondLst>
                                  <p:childTnLst>
                                    <p:set>
                                      <p:cBhvr>
                                        <p:cTn id="19" dur="1" fill="hold">
                                          <p:stCondLst>
                                            <p:cond delay="0"/>
                                          </p:stCondLst>
                                        </p:cTn>
                                        <p:tgtEl>
                                          <p:spTgt spid="3074"/>
                                        </p:tgtEl>
                                        <p:attrNameLst>
                                          <p:attrName>style.visibility</p:attrName>
                                        </p:attrNameLst>
                                      </p:cBhvr>
                                      <p:to>
                                        <p:strVal val="visible"/>
                                      </p:to>
                                    </p:set>
                                    <p:animEffect transition="in" filter="wipe(down)">
                                      <p:cBhvr>
                                        <p:cTn id="20"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20688"/>
            <a:ext cx="8735084" cy="707886"/>
          </a:xfrm>
          <a:prstGeom prst="rect">
            <a:avLst/>
          </a:prstGeom>
          <a:solidFill>
            <a:srgbClr val="92D050"/>
          </a:solidFill>
          <a:ln>
            <a:noFill/>
          </a:ln>
          <a:effectLst>
            <a:glow rad="228600">
              <a:schemeClr val="accent2">
                <a:satMod val="175000"/>
                <a:alpha val="40000"/>
              </a:schemeClr>
            </a:glow>
            <a:reflection blurRad="6350" stA="50000" endA="300" endPos="55000" dir="5400000" sy="-100000" algn="bl" rotWithShape="0"/>
          </a:effectLst>
          <a:scene3d>
            <a:camera prst="orthographicFront">
              <a:rot lat="0" lon="0" rev="0"/>
            </a:camera>
            <a:lightRig rig="contrasting" dir="t">
              <a:rot lat="0" lon="0" rev="7800000"/>
            </a:lightRig>
          </a:scene3d>
          <a:sp3d>
            <a:bevelT w="139700" h="139700"/>
          </a:sp3d>
        </p:spPr>
        <p:txBody>
          <a:bodyPr wrap="none">
            <a:spAutoFit/>
          </a:bodyPr>
          <a:lstStyle/>
          <a:p>
            <a:r>
              <a:rPr lang="fa-IR" sz="4000" dirty="0"/>
              <a:t>۷ غذای فوق العاده برای پیشگیری از پوکی استخوان</a:t>
            </a:r>
          </a:p>
        </p:txBody>
      </p:sp>
      <p:sp>
        <p:nvSpPr>
          <p:cNvPr id="3" name="Rectangle 2"/>
          <p:cNvSpPr/>
          <p:nvPr/>
        </p:nvSpPr>
        <p:spPr>
          <a:xfrm>
            <a:off x="441633" y="1772815"/>
            <a:ext cx="8354858" cy="3170099"/>
          </a:xfrm>
          <a:prstGeom prst="rect">
            <a:avLst/>
          </a:prstGeom>
          <a:ln>
            <a:solidFill>
              <a:srgbClr val="FFFF00"/>
            </a:solidFill>
          </a:ln>
          <a:effectLst>
            <a:glow rad="228600">
              <a:schemeClr val="accent1">
                <a:satMod val="175000"/>
                <a:alpha val="40000"/>
              </a:schemeClr>
            </a:glow>
          </a:effectLst>
        </p:spPr>
        <p:txBody>
          <a:bodyPr wrap="square">
            <a:spAutoFit/>
          </a:bodyPr>
          <a:lstStyle/>
          <a:p>
            <a:r>
              <a:rPr lang="fa-IR" sz="3200" b="1" dirty="0" smtClean="0">
                <a:solidFill>
                  <a:srgbClr val="FFC000"/>
                </a:solidFill>
                <a:cs typeface="B Bardiya" panose="00000400000000000000" pitchFamily="2" charset="-78"/>
              </a:rPr>
              <a:t>۱- </a:t>
            </a:r>
            <a:r>
              <a:rPr lang="fa-IR" sz="3200" b="1" dirty="0" smtClean="0">
                <a:solidFill>
                  <a:srgbClr val="FFFF00"/>
                </a:solidFill>
                <a:cs typeface="B Bardiya" panose="00000400000000000000" pitchFamily="2" charset="-78"/>
              </a:rPr>
              <a:t>سبزیجات </a:t>
            </a:r>
            <a:r>
              <a:rPr lang="fa-IR" sz="3200" b="1" dirty="0">
                <a:solidFill>
                  <a:srgbClr val="FFFF00"/>
                </a:solidFill>
                <a:cs typeface="B Bardiya" panose="00000400000000000000" pitchFamily="2" charset="-78"/>
              </a:rPr>
              <a:t>تیره</a:t>
            </a:r>
          </a:p>
          <a:p>
            <a:endParaRPr lang="fa-IR" sz="2800" dirty="0">
              <a:cs typeface="B Bardiya" panose="00000400000000000000" pitchFamily="2" charset="-78"/>
            </a:endParaRPr>
          </a:p>
          <a:p>
            <a:r>
              <a:rPr lang="fa-IR" sz="2800" dirty="0">
                <a:cs typeface="B Bardiya" panose="00000400000000000000" pitchFamily="2" charset="-78"/>
              </a:rPr>
              <a:t>تصور عموم بر این است که لبنیات منبع کلسیم هستند، اما سبزیجاتی وجود دارند که حاوی مقادیر زیادی از کلسیم هستند. سبزیجات تیره مثل کلم، کلم چینی، شلغم ها. این سبزیجات حاوی ویتامین </a:t>
            </a:r>
            <a:r>
              <a:rPr lang="en-US" sz="2800" dirty="0">
                <a:cs typeface="B Bardiya" panose="00000400000000000000" pitchFamily="2" charset="-78"/>
              </a:rPr>
              <a:t>K </a:t>
            </a:r>
            <a:r>
              <a:rPr lang="fa-IR" sz="2800" dirty="0">
                <a:cs typeface="B Bardiya" panose="00000400000000000000" pitchFamily="2" charset="-78"/>
              </a:rPr>
              <a:t>هستند که بدن را در برابر پوکی استخوان محافظت می کنند.</a:t>
            </a:r>
          </a:p>
          <a:p>
            <a:endParaRPr lang="fa-IR" sz="2800" dirty="0">
              <a:cs typeface="B Bardiya" panose="00000400000000000000" pitchFamily="2" charset="-78"/>
            </a:endParaRPr>
          </a:p>
        </p:txBody>
      </p:sp>
      <p:pic>
        <p:nvPicPr>
          <p:cNvPr id="1026" name="Picture 2" descr="C:\Users\HP\Pictures\rggg\image_139807066801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157192"/>
            <a:ext cx="4104456" cy="15710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8525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additive="base">
                                        <p:cTn id="15" dur="500" fill="hold"/>
                                        <p:tgtEl>
                                          <p:spTgt spid="1026"/>
                                        </p:tgtEl>
                                        <p:attrNameLst>
                                          <p:attrName>ppt_x</p:attrName>
                                        </p:attrNameLst>
                                      </p:cBhvr>
                                      <p:tavLst>
                                        <p:tav tm="0">
                                          <p:val>
                                            <p:strVal val="#ppt_x"/>
                                          </p:val>
                                        </p:tav>
                                        <p:tav tm="100000">
                                          <p:val>
                                            <p:strVal val="#ppt_x"/>
                                          </p:val>
                                        </p:tav>
                                      </p:tavLst>
                                    </p:anim>
                                    <p:anim calcmode="lin" valueType="num">
                                      <p:cBhvr additive="base">
                                        <p:cTn id="1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404663"/>
            <a:ext cx="7704856" cy="1446550"/>
          </a:xfrm>
          <a:prstGeom prst="rect">
            <a:avLst/>
          </a:prstGeom>
          <a:ln>
            <a:solidFill>
              <a:srgbClr val="00B050"/>
            </a:solidFill>
          </a:ln>
          <a:effectLst>
            <a:glow rad="101600">
              <a:schemeClr val="accent5">
                <a:satMod val="175000"/>
                <a:alpha val="40000"/>
              </a:schemeClr>
            </a:glow>
          </a:effectLst>
        </p:spPr>
        <p:txBody>
          <a:bodyPr wrap="square">
            <a:spAutoFit/>
          </a:bodyPr>
          <a:lstStyle/>
          <a:p>
            <a:r>
              <a:rPr lang="fa-IR" sz="3200" b="1" dirty="0" smtClean="0">
                <a:solidFill>
                  <a:srgbClr val="FFC000"/>
                </a:solidFill>
                <a:cs typeface="B Bardiya" panose="00000400000000000000" pitchFamily="2" charset="-78"/>
              </a:rPr>
              <a:t>۲- </a:t>
            </a:r>
            <a:r>
              <a:rPr lang="fa-IR" sz="3200" b="1" dirty="0" smtClean="0">
                <a:solidFill>
                  <a:srgbClr val="FFFF00"/>
                </a:solidFill>
                <a:cs typeface="B Bardiya" panose="00000400000000000000" pitchFamily="2" charset="-78"/>
              </a:rPr>
              <a:t> سیب زمینی</a:t>
            </a:r>
          </a:p>
          <a:p>
            <a:r>
              <a:rPr lang="fa-IR" sz="2800" dirty="0" smtClean="0">
                <a:cs typeface="B Bardiya" panose="00000400000000000000" pitchFamily="2" charset="-78"/>
              </a:rPr>
              <a:t>این ماده غذایی سرشار از منیزیوم و پتاسیم است. بهتر است سیب زمینی به حالت پخته مصرف شود.</a:t>
            </a:r>
            <a:endParaRPr lang="fa-IR" sz="2800" dirty="0">
              <a:cs typeface="B Bardiya" panose="00000400000000000000" pitchFamily="2" charset="-78"/>
            </a:endParaRPr>
          </a:p>
        </p:txBody>
      </p:sp>
      <p:sp>
        <p:nvSpPr>
          <p:cNvPr id="3" name="Rectangle 2"/>
          <p:cNvSpPr/>
          <p:nvPr/>
        </p:nvSpPr>
        <p:spPr>
          <a:xfrm>
            <a:off x="1268760" y="3933056"/>
            <a:ext cx="7623720" cy="2739211"/>
          </a:xfrm>
          <a:prstGeom prst="rect">
            <a:avLst/>
          </a:prstGeom>
          <a:ln>
            <a:solidFill>
              <a:srgbClr val="FF0000"/>
            </a:solidFill>
          </a:ln>
          <a:effectLst>
            <a:glow rad="139700">
              <a:schemeClr val="accent1">
                <a:satMod val="175000"/>
                <a:alpha val="40000"/>
              </a:schemeClr>
            </a:glow>
          </a:effectLst>
        </p:spPr>
        <p:txBody>
          <a:bodyPr wrap="square">
            <a:spAutoFit/>
          </a:bodyPr>
          <a:lstStyle/>
          <a:p>
            <a:r>
              <a:rPr lang="fa-IR" sz="3200" b="1" dirty="0" smtClean="0">
                <a:solidFill>
                  <a:srgbClr val="FFC000"/>
                </a:solidFill>
                <a:cs typeface="B Bardiya" panose="00000400000000000000" pitchFamily="2" charset="-78"/>
              </a:rPr>
              <a:t>3- </a:t>
            </a:r>
            <a:r>
              <a:rPr lang="fa-IR" sz="3200" b="1" dirty="0" smtClean="0">
                <a:cs typeface="B Bardiya" panose="00000400000000000000" pitchFamily="2" charset="-78"/>
              </a:rPr>
              <a:t> </a:t>
            </a:r>
            <a:r>
              <a:rPr lang="fa-IR" sz="3200" b="1" dirty="0">
                <a:solidFill>
                  <a:srgbClr val="FFFF00"/>
                </a:solidFill>
                <a:cs typeface="B Bardiya" panose="00000400000000000000" pitchFamily="2" charset="-78"/>
              </a:rPr>
              <a:t>ماهی</a:t>
            </a:r>
          </a:p>
          <a:p>
            <a:endParaRPr lang="fa-IR" sz="2800" dirty="0">
              <a:cs typeface="B Bardiya" panose="00000400000000000000" pitchFamily="2" charset="-78"/>
            </a:endParaRPr>
          </a:p>
          <a:p>
            <a:r>
              <a:rPr lang="fa-IR" sz="2800" dirty="0">
                <a:cs typeface="B Bardiya" panose="00000400000000000000" pitchFamily="2" charset="-78"/>
              </a:rPr>
              <a:t>.ماهی حاوی اسیدهای چرب امگا ۳ هستند که علاوه بر سلامتی اسخوان در سلامت غضروف ها و عروق قلبی هم کمک رسان خواهند بود. ماهی سالمون غنی از پتاسیم است و کنسروهای سالمون هم غنی از کلسیم </a:t>
            </a:r>
            <a:r>
              <a:rPr lang="fa-IR" sz="2800" dirty="0" smtClean="0">
                <a:cs typeface="B Bardiya" panose="00000400000000000000" pitchFamily="2" charset="-78"/>
              </a:rPr>
              <a:t>هستند.</a:t>
            </a:r>
            <a:endParaRPr lang="fa-IR" sz="2800" dirty="0">
              <a:cs typeface="B Bardiya" panose="00000400000000000000" pitchFamily="2" charset="-78"/>
            </a:endParaRPr>
          </a:p>
        </p:txBody>
      </p:sp>
      <p:pic>
        <p:nvPicPr>
          <p:cNvPr id="2050" name="Picture 2" descr="C:\Users\HP\Pictures\rggg\seafoodCategory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060847"/>
            <a:ext cx="2727203" cy="16949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1" name="Picture 3" descr="C:\Users\HP\Pictures\rggg\1564587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8963" y="2060848"/>
            <a:ext cx="2889422" cy="16949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27678232"/>
      </p:ext>
    </p:extLst>
  </p:cSld>
  <p:clrMapOvr>
    <a:masterClrMapping/>
  </p:clrMapOvr>
  <mc:AlternateContent xmlns:mc="http://schemas.openxmlformats.org/markup-compatibility/2006">
    <mc:Choice xmlns:p14="http://schemas.microsoft.com/office/powerpoint/2010/main" Requires="p14">
      <p:transition spd="slow" p14:dur="3900">
        <p14:glitte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circle(in)">
                                      <p:cBhvr>
                                        <p:cTn id="10" dur="2000"/>
                                        <p:tgtEl>
                                          <p:spTgt spid="2051"/>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par>
                                <p:cTn id="14" presetID="6" presetClass="entr" presetSubtype="16"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circle(in)">
                                      <p:cBhvr>
                                        <p:cTn id="16"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3903" y="692696"/>
            <a:ext cx="6851556" cy="646331"/>
          </a:xfrm>
          <a:prstGeom prst="rect">
            <a:avLst/>
          </a:prstGeom>
        </p:spPr>
        <p:txBody>
          <a:bodyPr wrap="none">
            <a:spAutoFit/>
          </a:bodyPr>
          <a:lstStyle/>
          <a:p>
            <a:r>
              <a:rPr lang="fa-IR" sz="3600" dirty="0" smtClean="0"/>
              <a:t>1. ماهی </a:t>
            </a:r>
            <a:r>
              <a:rPr lang="fa-IR" sz="3600" dirty="0"/>
              <a:t>حاوی اسیدهای چرب </a:t>
            </a:r>
            <a:r>
              <a:rPr lang="fa-IR" sz="3600" dirty="0" smtClean="0"/>
              <a:t>_____هستند </a:t>
            </a:r>
            <a:endParaRPr lang="fa-IR" sz="3600" dirty="0"/>
          </a:p>
        </p:txBody>
      </p:sp>
      <p:sp>
        <p:nvSpPr>
          <p:cNvPr id="5" name="TextBox 4">
            <a:hlinkClick r:id="rId2" action="ppaction://hlinksldjump"/>
          </p:cNvPr>
          <p:cNvSpPr txBox="1"/>
          <p:nvPr/>
        </p:nvSpPr>
        <p:spPr>
          <a:xfrm>
            <a:off x="5825640" y="2180183"/>
            <a:ext cx="2304256" cy="769441"/>
          </a:xfrm>
          <a:prstGeom prst="rect">
            <a:avLst/>
          </a:prstGeom>
          <a:solidFill>
            <a:schemeClr val="tx2">
              <a:lumMod val="25000"/>
            </a:schemeClr>
          </a:solidFill>
        </p:spPr>
        <p:txBody>
          <a:bodyPr wrap="square" rtlCol="1">
            <a:spAutoFit/>
          </a:bodyPr>
          <a:lstStyle/>
          <a:p>
            <a:r>
              <a:rPr lang="fa-IR" sz="4400" dirty="0" smtClean="0"/>
              <a:t>1.ویتامین</a:t>
            </a:r>
            <a:endParaRPr lang="fa-IR" sz="4400" dirty="0"/>
          </a:p>
        </p:txBody>
      </p:sp>
      <p:sp>
        <p:nvSpPr>
          <p:cNvPr id="8" name="Rectangle 7">
            <a:hlinkClick r:id="rId2" action="ppaction://hlinksldjump"/>
          </p:cNvPr>
          <p:cNvSpPr/>
          <p:nvPr/>
        </p:nvSpPr>
        <p:spPr>
          <a:xfrm>
            <a:off x="1846790" y="2241738"/>
            <a:ext cx="1639601" cy="707886"/>
          </a:xfrm>
          <a:prstGeom prst="rect">
            <a:avLst/>
          </a:prstGeom>
          <a:solidFill>
            <a:schemeClr val="bg2">
              <a:lumMod val="60000"/>
              <a:lumOff val="40000"/>
            </a:schemeClr>
          </a:solidFill>
        </p:spPr>
        <p:txBody>
          <a:bodyPr wrap="square">
            <a:spAutoFit/>
          </a:bodyPr>
          <a:lstStyle/>
          <a:p>
            <a:r>
              <a:rPr lang="fa-IR" sz="4000" dirty="0" smtClean="0"/>
              <a:t>2.کلسیم</a:t>
            </a:r>
            <a:endParaRPr lang="fa-IR" sz="4000" dirty="0"/>
          </a:p>
        </p:txBody>
      </p:sp>
      <p:sp>
        <p:nvSpPr>
          <p:cNvPr id="9" name="TextBox 8">
            <a:hlinkClick r:id="rId3" action="ppaction://hlinksldjump"/>
          </p:cNvPr>
          <p:cNvSpPr txBox="1"/>
          <p:nvPr/>
        </p:nvSpPr>
        <p:spPr>
          <a:xfrm>
            <a:off x="3753122" y="3498754"/>
            <a:ext cx="2072518" cy="707886"/>
          </a:xfrm>
          <a:prstGeom prst="rect">
            <a:avLst/>
          </a:prstGeom>
          <a:solidFill>
            <a:srgbClr val="00B050"/>
          </a:solidFill>
        </p:spPr>
        <p:txBody>
          <a:bodyPr wrap="square" rtlCol="1">
            <a:spAutoFit/>
          </a:bodyPr>
          <a:lstStyle/>
          <a:p>
            <a:r>
              <a:rPr lang="fa-IR" sz="4000" dirty="0" smtClean="0"/>
              <a:t>3. امگا </a:t>
            </a:r>
            <a:r>
              <a:rPr lang="fa-IR" sz="4000" dirty="0" smtClean="0"/>
              <a:t>3</a:t>
            </a:r>
            <a:endParaRPr lang="fa-IR" sz="4000" dirty="0"/>
          </a:p>
        </p:txBody>
      </p:sp>
    </p:spTree>
    <p:extLst>
      <p:ext uri="{BB962C8B-B14F-4D97-AF65-F5344CB8AC3E}">
        <p14:creationId xmlns:p14="http://schemas.microsoft.com/office/powerpoint/2010/main" val="2128044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rgbClr val="00B050"/>
          </a:fgClr>
          <a:bgClr>
            <a:schemeClr val="bg1"/>
          </a:bgClr>
        </a:pattFill>
        <a:effectLst/>
      </p:bgPr>
    </p:bg>
    <p:spTree>
      <p:nvGrpSpPr>
        <p:cNvPr id="1" name=""/>
        <p:cNvGrpSpPr/>
        <p:nvPr/>
      </p:nvGrpSpPr>
      <p:grpSpPr>
        <a:xfrm>
          <a:off x="0" y="0"/>
          <a:ext cx="0" cy="0"/>
          <a:chOff x="0" y="0"/>
          <a:chExt cx="0" cy="0"/>
        </a:xfrm>
      </p:grpSpPr>
      <p:sp>
        <p:nvSpPr>
          <p:cNvPr id="2" name="Smiley Face 1"/>
          <p:cNvSpPr/>
          <p:nvPr/>
        </p:nvSpPr>
        <p:spPr>
          <a:xfrm>
            <a:off x="3491880" y="260648"/>
            <a:ext cx="2304256" cy="2088232"/>
          </a:xfrm>
          <a:prstGeom prst="smileyFac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fa-IR"/>
          </a:p>
        </p:txBody>
      </p:sp>
      <p:sp>
        <p:nvSpPr>
          <p:cNvPr id="3" name="Rounded Rectangle 2"/>
          <p:cNvSpPr/>
          <p:nvPr/>
        </p:nvSpPr>
        <p:spPr>
          <a:xfrm>
            <a:off x="3095836" y="2996952"/>
            <a:ext cx="3096344" cy="1584176"/>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fa-IR" sz="3600" smtClean="0"/>
              <a:t>پاسخ شما صحیح است</a:t>
            </a:r>
            <a:endParaRPr lang="fa-IR" sz="3600" dirty="0"/>
          </a:p>
        </p:txBody>
      </p:sp>
      <p:sp>
        <p:nvSpPr>
          <p:cNvPr id="4" name="Right Arrow 3">
            <a:hlinkClick r:id="rId2" action="ppaction://hlinksldjump"/>
          </p:cNvPr>
          <p:cNvSpPr/>
          <p:nvPr/>
        </p:nvSpPr>
        <p:spPr>
          <a:xfrm>
            <a:off x="3347864" y="4941168"/>
            <a:ext cx="2448272" cy="1628800"/>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a:r>
              <a:rPr lang="fa-IR" sz="3600" dirty="0" smtClean="0"/>
              <a:t>سوال بعد</a:t>
            </a:r>
            <a:endParaRPr lang="fa-IR" sz="3600" dirty="0"/>
          </a:p>
        </p:txBody>
      </p:sp>
    </p:spTree>
    <p:extLst>
      <p:ext uri="{BB962C8B-B14F-4D97-AF65-F5344CB8AC3E}">
        <p14:creationId xmlns:p14="http://schemas.microsoft.com/office/powerpoint/2010/main" val="8614531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trellis">
          <a:fgClr>
            <a:srgbClr val="FF0000"/>
          </a:fgClr>
          <a:bgClr>
            <a:schemeClr val="bg1"/>
          </a:bgClr>
        </a:pattFill>
        <a:effectLst/>
      </p:bgPr>
    </p:bg>
    <p:spTree>
      <p:nvGrpSpPr>
        <p:cNvPr id="1" name=""/>
        <p:cNvGrpSpPr/>
        <p:nvPr/>
      </p:nvGrpSpPr>
      <p:grpSpPr>
        <a:xfrm>
          <a:off x="0" y="0"/>
          <a:ext cx="0" cy="0"/>
          <a:chOff x="0" y="0"/>
          <a:chExt cx="0" cy="0"/>
        </a:xfrm>
      </p:grpSpPr>
      <p:sp>
        <p:nvSpPr>
          <p:cNvPr id="2" name="Smiley Face 1"/>
          <p:cNvSpPr/>
          <p:nvPr/>
        </p:nvSpPr>
        <p:spPr>
          <a:xfrm>
            <a:off x="3491880" y="260648"/>
            <a:ext cx="2304256" cy="2088232"/>
          </a:xfrm>
          <a:prstGeom prst="smileyFace">
            <a:avLst>
              <a:gd name="adj" fmla="val -4653"/>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fa-IR"/>
          </a:p>
        </p:txBody>
      </p:sp>
      <p:sp>
        <p:nvSpPr>
          <p:cNvPr id="3" name="Rounded Rectangle 2"/>
          <p:cNvSpPr/>
          <p:nvPr/>
        </p:nvSpPr>
        <p:spPr>
          <a:xfrm>
            <a:off x="3095836" y="2996952"/>
            <a:ext cx="3096344" cy="1584176"/>
          </a:xfrm>
          <a:prstGeom prst="roundRect">
            <a:avLst/>
          </a:prstGeom>
        </p:spPr>
        <p:style>
          <a:lnRef idx="0">
            <a:schemeClr val="accent6"/>
          </a:lnRef>
          <a:fillRef idx="3">
            <a:schemeClr val="accent6"/>
          </a:fillRef>
          <a:effectRef idx="3">
            <a:schemeClr val="accent6"/>
          </a:effectRef>
          <a:fontRef idx="minor">
            <a:schemeClr val="lt1"/>
          </a:fontRef>
        </p:style>
        <p:txBody>
          <a:bodyPr rtlCol="1" anchor="ctr"/>
          <a:lstStyle/>
          <a:p>
            <a:pPr algn="ctr"/>
            <a:r>
              <a:rPr lang="fa-IR" sz="3600" dirty="0" smtClean="0"/>
              <a:t>پاسخ شما غلط است</a:t>
            </a:r>
            <a:endParaRPr lang="fa-IR" sz="3600" dirty="0"/>
          </a:p>
        </p:txBody>
      </p:sp>
      <p:sp>
        <p:nvSpPr>
          <p:cNvPr id="7" name="Right Arrow 6">
            <a:hlinkClick r:id="rId2" action="ppaction://hlinksldjump"/>
          </p:cNvPr>
          <p:cNvSpPr/>
          <p:nvPr/>
        </p:nvSpPr>
        <p:spPr>
          <a:xfrm rot="10800000">
            <a:off x="3347864" y="4941168"/>
            <a:ext cx="2448272" cy="1628800"/>
          </a:xfrm>
          <a:prstGeom prst="rightArrow">
            <a:avLst/>
          </a:prstGeom>
        </p:spPr>
        <p:style>
          <a:lnRef idx="0">
            <a:schemeClr val="accent2"/>
          </a:lnRef>
          <a:fillRef idx="3">
            <a:schemeClr val="accent2"/>
          </a:fillRef>
          <a:effectRef idx="3">
            <a:schemeClr val="accent2"/>
          </a:effectRef>
          <a:fontRef idx="minor">
            <a:schemeClr val="lt1"/>
          </a:fontRef>
        </p:style>
        <p:txBody>
          <a:bodyPr rtlCol="1" anchor="ctr"/>
          <a:lstStyle/>
          <a:p>
            <a:pPr algn="ctr"/>
            <a:endParaRPr lang="fa-IR" sz="3600" dirty="0"/>
          </a:p>
        </p:txBody>
      </p:sp>
      <p:sp>
        <p:nvSpPr>
          <p:cNvPr id="8" name="TextBox 7">
            <a:hlinkClick r:id="rId2" action="ppaction://hlinksldjump"/>
          </p:cNvPr>
          <p:cNvSpPr txBox="1"/>
          <p:nvPr/>
        </p:nvSpPr>
        <p:spPr>
          <a:xfrm>
            <a:off x="3850444" y="5493958"/>
            <a:ext cx="1980220" cy="523220"/>
          </a:xfrm>
          <a:prstGeom prst="rect">
            <a:avLst/>
          </a:prstGeom>
          <a:noFill/>
        </p:spPr>
        <p:txBody>
          <a:bodyPr wrap="square" rtlCol="1">
            <a:spAutoFit/>
          </a:bodyPr>
          <a:lstStyle/>
          <a:p>
            <a:pPr algn="ctr"/>
            <a:r>
              <a:rPr lang="fa-IR" sz="2800" dirty="0"/>
              <a:t>سوال قبل </a:t>
            </a:r>
          </a:p>
        </p:txBody>
      </p:sp>
    </p:spTree>
    <p:extLst>
      <p:ext uri="{BB962C8B-B14F-4D97-AF65-F5344CB8AC3E}">
        <p14:creationId xmlns:p14="http://schemas.microsoft.com/office/powerpoint/2010/main" val="142185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692696"/>
            <a:ext cx="7901931" cy="1754326"/>
          </a:xfrm>
          <a:prstGeom prst="rect">
            <a:avLst/>
          </a:prstGeom>
        </p:spPr>
        <p:txBody>
          <a:bodyPr wrap="square">
            <a:spAutoFit/>
          </a:bodyPr>
          <a:lstStyle/>
          <a:p>
            <a:r>
              <a:rPr lang="fa-IR" sz="3600" dirty="0" smtClean="0"/>
              <a:t>2 . </a:t>
            </a:r>
            <a:r>
              <a:rPr lang="fa-IR" sz="3600" dirty="0"/>
              <a:t>نوشابه‌های گازدار علاوه بر این که سرشار از کافئین هستند، به علت اسید فسفریک و اسید معدنی که از جذب </a:t>
            </a:r>
            <a:r>
              <a:rPr lang="fa-IR" sz="3600" dirty="0" smtClean="0"/>
              <a:t>_______جلوگیری </a:t>
            </a:r>
            <a:r>
              <a:rPr lang="fa-IR" sz="3600" dirty="0"/>
              <a:t>می‌کنند </a:t>
            </a:r>
            <a:endParaRPr lang="fa-IR" sz="3600" dirty="0"/>
          </a:p>
        </p:txBody>
      </p:sp>
      <p:sp>
        <p:nvSpPr>
          <p:cNvPr id="5" name="TextBox 4">
            <a:hlinkClick r:id="rId2" action="ppaction://hlinksldjump"/>
          </p:cNvPr>
          <p:cNvSpPr txBox="1"/>
          <p:nvPr/>
        </p:nvSpPr>
        <p:spPr>
          <a:xfrm>
            <a:off x="5816025" y="2663153"/>
            <a:ext cx="2304256" cy="769441"/>
          </a:xfrm>
          <a:prstGeom prst="rect">
            <a:avLst/>
          </a:prstGeom>
          <a:pattFill prst="narHorz">
            <a:fgClr>
              <a:srgbClr val="FFFF00"/>
            </a:fgClr>
            <a:bgClr>
              <a:srgbClr val="92D050"/>
            </a:bgClr>
          </a:pattFill>
        </p:spPr>
        <p:style>
          <a:lnRef idx="2">
            <a:schemeClr val="accent5"/>
          </a:lnRef>
          <a:fillRef idx="1">
            <a:schemeClr val="lt1"/>
          </a:fillRef>
          <a:effectRef idx="0">
            <a:schemeClr val="accent5"/>
          </a:effectRef>
          <a:fontRef idx="minor">
            <a:schemeClr val="dk1"/>
          </a:fontRef>
        </p:style>
        <p:txBody>
          <a:bodyPr wrap="square" rtlCol="1">
            <a:spAutoFit/>
          </a:bodyPr>
          <a:lstStyle/>
          <a:p>
            <a:r>
              <a:rPr lang="fa-IR" sz="4400" dirty="0" smtClean="0"/>
              <a:t>1.ویتامین</a:t>
            </a:r>
            <a:endParaRPr lang="fa-IR" sz="4400" dirty="0"/>
          </a:p>
        </p:txBody>
      </p:sp>
      <p:sp>
        <p:nvSpPr>
          <p:cNvPr id="8" name="Rectangle 7">
            <a:hlinkClick r:id="rId3" action="ppaction://hlinksldjump"/>
          </p:cNvPr>
          <p:cNvSpPr/>
          <p:nvPr/>
        </p:nvSpPr>
        <p:spPr>
          <a:xfrm>
            <a:off x="1846789" y="2756961"/>
            <a:ext cx="1639601" cy="707886"/>
          </a:xfrm>
          <a:prstGeom prst="rect">
            <a:avLst/>
          </a:prstGeom>
          <a:pattFill prst="dkHorz">
            <a:fgClr>
              <a:srgbClr val="92D050"/>
            </a:fgClr>
            <a:bgClr>
              <a:srgbClr val="FFFF00"/>
            </a:bgClr>
          </a:pattFill>
        </p:spPr>
        <p:txBody>
          <a:bodyPr wrap="square">
            <a:spAutoFit/>
          </a:bodyPr>
          <a:lstStyle/>
          <a:p>
            <a:r>
              <a:rPr lang="fa-IR" sz="4000" dirty="0" smtClean="0">
                <a:solidFill>
                  <a:srgbClr val="002060"/>
                </a:solidFill>
              </a:rPr>
              <a:t>2.کلسیم</a:t>
            </a:r>
            <a:endParaRPr lang="fa-IR" sz="4000" dirty="0">
              <a:solidFill>
                <a:srgbClr val="002060"/>
              </a:solidFill>
            </a:endParaRPr>
          </a:p>
        </p:txBody>
      </p:sp>
      <p:sp>
        <p:nvSpPr>
          <p:cNvPr id="9" name="TextBox 8">
            <a:hlinkClick r:id="rId2" action="ppaction://hlinksldjump"/>
          </p:cNvPr>
          <p:cNvSpPr txBox="1"/>
          <p:nvPr/>
        </p:nvSpPr>
        <p:spPr>
          <a:xfrm>
            <a:off x="3635896" y="4140480"/>
            <a:ext cx="1923013" cy="707886"/>
          </a:xfrm>
          <a:prstGeom prst="rect">
            <a:avLst/>
          </a:prstGeom>
          <a:pattFill prst="smConfetti">
            <a:fgClr>
              <a:srgbClr val="FF0000"/>
            </a:fgClr>
            <a:bgClr>
              <a:srgbClr val="FFFF00"/>
            </a:bgClr>
          </a:pattFill>
        </p:spPr>
        <p:txBody>
          <a:bodyPr wrap="square" rtlCol="1">
            <a:spAutoFit/>
          </a:bodyPr>
          <a:lstStyle/>
          <a:p>
            <a:r>
              <a:rPr lang="fa-IR" sz="4000" dirty="0" smtClean="0">
                <a:solidFill>
                  <a:srgbClr val="002060"/>
                </a:solidFill>
              </a:rPr>
              <a:t>3. گلوکز</a:t>
            </a:r>
            <a:endParaRPr lang="fa-IR" sz="4000" dirty="0">
              <a:solidFill>
                <a:srgbClr val="002060"/>
              </a:solidFill>
            </a:endParaRPr>
          </a:p>
        </p:txBody>
      </p:sp>
    </p:spTree>
    <p:extLst>
      <p:ext uri="{BB962C8B-B14F-4D97-AF65-F5344CB8AC3E}">
        <p14:creationId xmlns:p14="http://schemas.microsoft.com/office/powerpoint/2010/main" val="3786341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80">
                                          <p:stCondLst>
                                            <p:cond delay="0"/>
                                          </p:stCondLst>
                                        </p:cTn>
                                        <p:tgtEl>
                                          <p:spTgt spid="8"/>
                                        </p:tgtEl>
                                      </p:cBhvr>
                                    </p:animEffect>
                                    <p:anim calcmode="lin" valueType="num">
                                      <p:cBhvr>
                                        <p:cTn id="1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3" dur="26">
                                          <p:stCondLst>
                                            <p:cond delay="650"/>
                                          </p:stCondLst>
                                        </p:cTn>
                                        <p:tgtEl>
                                          <p:spTgt spid="8"/>
                                        </p:tgtEl>
                                      </p:cBhvr>
                                      <p:to x="100000" y="60000"/>
                                    </p:animScale>
                                    <p:animScale>
                                      <p:cBhvr>
                                        <p:cTn id="24" dur="166" decel="50000">
                                          <p:stCondLst>
                                            <p:cond delay="676"/>
                                          </p:stCondLst>
                                        </p:cTn>
                                        <p:tgtEl>
                                          <p:spTgt spid="8"/>
                                        </p:tgtEl>
                                      </p:cBhvr>
                                      <p:to x="100000" y="100000"/>
                                    </p:animScale>
                                    <p:animScale>
                                      <p:cBhvr>
                                        <p:cTn id="25" dur="26">
                                          <p:stCondLst>
                                            <p:cond delay="1312"/>
                                          </p:stCondLst>
                                        </p:cTn>
                                        <p:tgtEl>
                                          <p:spTgt spid="8"/>
                                        </p:tgtEl>
                                      </p:cBhvr>
                                      <p:to x="100000" y="80000"/>
                                    </p:animScale>
                                    <p:animScale>
                                      <p:cBhvr>
                                        <p:cTn id="26" dur="166" decel="50000">
                                          <p:stCondLst>
                                            <p:cond delay="1338"/>
                                          </p:stCondLst>
                                        </p:cTn>
                                        <p:tgtEl>
                                          <p:spTgt spid="8"/>
                                        </p:tgtEl>
                                      </p:cBhvr>
                                      <p:to x="100000" y="100000"/>
                                    </p:animScale>
                                    <p:animScale>
                                      <p:cBhvr>
                                        <p:cTn id="27" dur="26">
                                          <p:stCondLst>
                                            <p:cond delay="1642"/>
                                          </p:stCondLst>
                                        </p:cTn>
                                        <p:tgtEl>
                                          <p:spTgt spid="8"/>
                                        </p:tgtEl>
                                      </p:cBhvr>
                                      <p:to x="100000" y="90000"/>
                                    </p:animScale>
                                    <p:animScale>
                                      <p:cBhvr>
                                        <p:cTn id="28" dur="166" decel="50000">
                                          <p:stCondLst>
                                            <p:cond delay="1668"/>
                                          </p:stCondLst>
                                        </p:cTn>
                                        <p:tgtEl>
                                          <p:spTgt spid="8"/>
                                        </p:tgtEl>
                                      </p:cBhvr>
                                      <p:to x="100000" y="100000"/>
                                    </p:animScale>
                                    <p:animScale>
                                      <p:cBhvr>
                                        <p:cTn id="29" dur="26">
                                          <p:stCondLst>
                                            <p:cond delay="1808"/>
                                          </p:stCondLst>
                                        </p:cTn>
                                        <p:tgtEl>
                                          <p:spTgt spid="8"/>
                                        </p:tgtEl>
                                      </p:cBhvr>
                                      <p:to x="100000" y="95000"/>
                                    </p:animScale>
                                    <p:animScale>
                                      <p:cBhvr>
                                        <p:cTn id="30" dur="166" decel="50000">
                                          <p:stCondLst>
                                            <p:cond delay="1834"/>
                                          </p:stCondLst>
                                        </p:cTn>
                                        <p:tgtEl>
                                          <p:spTgt spid="8"/>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anim calcmode="lin" valueType="num">
                                      <p:cBhvr>
                                        <p:cTn id="36" dur="2000" fill="hold"/>
                                        <p:tgtEl>
                                          <p:spTgt spid="9"/>
                                        </p:tgtEl>
                                        <p:attrNameLst>
                                          <p:attrName>ppt_w</p:attrName>
                                        </p:attrNameLst>
                                      </p:cBhvr>
                                      <p:tavLst>
                                        <p:tav tm="0" fmla="#ppt_w*sin(2.5*pi*$)">
                                          <p:val>
                                            <p:fltVal val="0"/>
                                          </p:val>
                                        </p:tav>
                                        <p:tav tm="100000">
                                          <p:val>
                                            <p:fltVal val="1"/>
                                          </p:val>
                                        </p:tav>
                                      </p:tavLst>
                                    </p:anim>
                                    <p:anim calcmode="lin" valueType="num">
                                      <p:cBhvr>
                                        <p:cTn id="3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horzBrick">
          <a:fgClr>
            <a:srgbClr val="FF0000"/>
          </a:fgClr>
          <a:bgClr>
            <a:schemeClr val="bg1"/>
          </a:bgClr>
        </a:pattFill>
        <a:effectLst/>
      </p:bgPr>
    </p:bg>
    <p:spTree>
      <p:nvGrpSpPr>
        <p:cNvPr id="1" name=""/>
        <p:cNvGrpSpPr/>
        <p:nvPr/>
      </p:nvGrpSpPr>
      <p:grpSpPr>
        <a:xfrm>
          <a:off x="0" y="0"/>
          <a:ext cx="0" cy="0"/>
          <a:chOff x="0" y="0"/>
          <a:chExt cx="0" cy="0"/>
        </a:xfrm>
      </p:grpSpPr>
      <p:sp>
        <p:nvSpPr>
          <p:cNvPr id="2" name="Smiley Face 1"/>
          <p:cNvSpPr/>
          <p:nvPr/>
        </p:nvSpPr>
        <p:spPr>
          <a:xfrm>
            <a:off x="3491880" y="260648"/>
            <a:ext cx="2304256" cy="2088232"/>
          </a:xfrm>
          <a:prstGeom prst="smileyFace">
            <a:avLst>
              <a:gd name="adj" fmla="val -4653"/>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fa-IR"/>
          </a:p>
        </p:txBody>
      </p:sp>
      <p:sp>
        <p:nvSpPr>
          <p:cNvPr id="3" name="Rounded Rectangle 2"/>
          <p:cNvSpPr/>
          <p:nvPr/>
        </p:nvSpPr>
        <p:spPr>
          <a:xfrm>
            <a:off x="3095836" y="2996952"/>
            <a:ext cx="3096344" cy="1584176"/>
          </a:xfrm>
          <a:prstGeom prst="roundRect">
            <a:avLst/>
          </a:prstGeom>
        </p:spPr>
        <p:style>
          <a:lnRef idx="0">
            <a:schemeClr val="accent6"/>
          </a:lnRef>
          <a:fillRef idx="3">
            <a:schemeClr val="accent6"/>
          </a:fillRef>
          <a:effectRef idx="3">
            <a:schemeClr val="accent6"/>
          </a:effectRef>
          <a:fontRef idx="minor">
            <a:schemeClr val="lt1"/>
          </a:fontRef>
        </p:style>
        <p:txBody>
          <a:bodyPr rtlCol="1" anchor="ctr"/>
          <a:lstStyle/>
          <a:p>
            <a:pPr algn="ctr"/>
            <a:r>
              <a:rPr lang="fa-IR" sz="3600" dirty="0" smtClean="0"/>
              <a:t>پاسخ شما غلط است</a:t>
            </a:r>
            <a:endParaRPr lang="fa-IR" sz="3600" dirty="0"/>
          </a:p>
        </p:txBody>
      </p:sp>
      <p:sp>
        <p:nvSpPr>
          <p:cNvPr id="7" name="Right Arrow 6">
            <a:hlinkClick r:id="rId2" action="ppaction://hlinksldjump"/>
          </p:cNvPr>
          <p:cNvSpPr/>
          <p:nvPr/>
        </p:nvSpPr>
        <p:spPr>
          <a:xfrm rot="10800000">
            <a:off x="3347864" y="4941168"/>
            <a:ext cx="2448272" cy="1628800"/>
          </a:xfrm>
          <a:prstGeom prst="rightArrow">
            <a:avLst/>
          </a:prstGeom>
        </p:spPr>
        <p:style>
          <a:lnRef idx="0">
            <a:schemeClr val="accent2"/>
          </a:lnRef>
          <a:fillRef idx="3">
            <a:schemeClr val="accent2"/>
          </a:fillRef>
          <a:effectRef idx="3">
            <a:schemeClr val="accent2"/>
          </a:effectRef>
          <a:fontRef idx="minor">
            <a:schemeClr val="lt1"/>
          </a:fontRef>
        </p:style>
        <p:txBody>
          <a:bodyPr rtlCol="1" anchor="ctr"/>
          <a:lstStyle/>
          <a:p>
            <a:pPr algn="ctr"/>
            <a:endParaRPr lang="fa-IR" sz="3600" dirty="0"/>
          </a:p>
        </p:txBody>
      </p:sp>
      <p:sp>
        <p:nvSpPr>
          <p:cNvPr id="8" name="TextBox 7">
            <a:hlinkClick r:id="rId2" action="ppaction://hlinksldjump"/>
          </p:cNvPr>
          <p:cNvSpPr txBox="1"/>
          <p:nvPr/>
        </p:nvSpPr>
        <p:spPr>
          <a:xfrm>
            <a:off x="3850444" y="5493958"/>
            <a:ext cx="1980220" cy="523220"/>
          </a:xfrm>
          <a:prstGeom prst="rect">
            <a:avLst/>
          </a:prstGeom>
          <a:noFill/>
        </p:spPr>
        <p:txBody>
          <a:bodyPr wrap="square" rtlCol="1">
            <a:spAutoFit/>
          </a:bodyPr>
          <a:lstStyle/>
          <a:p>
            <a:pPr algn="ctr"/>
            <a:r>
              <a:rPr lang="fa-IR" sz="2800" dirty="0"/>
              <a:t>سوال قبل </a:t>
            </a:r>
          </a:p>
        </p:txBody>
      </p:sp>
    </p:spTree>
    <p:extLst>
      <p:ext uri="{BB962C8B-B14F-4D97-AF65-F5344CB8AC3E}">
        <p14:creationId xmlns:p14="http://schemas.microsoft.com/office/powerpoint/2010/main" val="25652837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horzBrick">
          <a:fgClr>
            <a:srgbClr val="00B050"/>
          </a:fgClr>
          <a:bgClr>
            <a:schemeClr val="bg1"/>
          </a:bgClr>
        </a:pattFill>
        <a:effectLst/>
      </p:bgPr>
    </p:bg>
    <p:spTree>
      <p:nvGrpSpPr>
        <p:cNvPr id="1" name=""/>
        <p:cNvGrpSpPr/>
        <p:nvPr/>
      </p:nvGrpSpPr>
      <p:grpSpPr>
        <a:xfrm>
          <a:off x="0" y="0"/>
          <a:ext cx="0" cy="0"/>
          <a:chOff x="0" y="0"/>
          <a:chExt cx="0" cy="0"/>
        </a:xfrm>
      </p:grpSpPr>
      <p:sp>
        <p:nvSpPr>
          <p:cNvPr id="2" name="Smiley Face 1"/>
          <p:cNvSpPr/>
          <p:nvPr/>
        </p:nvSpPr>
        <p:spPr>
          <a:xfrm>
            <a:off x="3491880" y="260648"/>
            <a:ext cx="2304256" cy="2088232"/>
          </a:xfrm>
          <a:prstGeom prst="smileyFac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fa-IR"/>
          </a:p>
        </p:txBody>
      </p:sp>
      <p:sp>
        <p:nvSpPr>
          <p:cNvPr id="3" name="Rounded Rectangle 2"/>
          <p:cNvSpPr/>
          <p:nvPr/>
        </p:nvSpPr>
        <p:spPr>
          <a:xfrm>
            <a:off x="3095836" y="2996952"/>
            <a:ext cx="3096344" cy="1584176"/>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fa-IR" sz="3600" smtClean="0"/>
              <a:t>پاسخ شما صحیح است</a:t>
            </a:r>
            <a:endParaRPr lang="fa-IR" sz="3600" dirty="0"/>
          </a:p>
        </p:txBody>
      </p:sp>
      <p:sp>
        <p:nvSpPr>
          <p:cNvPr id="4" name="Right Arrow 3">
            <a:hlinkClick r:id="rId2" action="ppaction://hlinksldjump"/>
          </p:cNvPr>
          <p:cNvSpPr/>
          <p:nvPr/>
        </p:nvSpPr>
        <p:spPr>
          <a:xfrm>
            <a:off x="3293858" y="4941168"/>
            <a:ext cx="2700300" cy="1628800"/>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a:r>
              <a:rPr lang="fa-IR" sz="3600" dirty="0" smtClean="0"/>
              <a:t>مطالعه از اول</a:t>
            </a:r>
            <a:endParaRPr lang="fa-IR" sz="3600" dirty="0"/>
          </a:p>
        </p:txBody>
      </p:sp>
    </p:spTree>
    <p:extLst>
      <p:ext uri="{BB962C8B-B14F-4D97-AF65-F5344CB8AC3E}">
        <p14:creationId xmlns:p14="http://schemas.microsoft.com/office/powerpoint/2010/main" val="34950405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199</TotalTime>
  <Words>450</Words>
  <Application>Microsoft Office PowerPoint</Application>
  <PresentationFormat>On-screen Show (4:3)</PresentationFormat>
  <Paragraphs>40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Elemental</vt:lpstr>
      <vt:lpstr>به 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این مواد غذایی باعث پوکی استخوان     می شود</dc:title>
  <dc:creator>HP</dc:creator>
  <cp:lastModifiedBy>HP</cp:lastModifiedBy>
  <cp:revision>12</cp:revision>
  <dcterms:created xsi:type="dcterms:W3CDTF">2020-12-21T17:54:38Z</dcterms:created>
  <dcterms:modified xsi:type="dcterms:W3CDTF">2020-12-22T15:52:37Z</dcterms:modified>
</cp:coreProperties>
</file>