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8"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73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E8B4C45F-818F-4602-A5A2-B5376CCD8662}" type="datetimeFigureOut">
              <a:rPr lang="en-US" smtClean="0"/>
              <a:t>12/2/2020</a:t>
            </a:fld>
            <a:endParaRPr lang="en-U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A3C1C2F2-5FB3-4668-8B1C-E6A84D753FD9}" type="slidenum">
              <a:rPr lang="en-US" smtClean="0"/>
              <a:t>‹#›</a:t>
            </a:fld>
            <a:endParaRPr lang="en-US"/>
          </a:p>
        </p:txBody>
      </p:sp>
    </p:spTree>
    <p:extLst>
      <p:ext uri="{BB962C8B-B14F-4D97-AF65-F5344CB8AC3E}">
        <p14:creationId xmlns:p14="http://schemas.microsoft.com/office/powerpoint/2010/main" val="65843707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B4C45F-818F-4602-A5A2-B5376CCD8662}"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3C1C2F2-5FB3-4668-8B1C-E6A84D753FD9}" type="slidenum">
              <a:rPr lang="en-US" smtClean="0"/>
              <a:t>‹#›</a:t>
            </a:fld>
            <a:endParaRPr lang="en-US"/>
          </a:p>
        </p:txBody>
      </p:sp>
    </p:spTree>
    <p:extLst>
      <p:ext uri="{BB962C8B-B14F-4D97-AF65-F5344CB8AC3E}">
        <p14:creationId xmlns:p14="http://schemas.microsoft.com/office/powerpoint/2010/main" val="2715101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B4C45F-818F-4602-A5A2-B5376CCD8662}"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3C1C2F2-5FB3-4668-8B1C-E6A84D753FD9}" type="slidenum">
              <a:rPr lang="en-US" smtClean="0"/>
              <a:t>‹#›</a:t>
            </a:fld>
            <a:endParaRPr lang="en-US"/>
          </a:p>
        </p:txBody>
      </p:sp>
    </p:spTree>
    <p:extLst>
      <p:ext uri="{BB962C8B-B14F-4D97-AF65-F5344CB8AC3E}">
        <p14:creationId xmlns:p14="http://schemas.microsoft.com/office/powerpoint/2010/main" val="660106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B4C45F-818F-4602-A5A2-B5376CCD8662}"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3C1C2F2-5FB3-4668-8B1C-E6A84D753FD9}" type="slidenum">
              <a:rPr lang="en-US" smtClean="0"/>
              <a:t>‹#›</a:t>
            </a:fld>
            <a:endParaRPr lang="en-US"/>
          </a:p>
        </p:txBody>
      </p:sp>
    </p:spTree>
    <p:extLst>
      <p:ext uri="{BB962C8B-B14F-4D97-AF65-F5344CB8AC3E}">
        <p14:creationId xmlns:p14="http://schemas.microsoft.com/office/powerpoint/2010/main" val="548201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B4C45F-818F-4602-A5A2-B5376CCD8662}"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3C1C2F2-5FB3-4668-8B1C-E6A84D753FD9}" type="slidenum">
              <a:rPr lang="en-US" smtClean="0"/>
              <a:t>‹#›</a:t>
            </a:fld>
            <a:endParaRPr lang="en-US"/>
          </a:p>
        </p:txBody>
      </p:sp>
    </p:spTree>
    <p:extLst>
      <p:ext uri="{BB962C8B-B14F-4D97-AF65-F5344CB8AC3E}">
        <p14:creationId xmlns:p14="http://schemas.microsoft.com/office/powerpoint/2010/main" val="1714632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8B4C45F-818F-4602-A5A2-B5376CCD8662}" type="datetimeFigureOut">
              <a:rPr lang="en-US" smtClean="0"/>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C1C2F2-5FB3-4668-8B1C-E6A84D753FD9}" type="slidenum">
              <a:rPr lang="en-US" smtClean="0"/>
              <a:t>‹#›</a:t>
            </a:fld>
            <a:endParaRPr lang="en-US"/>
          </a:p>
        </p:txBody>
      </p:sp>
    </p:spTree>
    <p:extLst>
      <p:ext uri="{BB962C8B-B14F-4D97-AF65-F5344CB8AC3E}">
        <p14:creationId xmlns:p14="http://schemas.microsoft.com/office/powerpoint/2010/main" val="4011248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8B4C45F-818F-4602-A5A2-B5376CCD8662}" type="datetimeFigureOut">
              <a:rPr lang="en-US" smtClean="0"/>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C1C2F2-5FB3-4668-8B1C-E6A84D753FD9}" type="slidenum">
              <a:rPr lang="en-US" smtClean="0"/>
              <a:t>‹#›</a:t>
            </a:fld>
            <a:endParaRPr lang="en-US"/>
          </a:p>
        </p:txBody>
      </p:sp>
    </p:spTree>
    <p:extLst>
      <p:ext uri="{BB962C8B-B14F-4D97-AF65-F5344CB8AC3E}">
        <p14:creationId xmlns:p14="http://schemas.microsoft.com/office/powerpoint/2010/main" val="1062531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B4C45F-818F-4602-A5A2-B5376CCD8662}"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1C2F2-5FB3-4668-8B1C-E6A84D753FD9}" type="slidenum">
              <a:rPr lang="en-US" smtClean="0"/>
              <a:t>‹#›</a:t>
            </a:fld>
            <a:endParaRPr lang="en-US"/>
          </a:p>
        </p:txBody>
      </p:sp>
    </p:spTree>
    <p:extLst>
      <p:ext uri="{BB962C8B-B14F-4D97-AF65-F5344CB8AC3E}">
        <p14:creationId xmlns:p14="http://schemas.microsoft.com/office/powerpoint/2010/main" val="578372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B4C45F-818F-4602-A5A2-B5376CCD8662}"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3C1C2F2-5FB3-4668-8B1C-E6A84D753FD9}" type="slidenum">
              <a:rPr lang="en-US" smtClean="0"/>
              <a:t>‹#›</a:t>
            </a:fld>
            <a:endParaRPr lang="en-US"/>
          </a:p>
        </p:txBody>
      </p:sp>
    </p:spTree>
    <p:extLst>
      <p:ext uri="{BB962C8B-B14F-4D97-AF65-F5344CB8AC3E}">
        <p14:creationId xmlns:p14="http://schemas.microsoft.com/office/powerpoint/2010/main" val="2542868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B4C45F-818F-4602-A5A2-B5376CCD8662}"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1C2F2-5FB3-4668-8B1C-E6A84D753FD9}" type="slidenum">
              <a:rPr lang="en-US" smtClean="0"/>
              <a:t>‹#›</a:t>
            </a:fld>
            <a:endParaRPr lang="en-US"/>
          </a:p>
        </p:txBody>
      </p:sp>
    </p:spTree>
    <p:extLst>
      <p:ext uri="{BB962C8B-B14F-4D97-AF65-F5344CB8AC3E}">
        <p14:creationId xmlns:p14="http://schemas.microsoft.com/office/powerpoint/2010/main" val="3509632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B4C45F-818F-4602-A5A2-B5376CCD8662}"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3C1C2F2-5FB3-4668-8B1C-E6A84D753FD9}" type="slidenum">
              <a:rPr lang="en-US" smtClean="0"/>
              <a:t>‹#›</a:t>
            </a:fld>
            <a:endParaRPr lang="en-US"/>
          </a:p>
        </p:txBody>
      </p:sp>
    </p:spTree>
    <p:extLst>
      <p:ext uri="{BB962C8B-B14F-4D97-AF65-F5344CB8AC3E}">
        <p14:creationId xmlns:p14="http://schemas.microsoft.com/office/powerpoint/2010/main" val="3950982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8B4C45F-818F-4602-A5A2-B5376CCD8662}"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C1C2F2-5FB3-4668-8B1C-E6A84D753FD9}" type="slidenum">
              <a:rPr lang="en-US" smtClean="0"/>
              <a:t>‹#›</a:t>
            </a:fld>
            <a:endParaRPr lang="en-US"/>
          </a:p>
        </p:txBody>
      </p:sp>
    </p:spTree>
    <p:extLst>
      <p:ext uri="{BB962C8B-B14F-4D97-AF65-F5344CB8AC3E}">
        <p14:creationId xmlns:p14="http://schemas.microsoft.com/office/powerpoint/2010/main" val="1388176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B4C45F-818F-4602-A5A2-B5376CCD8662}" type="datetimeFigureOut">
              <a:rPr lang="en-US" smtClean="0"/>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C1C2F2-5FB3-4668-8B1C-E6A84D753FD9}" type="slidenum">
              <a:rPr lang="en-US" smtClean="0"/>
              <a:t>‹#›</a:t>
            </a:fld>
            <a:endParaRPr lang="en-US"/>
          </a:p>
        </p:txBody>
      </p:sp>
    </p:spTree>
    <p:extLst>
      <p:ext uri="{BB962C8B-B14F-4D97-AF65-F5344CB8AC3E}">
        <p14:creationId xmlns:p14="http://schemas.microsoft.com/office/powerpoint/2010/main" val="2169554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8B4C45F-818F-4602-A5A2-B5376CCD8662}" type="datetimeFigureOut">
              <a:rPr lang="en-US" smtClean="0"/>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C1C2F2-5FB3-4668-8B1C-E6A84D753FD9}" type="slidenum">
              <a:rPr lang="en-US" smtClean="0"/>
              <a:t>‹#›</a:t>
            </a:fld>
            <a:endParaRPr lang="en-US"/>
          </a:p>
        </p:txBody>
      </p:sp>
    </p:spTree>
    <p:extLst>
      <p:ext uri="{BB962C8B-B14F-4D97-AF65-F5344CB8AC3E}">
        <p14:creationId xmlns:p14="http://schemas.microsoft.com/office/powerpoint/2010/main" val="908940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B4C45F-818F-4602-A5A2-B5376CCD8662}" type="datetimeFigureOut">
              <a:rPr lang="en-US" smtClean="0"/>
              <a:t>12/2/2020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A3C1C2F2-5FB3-4668-8B1C-E6A84D753FD9}" type="slidenum">
              <a:rPr lang="en-US" smtClean="0"/>
              <a:t>‹#›</a:t>
            </a:fld>
            <a:endParaRPr lang="en-US"/>
          </a:p>
        </p:txBody>
      </p:sp>
    </p:spTree>
    <p:extLst>
      <p:ext uri="{BB962C8B-B14F-4D97-AF65-F5344CB8AC3E}">
        <p14:creationId xmlns:p14="http://schemas.microsoft.com/office/powerpoint/2010/main" val="349959670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B4C45F-818F-4602-A5A2-B5376CCD8662}"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3C1C2F2-5FB3-4668-8B1C-E6A84D753FD9}" type="slidenum">
              <a:rPr lang="en-US" smtClean="0"/>
              <a:t>‹#›</a:t>
            </a:fld>
            <a:endParaRPr lang="en-US"/>
          </a:p>
        </p:txBody>
      </p:sp>
    </p:spTree>
    <p:extLst>
      <p:ext uri="{BB962C8B-B14F-4D97-AF65-F5344CB8AC3E}">
        <p14:creationId xmlns:p14="http://schemas.microsoft.com/office/powerpoint/2010/main" val="106218328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B4C45F-818F-4602-A5A2-B5376CCD8662}"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3C1C2F2-5FB3-4668-8B1C-E6A84D753FD9}" type="slidenum">
              <a:rPr lang="en-US" smtClean="0"/>
              <a:t>‹#›</a:t>
            </a:fld>
            <a:endParaRPr lang="en-US"/>
          </a:p>
        </p:txBody>
      </p:sp>
    </p:spTree>
    <p:extLst>
      <p:ext uri="{BB962C8B-B14F-4D97-AF65-F5344CB8AC3E}">
        <p14:creationId xmlns:p14="http://schemas.microsoft.com/office/powerpoint/2010/main" val="2783328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E8B4C45F-818F-4602-A5A2-B5376CCD8662}" type="datetimeFigureOut">
              <a:rPr lang="en-US" smtClean="0"/>
              <a:t>12/2/2020</a:t>
            </a:fld>
            <a:endParaRPr lang="en-US"/>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A3C1C2F2-5FB3-4668-8B1C-E6A84D753FD9}" type="slidenum">
              <a:rPr lang="en-US" smtClean="0"/>
              <a:t>‹#›</a:t>
            </a:fld>
            <a:endParaRPr lang="en-US"/>
          </a:p>
        </p:txBody>
      </p:sp>
    </p:spTree>
    <p:extLst>
      <p:ext uri="{BB962C8B-B14F-4D97-AF65-F5344CB8AC3E}">
        <p14:creationId xmlns:p14="http://schemas.microsoft.com/office/powerpoint/2010/main" val="191158670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https/www.gajmarket.com/%D9%85%D8%AC%D9%85%D9%88%D8%B9%D9%87-7-%D8%AC%D9%84%D8%AF%DB%8C-%DA%A9%D8%AA%D8%A7%D8%A8-%DA%A9%D9%84%DB%8C%D8%A7%D8%AA-%D9%86%D8%B8%D8%A7%D9%85%DB%8C-%DA%AF%D9%86%D8%AC%D9%88%DB%8C"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https/hedayatmizan.ir/site/content/40689"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6000" dirty="0" smtClean="0">
                <a:latin typeface="Aldhabi" panose="01000000000000000000" pitchFamily="2" charset="-78"/>
                <a:cs typeface="Aldhabi" panose="01000000000000000000" pitchFamily="2" charset="-78"/>
              </a:rPr>
              <a:t>بسم الله رحمان رحیم </a:t>
            </a:r>
            <a:endParaRPr lang="en-US" sz="6000" dirty="0">
              <a:latin typeface="Aldhabi" panose="01000000000000000000" pitchFamily="2" charset="-78"/>
              <a:cs typeface="Aldhabi" panose="01000000000000000000" pitchFamily="2" charset="-78"/>
            </a:endParaRPr>
          </a:p>
        </p:txBody>
      </p:sp>
      <p:sp>
        <p:nvSpPr>
          <p:cNvPr id="3" name="Subtitle 2"/>
          <p:cNvSpPr>
            <a:spLocks noGrp="1"/>
          </p:cNvSpPr>
          <p:nvPr>
            <p:ph type="subTitle" idx="1"/>
          </p:nvPr>
        </p:nvSpPr>
        <p:spPr/>
        <p:txBody>
          <a:bodyPr>
            <a:normAutofit/>
          </a:bodyPr>
          <a:lstStyle/>
          <a:p>
            <a:r>
              <a:rPr lang="fa-IR" sz="4000" dirty="0" smtClean="0">
                <a:latin typeface="Aldhabi" panose="01000000000000000000" pitchFamily="2" charset="-78"/>
                <a:cs typeface="Aldhabi" panose="01000000000000000000" pitchFamily="2" charset="-78"/>
              </a:rPr>
              <a:t>متین غلامی _ پایه هشتم</a:t>
            </a:r>
            <a:endParaRPr lang="en-US" sz="40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2093395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400" dirty="0" smtClean="0">
                <a:latin typeface="Aldhabi" panose="01000000000000000000" pitchFamily="2" charset="-78"/>
                <a:cs typeface="Aldhabi" panose="01000000000000000000" pitchFamily="2" charset="-78"/>
              </a:rPr>
              <a:t>زندگینامه</a:t>
            </a:r>
            <a:endParaRPr lang="en-US" sz="4400" dirty="0">
              <a:latin typeface="Aldhabi" panose="01000000000000000000" pitchFamily="2" charset="-78"/>
              <a:cs typeface="Aldhabi" panose="01000000000000000000" pitchFamily="2" charset="-78"/>
            </a:endParaRPr>
          </a:p>
        </p:txBody>
      </p:sp>
      <p:sp>
        <p:nvSpPr>
          <p:cNvPr id="3" name="Content Placeholder 2"/>
          <p:cNvSpPr>
            <a:spLocks noGrp="1"/>
          </p:cNvSpPr>
          <p:nvPr>
            <p:ph idx="1"/>
          </p:nvPr>
        </p:nvSpPr>
        <p:spPr>
          <a:xfrm>
            <a:off x="1514719" y="2273717"/>
            <a:ext cx="8761412" cy="3416300"/>
          </a:xfrm>
        </p:spPr>
        <p:txBody>
          <a:bodyPr>
            <a:noAutofit/>
          </a:bodyPr>
          <a:lstStyle/>
          <a:p>
            <a:pPr algn="r"/>
            <a:r>
              <a:rPr lang="fa-IR" sz="4000" dirty="0" smtClean="0">
                <a:latin typeface="Aldhabi" panose="01000000000000000000" pitchFamily="2" charset="-78"/>
                <a:cs typeface="Aldhabi" panose="01000000000000000000" pitchFamily="2" charset="-78"/>
              </a:rPr>
              <a:t>حکیم </a:t>
            </a:r>
            <a:r>
              <a:rPr lang="fa-IR" sz="4000" dirty="0">
                <a:latin typeface="Aldhabi" panose="01000000000000000000" pitchFamily="2" charset="-78"/>
                <a:cs typeface="Aldhabi" panose="01000000000000000000" pitchFamily="2" charset="-78"/>
              </a:rPr>
              <a:t>جمال الدین ابو محمد الیاس بن یوسف بن زکی بن مؤید نظامی گنجوی از داستانسرایان بزرگ و استادان مسلم در سرودن شعر تمثیلی و بزمی است. او در سال 525 در شهر گنجه متولد شد و همه عمر را به جز سفر کوتاهی که به دعوت قزل ارسلان (581-587) به یکی از نواحی نزدیک گنجه کرد، در وطن خود باقی ماند تا در سال 614 یا 619 در همین شهر وفات کرد و به خاک سپرده شد. </a:t>
            </a:r>
            <a:br>
              <a:rPr lang="fa-IR" sz="4000" dirty="0">
                <a:latin typeface="Aldhabi" panose="01000000000000000000" pitchFamily="2" charset="-78"/>
                <a:cs typeface="Aldhabi" panose="01000000000000000000" pitchFamily="2" charset="-78"/>
              </a:rPr>
            </a:br>
            <a:endParaRPr lang="en-US" sz="40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27650831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a:r>
              <a:rPr lang="fa-IR" sz="4000" dirty="0">
                <a:latin typeface="Aldhabi" panose="01000000000000000000" pitchFamily="2" charset="-78"/>
                <a:cs typeface="Aldhabi" panose="01000000000000000000" pitchFamily="2" charset="-78"/>
              </a:rPr>
              <a:t>دوران زندگی نظامی با دوره حکومت اتابکان آذربایجان و موصل و شروانشاهان هم زمان بوده است. تعلق خاطر نظامی به تصوف زندگانی وی را بیشتر با زهد و عزلت همراه کرده و این امر او را از وابستگی به دربارهای سلاطین دور کرده است. . </a:t>
            </a:r>
            <a:endParaRPr lang="en-US" sz="40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8950973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000" dirty="0" smtClean="0">
                <a:latin typeface="Aldhabi" panose="01000000000000000000" pitchFamily="2" charset="-78"/>
                <a:cs typeface="Aldhabi" panose="01000000000000000000" pitchFamily="2" charset="-78"/>
              </a:rPr>
              <a:t>سبک نظامی</a:t>
            </a:r>
            <a:endParaRPr lang="en-US" sz="4000" dirty="0">
              <a:latin typeface="Aldhabi" panose="01000000000000000000" pitchFamily="2" charset="-78"/>
              <a:cs typeface="Aldhabi" panose="01000000000000000000" pitchFamily="2" charset="-78"/>
            </a:endParaRPr>
          </a:p>
        </p:txBody>
      </p:sp>
      <p:sp>
        <p:nvSpPr>
          <p:cNvPr id="5" name="Content Placeholder 4"/>
          <p:cNvSpPr>
            <a:spLocks noGrp="1"/>
          </p:cNvSpPr>
          <p:nvPr>
            <p:ph idx="1"/>
          </p:nvPr>
        </p:nvSpPr>
        <p:spPr/>
        <p:txBody>
          <a:bodyPr>
            <a:noAutofit/>
          </a:bodyPr>
          <a:lstStyle/>
          <a:p>
            <a:pPr algn="r"/>
            <a:r>
              <a:rPr lang="fa-IR" sz="2000" dirty="0" smtClean="0">
                <a:latin typeface="Aldhabi" panose="01000000000000000000" pitchFamily="2" charset="-78"/>
                <a:cs typeface="Aldhabi" panose="01000000000000000000" pitchFamily="2" charset="-78"/>
              </a:rPr>
              <a:t>نظامی </a:t>
            </a:r>
            <a:r>
              <a:rPr lang="fa-IR" sz="2000" dirty="0">
                <a:latin typeface="Aldhabi" panose="01000000000000000000" pitchFamily="2" charset="-78"/>
                <a:cs typeface="Aldhabi" panose="01000000000000000000" pitchFamily="2" charset="-78"/>
              </a:rPr>
              <a:t>از شاعرانی است که باید او را در شمار ارکان شعر فارسی و از استادان مسلم ابن زبان دانست. وی از آن سخنگویانی است که مانند فردوسی و سعدی توانست به ایجاد و تکمیل سبک و روشی خاص دست یابد. اگر چه داستانسرایی در زبان فارسی به وسیله نظامی شروع نشده لیکن تنها شاعری که تا پایان قرن ششم توانسته است شعر تمثیلی را به حد اعلای تکامل برساند نظامی است. </a:t>
            </a:r>
            <a:br>
              <a:rPr lang="fa-IR" sz="2000" dirty="0">
                <a:latin typeface="Aldhabi" panose="01000000000000000000" pitchFamily="2" charset="-78"/>
                <a:cs typeface="Aldhabi" panose="01000000000000000000" pitchFamily="2" charset="-78"/>
              </a:rPr>
            </a:br>
            <a:r>
              <a:rPr lang="fa-IR" sz="2000" dirty="0">
                <a:latin typeface="Aldhabi" panose="01000000000000000000" pitchFamily="2" charset="-78"/>
                <a:cs typeface="Aldhabi" panose="01000000000000000000" pitchFamily="2" charset="-78"/>
              </a:rPr>
              <a:t/>
            </a:r>
            <a:br>
              <a:rPr lang="fa-IR" sz="2000" dirty="0">
                <a:latin typeface="Aldhabi" panose="01000000000000000000" pitchFamily="2" charset="-78"/>
                <a:cs typeface="Aldhabi" panose="01000000000000000000" pitchFamily="2" charset="-78"/>
              </a:rPr>
            </a:br>
            <a:r>
              <a:rPr lang="fa-IR" sz="2000" dirty="0">
                <a:latin typeface="Aldhabi" panose="01000000000000000000" pitchFamily="2" charset="-78"/>
                <a:cs typeface="Aldhabi" panose="01000000000000000000" pitchFamily="2" charset="-78"/>
              </a:rPr>
              <a:t>وی در انتخاب الفاظ و کلمات مناسب و ایجاد ترکیبات خاص تازه و ابداع معانی و مضامین نو و دلپسند و تصویر جزئیات بانیروی تخیل و دقت در وصف مناظر و توصیف طبیعت و اشخاص و به کار بردن تشبیهات و استعارات مطبوع و نو، در شمار کسانی است که بعد از خود نظیری نیافته است. </a:t>
            </a:r>
            <a:br>
              <a:rPr lang="fa-IR" sz="2000" dirty="0">
                <a:latin typeface="Aldhabi" panose="01000000000000000000" pitchFamily="2" charset="-78"/>
                <a:cs typeface="Aldhabi" panose="01000000000000000000" pitchFamily="2" charset="-78"/>
              </a:rPr>
            </a:br>
            <a:r>
              <a:rPr lang="fa-IR" sz="2000" dirty="0">
                <a:latin typeface="Aldhabi" panose="01000000000000000000" pitchFamily="2" charset="-78"/>
                <a:cs typeface="Aldhabi" panose="01000000000000000000" pitchFamily="2" charset="-78"/>
              </a:rPr>
              <a:t/>
            </a:r>
            <a:br>
              <a:rPr lang="fa-IR" sz="2000" dirty="0">
                <a:latin typeface="Aldhabi" panose="01000000000000000000" pitchFamily="2" charset="-78"/>
                <a:cs typeface="Aldhabi" panose="01000000000000000000" pitchFamily="2" charset="-78"/>
              </a:rPr>
            </a:br>
            <a:r>
              <a:rPr lang="fa-IR" sz="2000" dirty="0">
                <a:latin typeface="Aldhabi" panose="01000000000000000000" pitchFamily="2" charset="-78"/>
                <a:cs typeface="Aldhabi" panose="01000000000000000000" pitchFamily="2" charset="-78"/>
              </a:rPr>
              <a:t>با وجود آنکه آثار نظامی از نظر اطناب در سخن و بازی با لفاظ و آوردن اصطلاحات علمی و فلسفی و ترکیبات عربی فراوان و پیچیدگی معانی بعضی از ابیات ،قابل خرده گیری است، ولی «محاسن کلام او به قدری است که باید او را یکی از بزرگترین شعرای ایران نامید و مخصوصاً در فن خود بی همتا و بی نظیر معرفی کرد. </a:t>
            </a:r>
            <a:endParaRPr lang="en-US" sz="20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38270299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000" dirty="0">
                <a:latin typeface="Aldhabi" panose="01000000000000000000" pitchFamily="2" charset="-78"/>
                <a:cs typeface="Aldhabi" panose="01000000000000000000" pitchFamily="2" charset="-78"/>
              </a:rPr>
              <a:t>جمال‌الدین ابومحمّد الیاس بن یوسف بن زکی بن مؤیَّد</a:t>
            </a:r>
            <a:endParaRPr lang="en-US" sz="4000" dirty="0">
              <a:latin typeface="Aldhabi" panose="01000000000000000000" pitchFamily="2" charset="-78"/>
              <a:cs typeface="Aldhabi" panose="010000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4032719" y="2598000"/>
            <a:ext cx="3005879" cy="3991139"/>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3"/>
          <a:stretch>
            <a:fillRect/>
          </a:stretch>
        </p:blipFill>
        <p:spPr>
          <a:xfrm>
            <a:off x="391616" y="2598000"/>
            <a:ext cx="3167571" cy="3991139"/>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a:blip r:embed="rId4"/>
          <a:stretch>
            <a:fillRect/>
          </a:stretch>
        </p:blipFill>
        <p:spPr>
          <a:xfrm>
            <a:off x="7357229" y="3601398"/>
            <a:ext cx="4479809" cy="298774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835311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000" dirty="0" smtClean="0">
                <a:latin typeface="Aldhabi" panose="01000000000000000000" pitchFamily="2" charset="-78"/>
                <a:cs typeface="Aldhabi" panose="01000000000000000000" pitchFamily="2" charset="-78"/>
              </a:rPr>
              <a:t>کتاب</a:t>
            </a:r>
            <a:r>
              <a:rPr lang="fa-IR" dirty="0" smtClean="0"/>
              <a:t> ها</a:t>
            </a:r>
            <a:endParaRPr lang="en-US" dirty="0"/>
          </a:p>
        </p:txBody>
      </p:sp>
      <p:pic>
        <p:nvPicPr>
          <p:cNvPr id="4" name="Content Placeholder 3"/>
          <p:cNvPicPr>
            <a:picLocks noGrp="1" noChangeAspect="1"/>
          </p:cNvPicPr>
          <p:nvPr>
            <p:ph idx="1"/>
          </p:nvPr>
        </p:nvPicPr>
        <p:blipFill>
          <a:blip r:embed="rId2"/>
          <a:stretch>
            <a:fillRect/>
          </a:stretch>
        </p:blipFill>
        <p:spPr>
          <a:xfrm>
            <a:off x="3792512" y="2509864"/>
            <a:ext cx="4190258" cy="41902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Action Button: Information 4">
            <a:hlinkClick r:id="rId3" highlightClick="1"/>
          </p:cNvPr>
          <p:cNvSpPr/>
          <p:nvPr/>
        </p:nvSpPr>
        <p:spPr>
          <a:xfrm>
            <a:off x="1499016" y="5366479"/>
            <a:ext cx="1042416" cy="1042416"/>
          </a:xfrm>
          <a:prstGeom prst="actionButtonInformation">
            <a:avLst/>
          </a:prstGeom>
          <a:solidFill>
            <a:srgbClr val="0070C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28701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9845" y="868737"/>
            <a:ext cx="8761413" cy="706964"/>
          </a:xfrm>
        </p:spPr>
        <p:txBody>
          <a:bodyPr/>
          <a:lstStyle/>
          <a:p>
            <a:pPr algn="ctr"/>
            <a:r>
              <a:rPr lang="fa-IR" dirty="0">
                <a:latin typeface="Aldhabi" panose="01000000000000000000" pitchFamily="2" charset="-78"/>
                <a:cs typeface="Aldhabi" panose="01000000000000000000" pitchFamily="2" charset="-78"/>
              </a:rPr>
              <a:t>اگر می خواهید بیشتر بدانید به لینک زیر بروید.</a:t>
            </a:r>
            <a:r>
              <a:rPr lang="en-US" dirty="0">
                <a:latin typeface="Aldhabi" panose="01000000000000000000" pitchFamily="2" charset="-78"/>
                <a:cs typeface="Aldhabi" panose="01000000000000000000" pitchFamily="2" charset="-78"/>
              </a:rPr>
              <a:t/>
            </a:r>
            <a:br>
              <a:rPr lang="en-US" dirty="0">
                <a:latin typeface="Aldhabi" panose="01000000000000000000" pitchFamily="2" charset="-78"/>
                <a:cs typeface="Aldhabi" panose="01000000000000000000" pitchFamily="2" charset="-78"/>
              </a:rPr>
            </a:br>
            <a:endParaRPr lang="en-US" dirty="0"/>
          </a:p>
        </p:txBody>
      </p:sp>
      <p:sp>
        <p:nvSpPr>
          <p:cNvPr id="3" name="Content Placeholder 2"/>
          <p:cNvSpPr>
            <a:spLocks noGrp="1"/>
          </p:cNvSpPr>
          <p:nvPr>
            <p:ph idx="1"/>
          </p:nvPr>
        </p:nvSpPr>
        <p:spPr/>
        <p:txBody>
          <a:bodyPr>
            <a:normAutofit/>
          </a:bodyPr>
          <a:lstStyle/>
          <a:p>
            <a:pPr marL="0" indent="0" algn="ctr">
              <a:buNone/>
            </a:pPr>
            <a:endParaRPr lang="en-US" sz="4000" dirty="0">
              <a:latin typeface="Aldhabi" panose="01000000000000000000" pitchFamily="2" charset="-78"/>
              <a:cs typeface="Aldhabi" panose="01000000000000000000" pitchFamily="2" charset="-78"/>
            </a:endParaRPr>
          </a:p>
        </p:txBody>
      </p:sp>
      <p:sp>
        <p:nvSpPr>
          <p:cNvPr id="4" name="Action Button: Information 3">
            <a:hlinkClick r:id="rId2" highlightClick="1"/>
          </p:cNvPr>
          <p:cNvSpPr/>
          <p:nvPr/>
        </p:nvSpPr>
        <p:spPr>
          <a:xfrm>
            <a:off x="5014453" y="3790442"/>
            <a:ext cx="1042416" cy="1042416"/>
          </a:xfrm>
          <a:prstGeom prst="actionButtonInformation">
            <a:avLst/>
          </a:prstGeom>
          <a:solidFill>
            <a:srgbClr val="0070C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9952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8000" dirty="0" smtClean="0">
                <a:latin typeface="Aldhabi" panose="01000000000000000000" pitchFamily="2" charset="-78"/>
                <a:cs typeface="Aldhabi" panose="01000000000000000000" pitchFamily="2" charset="-78"/>
              </a:rPr>
              <a:t>پایان</a:t>
            </a:r>
            <a:endParaRPr lang="en-US" sz="8000" dirty="0">
              <a:latin typeface="Aldhabi" panose="01000000000000000000" pitchFamily="2" charset="-78"/>
              <a:cs typeface="Aldhabi" panose="01000000000000000000" pitchFamily="2" charset="-78"/>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067139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37</TotalTime>
  <Words>239</Words>
  <Application>Microsoft Office PowerPoint</Application>
  <PresentationFormat>Widescreen</PresentationFormat>
  <Paragraphs>11</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Aldhabi</vt:lpstr>
      <vt:lpstr>Arial</vt:lpstr>
      <vt:lpstr>Century Gothic</vt:lpstr>
      <vt:lpstr>Times New Roman</vt:lpstr>
      <vt:lpstr>Wingdings 3</vt:lpstr>
      <vt:lpstr>Ion Boardroom</vt:lpstr>
      <vt:lpstr>بسم الله رحمان رحیم </vt:lpstr>
      <vt:lpstr>زندگینامه</vt:lpstr>
      <vt:lpstr>PowerPoint Presentation</vt:lpstr>
      <vt:lpstr>سبک نظامی</vt:lpstr>
      <vt:lpstr>جمال‌الدین ابومحمّد الیاس بن یوسف بن زکی بن مؤیَّد</vt:lpstr>
      <vt:lpstr>کتاب ها</vt:lpstr>
      <vt:lpstr>اگر می خواهید بیشتر بدانید به لینک زیر بروید. </vt:lpstr>
      <vt:lpstr>پایان</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رحمان رحیم </dc:title>
  <dc:creator>Matin</dc:creator>
  <cp:lastModifiedBy>Matin</cp:lastModifiedBy>
  <cp:revision>4</cp:revision>
  <dcterms:created xsi:type="dcterms:W3CDTF">2020-12-02T10:14:04Z</dcterms:created>
  <dcterms:modified xsi:type="dcterms:W3CDTF">2020-12-02T10:51:42Z</dcterms:modified>
</cp:coreProperties>
</file>