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19" autoAdjust="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7/26/2024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7/26/2024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7/26/2024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7/26/2024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7/26/2024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7/26/2024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7/26/2024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7/26/2024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7/26/2024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7/26/2024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1"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beytoote.com/cookery/khavas-ghaza/attribute-anana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593077" y="419109"/>
            <a:ext cx="4813072" cy="3009892"/>
          </a:xfrm>
        </p:spPr>
        <p:txBody>
          <a:bodyPr>
            <a:normAutofit/>
          </a:bodyPr>
          <a:lstStyle/>
          <a:p>
            <a:pPr algn="ctr"/>
            <a:r>
              <a:rPr lang="fa-IR" dirty="0">
                <a:latin typeface="A Thuluth" pitchFamily="2" charset="-78"/>
                <a:cs typeface="A Thuluth" pitchFamily="2" charset="-78"/>
              </a:rPr>
              <a:t>موضوع:</a:t>
            </a:r>
            <a:br>
              <a:rPr lang="fa-IR" dirty="0">
                <a:latin typeface="A Thuluth" pitchFamily="2" charset="-78"/>
                <a:cs typeface="A Thuluth" pitchFamily="2" charset="-78"/>
              </a:rPr>
            </a:br>
            <a:r>
              <a:rPr lang="fa-IR" dirty="0">
                <a:latin typeface="A Thuluth" pitchFamily="2" charset="-78"/>
                <a:cs typeface="A Thuluth" pitchFamily="2" charset="-78"/>
              </a:rPr>
              <a:t>میوه های عجیب</a:t>
            </a:r>
            <a:endParaRPr lang="en-US" dirty="0">
              <a:latin typeface="A Thuluth" pitchFamily="2" charset="-78"/>
              <a:cs typeface="A Thuluth" pitchFamily="2" charset="-78"/>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pPr algn="ctr"/>
            <a:r>
              <a:rPr lang="fa-IR" dirty="0"/>
              <a:t>کاری از: محمد صالح دادگسترنیا</a:t>
            </a:r>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E30B-7819-4F68-9151-3F500D1A09E5}"/>
              </a:ext>
            </a:extLst>
          </p:cNvPr>
          <p:cNvSpPr>
            <a:spLocks noGrp="1"/>
          </p:cNvSpPr>
          <p:nvPr>
            <p:ph type="title"/>
          </p:nvPr>
        </p:nvSpPr>
        <p:spPr/>
        <p:txBody>
          <a:bodyPr/>
          <a:lstStyle/>
          <a:p>
            <a:r>
              <a:rPr lang="fa-IR" dirty="0"/>
              <a:t>میوه کام کوات</a:t>
            </a:r>
          </a:p>
        </p:txBody>
      </p:sp>
      <p:sp>
        <p:nvSpPr>
          <p:cNvPr id="3" name="Content Placeholder 2">
            <a:extLst>
              <a:ext uri="{FF2B5EF4-FFF2-40B4-BE49-F238E27FC236}">
                <a16:creationId xmlns:a16="http://schemas.microsoft.com/office/drawing/2014/main" id="{1A253BB5-C638-41D9-B2F0-D56898FB2101}"/>
              </a:ext>
            </a:extLst>
          </p:cNvPr>
          <p:cNvSpPr>
            <a:spLocks noGrp="1"/>
          </p:cNvSpPr>
          <p:nvPr>
            <p:ph idx="1"/>
          </p:nvPr>
        </p:nvSpPr>
        <p:spPr>
          <a:xfrm>
            <a:off x="4737100" y="1955800"/>
            <a:ext cx="7454900" cy="4256192"/>
          </a:xfrm>
        </p:spPr>
        <p:txBody>
          <a:bodyPr/>
          <a:lstStyle/>
          <a:p>
            <a:r>
              <a:rPr lang="fa-IR" b="0" i="0" dirty="0">
                <a:solidFill>
                  <a:srgbClr val="1F1F1F"/>
                </a:solidFill>
                <a:effectLst/>
                <a:latin typeface="ttgm"/>
                <a:cs typeface="B Esfehan" panose="00000700000000000000" pitchFamily="2" charset="-78"/>
              </a:rPr>
              <a:t>زادگاه اصلی این میوه چین است و از جمله مرکبات بسیار کوچک به شمار می‌آید که شبیه پرتقال و سرشار از ویتامین سی است.</a:t>
            </a:r>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05A59EBC-08CB-427E-99AA-E49BA9BEDAFC}"/>
              </a:ext>
            </a:extLst>
          </p:cNvPr>
          <p:cNvPicPr>
            <a:picLocks noChangeAspect="1"/>
          </p:cNvPicPr>
          <p:nvPr/>
        </p:nvPicPr>
        <p:blipFill>
          <a:blip r:embed="rId2"/>
          <a:stretch>
            <a:fillRect/>
          </a:stretch>
        </p:blipFill>
        <p:spPr>
          <a:xfrm>
            <a:off x="0" y="1955800"/>
            <a:ext cx="4737100" cy="4438651"/>
          </a:xfrm>
          <a:prstGeom prst="rect">
            <a:avLst/>
          </a:prstGeom>
        </p:spPr>
      </p:pic>
    </p:spTree>
    <p:extLst>
      <p:ext uri="{BB962C8B-B14F-4D97-AF65-F5344CB8AC3E}">
        <p14:creationId xmlns:p14="http://schemas.microsoft.com/office/powerpoint/2010/main" val="3687769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F670-1ADF-4437-B229-AF68332E40C6}"/>
              </a:ext>
            </a:extLst>
          </p:cNvPr>
          <p:cNvSpPr>
            <a:spLocks noGrp="1"/>
          </p:cNvSpPr>
          <p:nvPr>
            <p:ph type="title"/>
          </p:nvPr>
        </p:nvSpPr>
        <p:spPr>
          <a:xfrm>
            <a:off x="1097280" y="317499"/>
            <a:ext cx="3512820" cy="1574801"/>
          </a:xfrm>
        </p:spPr>
        <p:txBody>
          <a:bodyPr/>
          <a:lstStyle/>
          <a:p>
            <a:r>
              <a:rPr lang="fa-IR" dirty="0"/>
              <a:t>میوه پپینو دلچه</a:t>
            </a:r>
          </a:p>
        </p:txBody>
      </p:sp>
      <p:sp>
        <p:nvSpPr>
          <p:cNvPr id="3" name="Content Placeholder 2">
            <a:extLst>
              <a:ext uri="{FF2B5EF4-FFF2-40B4-BE49-F238E27FC236}">
                <a16:creationId xmlns:a16="http://schemas.microsoft.com/office/drawing/2014/main" id="{98C82A6A-8773-4426-BF52-D7BF89DF80B3}"/>
              </a:ext>
            </a:extLst>
          </p:cNvPr>
          <p:cNvSpPr>
            <a:spLocks noGrp="1"/>
          </p:cNvSpPr>
          <p:nvPr>
            <p:ph idx="1"/>
          </p:nvPr>
        </p:nvSpPr>
        <p:spPr>
          <a:xfrm>
            <a:off x="5321300" y="1854200"/>
            <a:ext cx="6870700" cy="3543300"/>
          </a:xfrm>
        </p:spPr>
        <p:txBody>
          <a:bodyPr>
            <a:normAutofit/>
          </a:bodyPr>
          <a:lstStyle/>
          <a:p>
            <a:pPr algn="just"/>
            <a:r>
              <a:rPr lang="fa-IR" b="0" i="0" dirty="0">
                <a:solidFill>
                  <a:srgbClr val="1F1F1F"/>
                </a:solidFill>
                <a:effectLst/>
                <a:latin typeface="ttgm"/>
                <a:cs typeface="B Esfehan" panose="00000700000000000000" pitchFamily="2" charset="-78"/>
              </a:rPr>
              <a:t>انگلیسی ها از ترکیب خیار و خربزه میوه‌ای به نام پپینو تولید کردند که این میوه حاوی مقدیر زیادی پتاسیم است که در کاهش فشار خون موثر می‌باشد. این میوه حاوی مقدار زیادی ویتامین </a:t>
            </a:r>
            <a:r>
              <a:rPr lang="en-US" b="0" i="0" dirty="0">
                <a:solidFill>
                  <a:srgbClr val="1F1F1F"/>
                </a:solidFill>
                <a:effectLst/>
                <a:latin typeface="ttgm"/>
                <a:cs typeface="B Esfehan" panose="00000700000000000000" pitchFamily="2" charset="-78"/>
              </a:rPr>
              <a:t>A , B,C </a:t>
            </a:r>
            <a:r>
              <a:rPr lang="fa-IR" b="0" i="0" dirty="0">
                <a:solidFill>
                  <a:srgbClr val="1F1F1F"/>
                </a:solidFill>
                <a:effectLst/>
                <a:latin typeface="ttgm"/>
                <a:cs typeface="B Esfehan" panose="00000700000000000000" pitchFamily="2" charset="-78"/>
              </a:rPr>
              <a:t>است که برای سلامت انسان و مقاومت بر سرطان و بیماری قلبی مفید است . همچنین این میوه برای افرادی که دارای رژیم غذایی هستند نیز انتخاب خوبی است چون دارای کالری بسیار پائین است.</a:t>
            </a:r>
          </a:p>
          <a:p>
            <a:pPr algn="just"/>
            <a:r>
              <a:rPr lang="fa-IR" b="0" i="0" dirty="0">
                <a:solidFill>
                  <a:srgbClr val="1F1F1F"/>
                </a:solidFill>
                <a:effectLst/>
                <a:latin typeface="ttgm"/>
                <a:cs typeface="B Esfehan" panose="00000700000000000000" pitchFamily="2" charset="-78"/>
              </a:rPr>
              <a:t> </a:t>
            </a:r>
          </a:p>
          <a:p>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5C475D9C-1290-49D4-B2C3-165BAC41BE92}"/>
              </a:ext>
            </a:extLst>
          </p:cNvPr>
          <p:cNvPicPr>
            <a:picLocks noChangeAspect="1"/>
          </p:cNvPicPr>
          <p:nvPr/>
        </p:nvPicPr>
        <p:blipFill>
          <a:blip r:embed="rId2"/>
          <a:stretch>
            <a:fillRect/>
          </a:stretch>
        </p:blipFill>
        <p:spPr>
          <a:xfrm>
            <a:off x="0" y="2225675"/>
            <a:ext cx="4610100" cy="4200526"/>
          </a:xfrm>
          <a:prstGeom prst="rect">
            <a:avLst/>
          </a:prstGeom>
        </p:spPr>
      </p:pic>
    </p:spTree>
    <p:extLst>
      <p:ext uri="{BB962C8B-B14F-4D97-AF65-F5344CB8AC3E}">
        <p14:creationId xmlns:p14="http://schemas.microsoft.com/office/powerpoint/2010/main" val="4123972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EFC2-F65B-4835-AE34-084414CA30BB}"/>
              </a:ext>
            </a:extLst>
          </p:cNvPr>
          <p:cNvSpPr>
            <a:spLocks noGrp="1"/>
          </p:cNvSpPr>
          <p:nvPr>
            <p:ph type="title"/>
          </p:nvPr>
        </p:nvSpPr>
        <p:spPr/>
        <p:txBody>
          <a:bodyPr/>
          <a:lstStyle/>
          <a:p>
            <a:r>
              <a:rPr lang="fa-IR" dirty="0"/>
              <a:t>میوه دریان</a:t>
            </a:r>
          </a:p>
        </p:txBody>
      </p:sp>
      <p:sp>
        <p:nvSpPr>
          <p:cNvPr id="3" name="Content Placeholder 2">
            <a:extLst>
              <a:ext uri="{FF2B5EF4-FFF2-40B4-BE49-F238E27FC236}">
                <a16:creationId xmlns:a16="http://schemas.microsoft.com/office/drawing/2014/main" id="{27FBE300-A1B6-40A2-B84A-5E55F7934CC9}"/>
              </a:ext>
            </a:extLst>
          </p:cNvPr>
          <p:cNvSpPr>
            <a:spLocks noGrp="1"/>
          </p:cNvSpPr>
          <p:nvPr>
            <p:ph idx="1"/>
          </p:nvPr>
        </p:nvSpPr>
        <p:spPr>
          <a:xfrm>
            <a:off x="5549900" y="2678961"/>
            <a:ext cx="6642100" cy="3760891"/>
          </a:xfrm>
        </p:spPr>
        <p:txBody>
          <a:bodyPr/>
          <a:lstStyle/>
          <a:p>
            <a:r>
              <a:rPr lang="fa-IR" b="0" i="0" dirty="0">
                <a:solidFill>
                  <a:srgbClr val="1F1F1F"/>
                </a:solidFill>
                <a:effectLst/>
                <a:latin typeface="ttgm"/>
                <a:cs typeface="B Esfehan" panose="00000700000000000000" pitchFamily="2" charset="-78"/>
              </a:rPr>
              <a:t>زادگاه اصلی این میوه برونئی و اندونزی و مالزی است. به دلیل اندازه بزرگ آن به ملکه میوه‌ها معروف است. این میوه دارای بوی بسیار بدی است، به همین دلیل استفاده از آن در اماکن عمومی ممنوع است، اما طعم آن شیرین است.</a:t>
            </a:r>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23D416D8-CB8B-4A2F-9E57-C65301960D18}"/>
              </a:ext>
            </a:extLst>
          </p:cNvPr>
          <p:cNvPicPr>
            <a:picLocks noChangeAspect="1"/>
          </p:cNvPicPr>
          <p:nvPr/>
        </p:nvPicPr>
        <p:blipFill>
          <a:blip r:embed="rId2"/>
          <a:stretch>
            <a:fillRect/>
          </a:stretch>
        </p:blipFill>
        <p:spPr>
          <a:xfrm>
            <a:off x="0" y="2678962"/>
            <a:ext cx="4508500" cy="3760891"/>
          </a:xfrm>
          <a:prstGeom prst="rect">
            <a:avLst/>
          </a:prstGeom>
        </p:spPr>
      </p:pic>
    </p:spTree>
    <p:extLst>
      <p:ext uri="{BB962C8B-B14F-4D97-AF65-F5344CB8AC3E}">
        <p14:creationId xmlns:p14="http://schemas.microsoft.com/office/powerpoint/2010/main" val="12802317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17D4-F54B-4BFA-9AB9-075B0A80562F}"/>
              </a:ext>
            </a:extLst>
          </p:cNvPr>
          <p:cNvSpPr>
            <a:spLocks noGrp="1"/>
          </p:cNvSpPr>
          <p:nvPr>
            <p:ph type="title"/>
          </p:nvPr>
        </p:nvSpPr>
        <p:spPr/>
        <p:txBody>
          <a:bodyPr/>
          <a:lstStyle/>
          <a:p>
            <a:r>
              <a:rPr lang="fa-IR" dirty="0"/>
              <a:t>میوه دست بودا</a:t>
            </a:r>
          </a:p>
        </p:txBody>
      </p:sp>
      <p:sp>
        <p:nvSpPr>
          <p:cNvPr id="3" name="Content Placeholder 2">
            <a:extLst>
              <a:ext uri="{FF2B5EF4-FFF2-40B4-BE49-F238E27FC236}">
                <a16:creationId xmlns:a16="http://schemas.microsoft.com/office/drawing/2014/main" id="{87C77B66-E08A-4E35-BACB-5411AAAE03EF}"/>
              </a:ext>
            </a:extLst>
          </p:cNvPr>
          <p:cNvSpPr>
            <a:spLocks noGrp="1"/>
          </p:cNvSpPr>
          <p:nvPr>
            <p:ph idx="1"/>
          </p:nvPr>
        </p:nvSpPr>
        <p:spPr>
          <a:xfrm>
            <a:off x="6096000" y="1892301"/>
            <a:ext cx="6096000" cy="3911599"/>
          </a:xfrm>
        </p:spPr>
        <p:txBody>
          <a:bodyPr/>
          <a:lstStyle/>
          <a:p>
            <a:r>
              <a:rPr lang="fa-IR" b="0" i="0" dirty="0">
                <a:solidFill>
                  <a:srgbClr val="1F1F1F"/>
                </a:solidFill>
                <a:effectLst/>
                <a:latin typeface="ttgm"/>
                <a:cs typeface="B Esfehan" panose="00000700000000000000" pitchFamily="2" charset="-78"/>
              </a:rPr>
              <a:t>چینی ها این میوه را به عنوان هدیه در جشن سال نو به یکدیگر هدیه می دهند زیرا اعتقاد دارند برای آنها خوش شانسی به ارمغان می آورد. همچنین، این میوه بسیار خوشبوست و در چین و ژاپن از آن برای خوشبو کردن اتاق‌ها و وسایل شخصی مانند لباس استفاده می‌کنند.</a:t>
            </a:r>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C4394380-5E38-4734-BFE9-01931C1460EE}"/>
              </a:ext>
            </a:extLst>
          </p:cNvPr>
          <p:cNvPicPr>
            <a:picLocks noChangeAspect="1"/>
          </p:cNvPicPr>
          <p:nvPr/>
        </p:nvPicPr>
        <p:blipFill>
          <a:blip r:embed="rId2"/>
          <a:stretch>
            <a:fillRect/>
          </a:stretch>
        </p:blipFill>
        <p:spPr>
          <a:xfrm>
            <a:off x="0" y="2620859"/>
            <a:ext cx="4902200" cy="3760891"/>
          </a:xfrm>
          <a:prstGeom prst="rect">
            <a:avLst/>
          </a:prstGeom>
        </p:spPr>
      </p:pic>
    </p:spTree>
    <p:extLst>
      <p:ext uri="{BB962C8B-B14F-4D97-AF65-F5344CB8AC3E}">
        <p14:creationId xmlns:p14="http://schemas.microsoft.com/office/powerpoint/2010/main" val="4039241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C3C5-214F-408E-9595-64D0BDDD12E1}"/>
              </a:ext>
            </a:extLst>
          </p:cNvPr>
          <p:cNvSpPr>
            <a:spLocks noGrp="1"/>
          </p:cNvSpPr>
          <p:nvPr>
            <p:ph type="title"/>
          </p:nvPr>
        </p:nvSpPr>
        <p:spPr/>
        <p:txBody>
          <a:bodyPr/>
          <a:lstStyle/>
          <a:p>
            <a:r>
              <a:rPr lang="fa-IR" dirty="0"/>
              <a:t>میوه اژدها بیتایا </a:t>
            </a:r>
          </a:p>
        </p:txBody>
      </p:sp>
      <p:sp>
        <p:nvSpPr>
          <p:cNvPr id="3" name="Content Placeholder 2">
            <a:extLst>
              <a:ext uri="{FF2B5EF4-FFF2-40B4-BE49-F238E27FC236}">
                <a16:creationId xmlns:a16="http://schemas.microsoft.com/office/drawing/2014/main" id="{AC5307EC-BA5A-478D-AD77-500A3B937A00}"/>
              </a:ext>
            </a:extLst>
          </p:cNvPr>
          <p:cNvSpPr>
            <a:spLocks noGrp="1"/>
          </p:cNvSpPr>
          <p:nvPr>
            <p:ph idx="1"/>
          </p:nvPr>
        </p:nvSpPr>
        <p:spPr>
          <a:xfrm>
            <a:off x="5024120" y="2552701"/>
            <a:ext cx="7040880" cy="3760891"/>
          </a:xfrm>
        </p:spPr>
        <p:txBody>
          <a:bodyPr/>
          <a:lstStyle/>
          <a:p>
            <a:pPr algn="just"/>
            <a:r>
              <a:rPr lang="fa-IR" b="0" i="0" dirty="0">
                <a:solidFill>
                  <a:srgbClr val="1F1F1F"/>
                </a:solidFill>
                <a:effectLst/>
                <a:latin typeface="ttgm"/>
                <a:cs typeface="B Esfehan" panose="00000700000000000000" pitchFamily="2" charset="-78"/>
              </a:rPr>
              <a:t>میوه اژدها یا پیتایا، پیتاهایا، هو لونگ گو، گلابی توت فرنگی، به میوه چندین نوع کاکتوس اطلاق می‌شود. این میوه بومی مکزیک و آمریکای مرکزی و جنوبی است و نیز در کشورهای آسیای جنوب شرقی همچون ویتنام، تایوان، جنوب چین، جزیره اکیناوا (ژاپن)، فیلیپین و مالزی هم کشت می‌شود.</a:t>
            </a:r>
          </a:p>
          <a:p>
            <a:pPr algn="just"/>
            <a:r>
              <a:rPr lang="fa-IR" b="0" i="0" dirty="0">
                <a:solidFill>
                  <a:srgbClr val="1F1F1F"/>
                </a:solidFill>
                <a:effectLst/>
                <a:latin typeface="ttgm"/>
                <a:cs typeface="B Esfehan" panose="00000700000000000000" pitchFamily="2" charset="-78"/>
              </a:rPr>
              <a:t> </a:t>
            </a:r>
          </a:p>
          <a:p>
            <a:pPr algn="just"/>
            <a:r>
              <a:rPr lang="fa-IR" b="0" i="0" dirty="0">
                <a:solidFill>
                  <a:srgbClr val="1F1F1F"/>
                </a:solidFill>
                <a:effectLst/>
                <a:latin typeface="ttgm"/>
                <a:cs typeface="B Esfehan" panose="00000700000000000000" pitchFamily="2" charset="-78"/>
              </a:rPr>
              <a:t>زادگاه این میوه مکزیک و مرکز و جنوب آمریکاست و به خاطر شکل و رنگش به این نام از آن یاد می شود.</a:t>
            </a:r>
          </a:p>
          <a:p>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C2B76F94-4867-4AC0-AC17-FC7C56960AFA}"/>
              </a:ext>
            </a:extLst>
          </p:cNvPr>
          <p:cNvPicPr>
            <a:picLocks noChangeAspect="1"/>
          </p:cNvPicPr>
          <p:nvPr/>
        </p:nvPicPr>
        <p:blipFill>
          <a:blip r:embed="rId2"/>
          <a:stretch>
            <a:fillRect/>
          </a:stretch>
        </p:blipFill>
        <p:spPr>
          <a:xfrm>
            <a:off x="0" y="2247900"/>
            <a:ext cx="4762500" cy="4178300"/>
          </a:xfrm>
          <a:prstGeom prst="rect">
            <a:avLst/>
          </a:prstGeom>
        </p:spPr>
      </p:pic>
    </p:spTree>
    <p:extLst>
      <p:ext uri="{BB962C8B-B14F-4D97-AF65-F5344CB8AC3E}">
        <p14:creationId xmlns:p14="http://schemas.microsoft.com/office/powerpoint/2010/main" val="3828368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6053-7CEB-F269-8976-7FBA46F61985}"/>
              </a:ext>
            </a:extLst>
          </p:cNvPr>
          <p:cNvSpPr>
            <a:spLocks noGrp="1"/>
          </p:cNvSpPr>
          <p:nvPr>
            <p:ph type="title"/>
          </p:nvPr>
        </p:nvSpPr>
        <p:spPr/>
        <p:txBody>
          <a:bodyPr/>
          <a:lstStyle/>
          <a:p>
            <a:r>
              <a:rPr lang="fa-IR" i="0" dirty="0">
                <a:solidFill>
                  <a:srgbClr val="373A3C"/>
                </a:solidFill>
                <a:effectLst/>
                <a:highlight>
                  <a:srgbClr val="FFFFFF"/>
                </a:highlight>
                <a:latin typeface="ERPx"/>
              </a:rPr>
              <a:t>سیب گلی / رز آلو</a:t>
            </a:r>
            <a:br>
              <a:rPr lang="fa-IR" b="1" i="0" dirty="0">
                <a:solidFill>
                  <a:srgbClr val="373A3C"/>
                </a:solidFill>
                <a:effectLst/>
                <a:highlight>
                  <a:srgbClr val="FFFFFF"/>
                </a:highlight>
                <a:latin typeface="ERPx"/>
              </a:rPr>
            </a:br>
            <a:endParaRPr lang="fa-IR" dirty="0"/>
          </a:p>
        </p:txBody>
      </p:sp>
      <p:sp>
        <p:nvSpPr>
          <p:cNvPr id="3" name="Content Placeholder 2">
            <a:extLst>
              <a:ext uri="{FF2B5EF4-FFF2-40B4-BE49-F238E27FC236}">
                <a16:creationId xmlns:a16="http://schemas.microsoft.com/office/drawing/2014/main" id="{27555C0A-52BD-6F85-8298-12C9596CCA07}"/>
              </a:ext>
            </a:extLst>
          </p:cNvPr>
          <p:cNvSpPr>
            <a:spLocks noGrp="1"/>
          </p:cNvSpPr>
          <p:nvPr>
            <p:ph idx="1"/>
          </p:nvPr>
        </p:nvSpPr>
        <p:spPr>
          <a:xfrm>
            <a:off x="5380383" y="2108201"/>
            <a:ext cx="6811617" cy="4319103"/>
          </a:xfrm>
        </p:spPr>
        <p:txBody>
          <a:bodyPr>
            <a:normAutofit/>
          </a:bodyPr>
          <a:lstStyle/>
          <a:p>
            <a:r>
              <a:rPr lang="fa-IR" b="1" i="0" dirty="0">
                <a:solidFill>
                  <a:srgbClr val="373A3C"/>
                </a:solidFill>
                <a:effectLst/>
                <a:highlight>
                  <a:srgbClr val="FFFFFF"/>
                </a:highlight>
                <a:latin typeface="ERPx"/>
                <a:cs typeface="B Esfehan" panose="00000700000000000000" pitchFamily="2" charset="-78"/>
              </a:rPr>
              <a:t> سیب گلی همچنین سیب آب، سیب عشق، سیب روغنی، سیب کوهی، سیب ابری نیز نامیده </a:t>
            </a:r>
            <a:r>
              <a:rPr lang="fa-IR" b="1" i="0" dirty="0" err="1">
                <a:solidFill>
                  <a:srgbClr val="373A3C"/>
                </a:solidFill>
                <a:effectLst/>
                <a:highlight>
                  <a:srgbClr val="FFFFFF"/>
                </a:highlight>
                <a:latin typeface="ERPx"/>
                <a:cs typeface="B Esfehan" panose="00000700000000000000" pitchFamily="2" charset="-78"/>
              </a:rPr>
              <a:t>می‌شود</a:t>
            </a:r>
            <a:r>
              <a:rPr lang="fa-IR" b="1" i="0" dirty="0">
                <a:solidFill>
                  <a:srgbClr val="373A3C"/>
                </a:solidFill>
                <a:effectLst/>
                <a:highlight>
                  <a:srgbClr val="FFFFFF"/>
                </a:highlight>
                <a:latin typeface="ERPx"/>
                <a:cs typeface="B Esfehan" panose="00000700000000000000" pitchFamily="2" charset="-78"/>
              </a:rPr>
              <a:t>. اگرچه این میوه، سیب گلی نام گرفته، اما از </a:t>
            </a:r>
            <a:r>
              <a:rPr lang="fa-IR" b="1" i="0" dirty="0" err="1">
                <a:solidFill>
                  <a:srgbClr val="373A3C"/>
                </a:solidFill>
                <a:effectLst/>
                <a:highlight>
                  <a:srgbClr val="FFFFFF"/>
                </a:highlight>
                <a:latin typeface="ERPx"/>
                <a:cs typeface="B Esfehan" panose="00000700000000000000" pitchFamily="2" charset="-78"/>
              </a:rPr>
              <a:t>خانواده‌ی</a:t>
            </a:r>
            <a:r>
              <a:rPr lang="fa-IR" b="1" i="0" dirty="0">
                <a:solidFill>
                  <a:srgbClr val="373A3C"/>
                </a:solidFill>
                <a:effectLst/>
                <a:highlight>
                  <a:srgbClr val="FFFFFF"/>
                </a:highlight>
                <a:latin typeface="ERPx"/>
                <a:cs typeface="B Esfehan" panose="00000700000000000000" pitchFamily="2" charset="-78"/>
              </a:rPr>
              <a:t> سیب و یا گل رز نیست. حتی ظاهر، طعم و بافت آن نیز متفاوت است. معمولا از چهار گونه از </a:t>
            </a:r>
            <a:r>
              <a:rPr lang="fa-IR" b="1" i="0" dirty="0" err="1">
                <a:solidFill>
                  <a:srgbClr val="373A3C"/>
                </a:solidFill>
                <a:effectLst/>
                <a:highlight>
                  <a:srgbClr val="FFFFFF"/>
                </a:highlight>
                <a:latin typeface="ERPx"/>
                <a:cs typeface="B Esfehan" panose="00000700000000000000" pitchFamily="2" charset="-78"/>
              </a:rPr>
              <a:t>طبقه‌ی</a:t>
            </a:r>
            <a:r>
              <a:rPr lang="fa-IR" b="1" i="0" dirty="0">
                <a:solidFill>
                  <a:srgbClr val="373A3C"/>
                </a:solidFill>
                <a:effectLst/>
                <a:highlight>
                  <a:srgbClr val="FFFFFF"/>
                </a:highlight>
                <a:latin typeface="ERPx"/>
                <a:cs typeface="B Esfehan" panose="00000700000000000000" pitchFamily="2" charset="-78"/>
              </a:rPr>
              <a:t> </a:t>
            </a:r>
            <a:r>
              <a:rPr lang="fa-IR" b="1" i="0" dirty="0" err="1">
                <a:solidFill>
                  <a:srgbClr val="373A3C"/>
                </a:solidFill>
                <a:effectLst/>
                <a:highlight>
                  <a:srgbClr val="FFFFFF"/>
                </a:highlight>
                <a:latin typeface="ERPx"/>
                <a:cs typeface="B Esfehan" panose="00000700000000000000" pitchFamily="2" charset="-78"/>
              </a:rPr>
              <a:t>سیزیگیوم</a:t>
            </a:r>
            <a:r>
              <a:rPr lang="fa-IR" b="1" i="0" dirty="0">
                <a:solidFill>
                  <a:srgbClr val="373A3C"/>
                </a:solidFill>
                <a:effectLst/>
                <a:highlight>
                  <a:srgbClr val="FFFFFF"/>
                </a:highlight>
                <a:latin typeface="ERPx"/>
                <a:cs typeface="B Esfehan" panose="00000700000000000000" pitchFamily="2" charset="-78"/>
              </a:rPr>
              <a:t> </a:t>
            </a:r>
            <a:r>
              <a:rPr lang="fa-IR" b="1" i="0" dirty="0" err="1">
                <a:solidFill>
                  <a:srgbClr val="373A3C"/>
                </a:solidFill>
                <a:effectLst/>
                <a:highlight>
                  <a:srgbClr val="FFFFFF"/>
                </a:highlight>
                <a:latin typeface="ERPx"/>
                <a:cs typeface="B Esfehan" panose="00000700000000000000" pitchFamily="2" charset="-78"/>
              </a:rPr>
              <a:t>میوه‌ای</a:t>
            </a:r>
            <a:r>
              <a:rPr lang="fa-IR" b="1" i="0" dirty="0">
                <a:solidFill>
                  <a:srgbClr val="373A3C"/>
                </a:solidFill>
                <a:effectLst/>
                <a:highlight>
                  <a:srgbClr val="FFFFFF"/>
                </a:highlight>
                <a:latin typeface="ERPx"/>
                <a:cs typeface="B Esfehan" panose="00000700000000000000" pitchFamily="2" charset="-78"/>
              </a:rPr>
              <a:t> تولید </a:t>
            </a:r>
            <a:r>
              <a:rPr lang="fa-IR" b="1" i="0" dirty="0" err="1">
                <a:solidFill>
                  <a:srgbClr val="373A3C"/>
                </a:solidFill>
                <a:effectLst/>
                <a:highlight>
                  <a:srgbClr val="FFFFFF"/>
                </a:highlight>
                <a:latin typeface="ERPx"/>
                <a:cs typeface="B Esfehan" panose="00000700000000000000" pitchFamily="2" charset="-78"/>
              </a:rPr>
              <a:t>می‌شود</a:t>
            </a:r>
            <a:r>
              <a:rPr lang="fa-IR" b="1" i="0" dirty="0">
                <a:solidFill>
                  <a:srgbClr val="373A3C"/>
                </a:solidFill>
                <a:effectLst/>
                <a:highlight>
                  <a:srgbClr val="FFFFFF"/>
                </a:highlight>
                <a:latin typeface="ERPx"/>
                <a:cs typeface="B Esfehan" panose="00000700000000000000" pitchFamily="2" charset="-78"/>
              </a:rPr>
              <a:t> که سیب گلی نام دارد. این میوه با ظاهر </a:t>
            </a:r>
            <a:r>
              <a:rPr lang="fa-IR" b="1" i="0" dirty="0" err="1">
                <a:solidFill>
                  <a:srgbClr val="373A3C"/>
                </a:solidFill>
                <a:effectLst/>
                <a:highlight>
                  <a:srgbClr val="FFFFFF"/>
                </a:highlight>
                <a:latin typeface="ERPx"/>
                <a:cs typeface="B Esfehan" panose="00000700000000000000" pitchFamily="2" charset="-78"/>
              </a:rPr>
              <a:t>زنگوله</a:t>
            </a:r>
            <a:r>
              <a:rPr lang="fa-IR" b="1" i="0" dirty="0">
                <a:solidFill>
                  <a:srgbClr val="373A3C"/>
                </a:solidFill>
                <a:effectLst/>
                <a:highlight>
                  <a:srgbClr val="FFFFFF"/>
                </a:highlight>
                <a:latin typeface="ERPx"/>
                <a:cs typeface="B Esfehan" panose="00000700000000000000" pitchFamily="2" charset="-78"/>
              </a:rPr>
              <a:t> مانند خود، پوستی نازک و چرب و گوشتی آبدار دارد. </a:t>
            </a:r>
            <a:r>
              <a:rPr lang="fa-IR" b="1" i="0" dirty="0" err="1">
                <a:solidFill>
                  <a:srgbClr val="373A3C"/>
                </a:solidFill>
                <a:effectLst/>
                <a:highlight>
                  <a:srgbClr val="FFFFFF"/>
                </a:highlight>
                <a:latin typeface="ERPx"/>
                <a:cs typeface="B Esfehan" panose="00000700000000000000" pitchFamily="2" charset="-78"/>
              </a:rPr>
              <a:t>دانه‌ها</a:t>
            </a:r>
            <a:r>
              <a:rPr lang="fa-IR" b="1" i="0" dirty="0">
                <a:solidFill>
                  <a:srgbClr val="373A3C"/>
                </a:solidFill>
                <a:effectLst/>
                <a:highlight>
                  <a:srgbClr val="FFFFFF"/>
                </a:highlight>
                <a:latin typeface="ERPx"/>
                <a:cs typeface="B Esfehan" panose="00000700000000000000" pitchFamily="2" charset="-78"/>
              </a:rPr>
              <a:t> در هسته میوه  قرار دارند. این میوه معمولا </a:t>
            </a:r>
            <a:r>
              <a:rPr lang="fa-IR" b="1" i="0" dirty="0" err="1">
                <a:solidFill>
                  <a:srgbClr val="373A3C"/>
                </a:solidFill>
                <a:effectLst/>
                <a:highlight>
                  <a:srgbClr val="FFFFFF"/>
                </a:highlight>
                <a:latin typeface="ERPx"/>
                <a:cs typeface="B Esfehan" panose="00000700000000000000" pitchFamily="2" charset="-78"/>
              </a:rPr>
              <a:t>به‌صورت</a:t>
            </a:r>
            <a:r>
              <a:rPr lang="fa-IR" b="1" i="0" dirty="0">
                <a:solidFill>
                  <a:srgbClr val="373A3C"/>
                </a:solidFill>
                <a:effectLst/>
                <a:highlight>
                  <a:srgbClr val="FFFFFF"/>
                </a:highlight>
                <a:latin typeface="ERPx"/>
                <a:cs typeface="B Esfehan" panose="00000700000000000000" pitchFamily="2" charset="-78"/>
              </a:rPr>
              <a:t> تازه مصرف </a:t>
            </a:r>
            <a:r>
              <a:rPr lang="fa-IR" b="1" i="0" dirty="0" err="1">
                <a:solidFill>
                  <a:srgbClr val="373A3C"/>
                </a:solidFill>
                <a:effectLst/>
                <a:highlight>
                  <a:srgbClr val="FFFFFF"/>
                </a:highlight>
                <a:latin typeface="ERPx"/>
                <a:cs typeface="B Esfehan" panose="00000700000000000000" pitchFamily="2" charset="-78"/>
              </a:rPr>
              <a:t>می‌شود</a:t>
            </a:r>
            <a:r>
              <a:rPr lang="fa-IR" b="1" i="0" dirty="0">
                <a:solidFill>
                  <a:srgbClr val="373A3C"/>
                </a:solidFill>
                <a:effectLst/>
                <a:highlight>
                  <a:srgbClr val="FFFFFF"/>
                </a:highlight>
                <a:latin typeface="ERPx"/>
                <a:cs typeface="B Esfehan" panose="00000700000000000000" pitchFamily="2" charset="-78"/>
              </a:rPr>
              <a:t> اما در سالاد و ترشی نیز کاربرد دارد. سیب گلی که همچنین سیب آب یا رز آلو نام گرفته، حجم آبی </a:t>
            </a:r>
            <a:r>
              <a:rPr lang="fa-IR" b="1" i="0" dirty="0" err="1">
                <a:solidFill>
                  <a:srgbClr val="373A3C"/>
                </a:solidFill>
                <a:effectLst/>
                <a:highlight>
                  <a:srgbClr val="FFFFFF"/>
                </a:highlight>
                <a:latin typeface="ERPx"/>
                <a:cs typeface="B Esfehan" panose="00000700000000000000" pitchFamily="2" charset="-78"/>
              </a:rPr>
              <a:t>قابل‌مقایسه</a:t>
            </a:r>
            <a:r>
              <a:rPr lang="fa-IR" b="1" i="0" dirty="0">
                <a:solidFill>
                  <a:srgbClr val="373A3C"/>
                </a:solidFill>
                <a:effectLst/>
                <a:highlight>
                  <a:srgbClr val="FFFFFF"/>
                </a:highlight>
                <a:latin typeface="ERPx"/>
                <a:cs typeface="B Esfehan" panose="00000700000000000000" pitchFamily="2" charset="-78"/>
              </a:rPr>
              <a:t> با نسبت حجم آب هندوانه دارد. </a:t>
            </a:r>
            <a:r>
              <a:rPr lang="fa-IR" b="1" i="0" dirty="0" err="1">
                <a:solidFill>
                  <a:srgbClr val="373A3C"/>
                </a:solidFill>
                <a:effectLst/>
                <a:highlight>
                  <a:srgbClr val="FFFFFF"/>
                </a:highlight>
                <a:latin typeface="ERPx"/>
                <a:cs typeface="B Esfehan" panose="00000700000000000000" pitchFamily="2" charset="-78"/>
              </a:rPr>
              <a:t>میوه‌های</a:t>
            </a:r>
            <a:r>
              <a:rPr lang="fa-IR" b="1" i="0" dirty="0">
                <a:solidFill>
                  <a:srgbClr val="373A3C"/>
                </a:solidFill>
                <a:effectLst/>
                <a:highlight>
                  <a:srgbClr val="FFFFFF"/>
                </a:highlight>
                <a:latin typeface="ERPx"/>
                <a:cs typeface="B Esfehan" panose="00000700000000000000" pitchFamily="2" charset="-78"/>
              </a:rPr>
              <a:t> رسیده و تازه، ترد و شکننده و تا حدی شیرین هستند.</a:t>
            </a:r>
          </a:p>
          <a:p>
            <a:endParaRPr lang="fa-IR" dirty="0"/>
          </a:p>
        </p:txBody>
      </p:sp>
      <p:pic>
        <p:nvPicPr>
          <p:cNvPr id="5" name="Picture 4">
            <a:extLst>
              <a:ext uri="{FF2B5EF4-FFF2-40B4-BE49-F238E27FC236}">
                <a16:creationId xmlns:a16="http://schemas.microsoft.com/office/drawing/2014/main" id="{1AFB7EE7-B014-400D-59C7-414971C574D7}"/>
              </a:ext>
            </a:extLst>
          </p:cNvPr>
          <p:cNvPicPr>
            <a:picLocks noChangeAspect="1"/>
          </p:cNvPicPr>
          <p:nvPr/>
        </p:nvPicPr>
        <p:blipFill>
          <a:blip r:embed="rId2"/>
          <a:stretch>
            <a:fillRect/>
          </a:stretch>
        </p:blipFill>
        <p:spPr>
          <a:xfrm>
            <a:off x="0" y="2226365"/>
            <a:ext cx="5380383" cy="4200939"/>
          </a:xfrm>
          <a:prstGeom prst="rect">
            <a:avLst/>
          </a:prstGeom>
        </p:spPr>
      </p:pic>
    </p:spTree>
    <p:extLst>
      <p:ext uri="{BB962C8B-B14F-4D97-AF65-F5344CB8AC3E}">
        <p14:creationId xmlns:p14="http://schemas.microsoft.com/office/powerpoint/2010/main" val="103894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3E68-8AD6-7BC2-4339-F2AC89069C27}"/>
              </a:ext>
            </a:extLst>
          </p:cNvPr>
          <p:cNvSpPr>
            <a:spLocks noGrp="1"/>
          </p:cNvSpPr>
          <p:nvPr>
            <p:ph type="title"/>
          </p:nvPr>
        </p:nvSpPr>
        <p:spPr>
          <a:xfrm>
            <a:off x="1322567" y="432377"/>
            <a:ext cx="10058400" cy="1450757"/>
          </a:xfrm>
        </p:spPr>
        <p:txBody>
          <a:bodyPr/>
          <a:lstStyle/>
          <a:p>
            <a:r>
              <a:rPr lang="fa-IR" i="0" dirty="0" err="1">
                <a:solidFill>
                  <a:srgbClr val="373A3C"/>
                </a:solidFill>
                <a:effectLst/>
                <a:highlight>
                  <a:srgbClr val="FFFFFF"/>
                </a:highlight>
                <a:latin typeface="ERPx"/>
              </a:rPr>
              <a:t>کوپوآکو</a:t>
            </a:r>
            <a:br>
              <a:rPr lang="fa-IR" b="1" i="0" dirty="0">
                <a:solidFill>
                  <a:srgbClr val="373A3C"/>
                </a:solidFill>
                <a:effectLst/>
                <a:highlight>
                  <a:srgbClr val="FFFFFF"/>
                </a:highlight>
                <a:latin typeface="ERPx"/>
              </a:rPr>
            </a:br>
            <a:endParaRPr lang="fa-IR" dirty="0"/>
          </a:p>
        </p:txBody>
      </p:sp>
      <p:sp>
        <p:nvSpPr>
          <p:cNvPr id="3" name="Content Placeholder 2">
            <a:extLst>
              <a:ext uri="{FF2B5EF4-FFF2-40B4-BE49-F238E27FC236}">
                <a16:creationId xmlns:a16="http://schemas.microsoft.com/office/drawing/2014/main" id="{AE59410D-00DF-A201-08D8-E29E0195A7E7}"/>
              </a:ext>
            </a:extLst>
          </p:cNvPr>
          <p:cNvSpPr>
            <a:spLocks noGrp="1"/>
          </p:cNvSpPr>
          <p:nvPr>
            <p:ph idx="1"/>
          </p:nvPr>
        </p:nvSpPr>
        <p:spPr>
          <a:xfrm>
            <a:off x="5881443" y="2134925"/>
            <a:ext cx="6310556" cy="4290698"/>
          </a:xfrm>
        </p:spPr>
        <p:txBody>
          <a:bodyPr/>
          <a:lstStyle/>
          <a:p>
            <a:r>
              <a:rPr lang="fa-IR" b="1" i="0" dirty="0" err="1">
                <a:solidFill>
                  <a:srgbClr val="373A3C"/>
                </a:solidFill>
                <a:effectLst/>
                <a:highlight>
                  <a:srgbClr val="FFFFFF"/>
                </a:highlight>
                <a:latin typeface="ERPx"/>
                <a:cs typeface="B Esfehan" panose="00000700000000000000" pitchFamily="2" charset="-78"/>
              </a:rPr>
              <a:t>کوپوآکو</a:t>
            </a:r>
            <a:r>
              <a:rPr lang="fa-IR" b="1" i="0" dirty="0">
                <a:solidFill>
                  <a:srgbClr val="373A3C"/>
                </a:solidFill>
                <a:effectLst/>
                <a:highlight>
                  <a:srgbClr val="FFFFFF"/>
                </a:highlight>
                <a:latin typeface="ERPx"/>
                <a:cs typeface="B Esfehan" panose="00000700000000000000" pitchFamily="2" charset="-78"/>
              </a:rPr>
              <a:t> سیستم ایمنی را تقویت و از بیماری جلوگیری </a:t>
            </a:r>
            <a:r>
              <a:rPr lang="fa-IR" b="1" i="0" dirty="0" err="1">
                <a:solidFill>
                  <a:srgbClr val="373A3C"/>
                </a:solidFill>
                <a:effectLst/>
                <a:highlight>
                  <a:srgbClr val="FFFFFF"/>
                </a:highlight>
                <a:latin typeface="ERPx"/>
                <a:cs typeface="B Esfehan" panose="00000700000000000000" pitchFamily="2" charset="-78"/>
              </a:rPr>
              <a:t>می‌کند</a:t>
            </a:r>
            <a:r>
              <a:rPr lang="fa-IR" b="1" i="0" dirty="0">
                <a:solidFill>
                  <a:srgbClr val="373A3C"/>
                </a:solidFill>
                <a:effectLst/>
                <a:highlight>
                  <a:srgbClr val="FFFFFF"/>
                </a:highlight>
                <a:latin typeface="ERPx"/>
                <a:cs typeface="B Esfehan" panose="00000700000000000000" pitchFamily="2" charset="-78"/>
              </a:rPr>
              <a:t>. </a:t>
            </a:r>
            <a:r>
              <a:rPr lang="fa-IR" b="1" i="0" dirty="0" err="1">
                <a:solidFill>
                  <a:srgbClr val="373A3C"/>
                </a:solidFill>
                <a:effectLst/>
                <a:highlight>
                  <a:srgbClr val="FFFFFF"/>
                </a:highlight>
                <a:latin typeface="ERPx"/>
                <a:cs typeface="B Esfehan" panose="00000700000000000000" pitchFamily="2" charset="-78"/>
              </a:rPr>
              <a:t>کوپوآکو</a:t>
            </a:r>
            <a:r>
              <a:rPr lang="fa-IR" b="1" i="0" dirty="0">
                <a:solidFill>
                  <a:srgbClr val="373A3C"/>
                </a:solidFill>
                <a:effectLst/>
                <a:highlight>
                  <a:srgbClr val="FFFFFF"/>
                </a:highlight>
                <a:latin typeface="ERPx"/>
                <a:cs typeface="B Esfehan" panose="00000700000000000000" pitchFamily="2" charset="-78"/>
              </a:rPr>
              <a:t> درختی بومی آمریکای جنوبی است. </a:t>
            </a:r>
            <a:r>
              <a:rPr lang="fa-IR" b="1" i="0" dirty="0" err="1">
                <a:solidFill>
                  <a:srgbClr val="373A3C"/>
                </a:solidFill>
                <a:effectLst/>
                <a:highlight>
                  <a:srgbClr val="FFFFFF"/>
                </a:highlight>
                <a:latin typeface="ERPx"/>
                <a:cs typeface="B Esfehan" panose="00000700000000000000" pitchFamily="2" charset="-78"/>
              </a:rPr>
              <a:t>میوه‌ی</a:t>
            </a:r>
            <a:r>
              <a:rPr lang="fa-IR" b="1" i="0" dirty="0">
                <a:solidFill>
                  <a:srgbClr val="373A3C"/>
                </a:solidFill>
                <a:effectLst/>
                <a:highlight>
                  <a:srgbClr val="FFFFFF"/>
                </a:highlight>
                <a:latin typeface="ERPx"/>
                <a:cs typeface="B Esfehan" panose="00000700000000000000" pitchFamily="2" charset="-78"/>
              </a:rPr>
              <a:t> این درخت نیز با همین نام شناخته </a:t>
            </a:r>
            <a:r>
              <a:rPr lang="fa-IR" b="1" i="0" dirty="0" err="1">
                <a:solidFill>
                  <a:srgbClr val="373A3C"/>
                </a:solidFill>
                <a:effectLst/>
                <a:highlight>
                  <a:srgbClr val="FFFFFF"/>
                </a:highlight>
                <a:latin typeface="ERPx"/>
                <a:cs typeface="B Esfehan" panose="00000700000000000000" pitchFamily="2" charset="-78"/>
              </a:rPr>
              <a:t>می‌شود</a:t>
            </a:r>
            <a:r>
              <a:rPr lang="fa-IR" b="1" i="0" dirty="0">
                <a:solidFill>
                  <a:srgbClr val="373A3C"/>
                </a:solidFill>
                <a:effectLst/>
                <a:highlight>
                  <a:srgbClr val="FFFFFF"/>
                </a:highlight>
                <a:latin typeface="ERPx"/>
                <a:cs typeface="B Esfehan" panose="00000700000000000000" pitchFamily="2" charset="-78"/>
              </a:rPr>
              <a:t>. </a:t>
            </a:r>
            <a:r>
              <a:rPr lang="fa-IR" b="1" i="0" dirty="0" err="1">
                <a:solidFill>
                  <a:srgbClr val="373A3C"/>
                </a:solidFill>
                <a:effectLst/>
                <a:highlight>
                  <a:srgbClr val="FFFFFF"/>
                </a:highlight>
                <a:latin typeface="ERPx"/>
                <a:cs typeface="B Esfehan" panose="00000700000000000000" pitchFamily="2" charset="-78"/>
              </a:rPr>
              <a:t>کوپوآکو</a:t>
            </a:r>
            <a:r>
              <a:rPr lang="fa-IR" b="1" i="0" dirty="0">
                <a:solidFill>
                  <a:srgbClr val="373A3C"/>
                </a:solidFill>
                <a:effectLst/>
                <a:highlight>
                  <a:srgbClr val="FFFFFF"/>
                </a:highlight>
                <a:latin typeface="ERPx"/>
                <a:cs typeface="B Esfehan" panose="00000700000000000000" pitchFamily="2" charset="-78"/>
              </a:rPr>
              <a:t> ظاهری </a:t>
            </a:r>
            <a:r>
              <a:rPr lang="fa-IR" b="1" i="0" dirty="0" err="1">
                <a:solidFill>
                  <a:srgbClr val="373A3C"/>
                </a:solidFill>
                <a:effectLst/>
                <a:highlight>
                  <a:srgbClr val="FFFFFF"/>
                </a:highlight>
                <a:latin typeface="ERPx"/>
                <a:cs typeface="B Esfehan" panose="00000700000000000000" pitchFamily="2" charset="-78"/>
              </a:rPr>
              <a:t>بیضی‌شکل</a:t>
            </a:r>
            <a:r>
              <a:rPr lang="fa-IR" b="1" i="0" dirty="0">
                <a:solidFill>
                  <a:srgbClr val="373A3C"/>
                </a:solidFill>
                <a:effectLst/>
                <a:highlight>
                  <a:srgbClr val="FFFFFF"/>
                </a:highlight>
                <a:latin typeface="ERPx"/>
                <a:cs typeface="B Esfehan" panose="00000700000000000000" pitchFamily="2" charset="-78"/>
              </a:rPr>
              <a:t> و وزنی حدود یک تا دو کیلوگرم دارد. این </a:t>
            </a:r>
            <a:r>
              <a:rPr lang="fa-IR" b="1" i="0" dirty="0" err="1">
                <a:solidFill>
                  <a:srgbClr val="373A3C"/>
                </a:solidFill>
                <a:effectLst/>
                <a:highlight>
                  <a:srgbClr val="FFFFFF"/>
                </a:highlight>
                <a:latin typeface="ERPx"/>
                <a:cs typeface="B Esfehan" panose="00000700000000000000" pitchFamily="2" charset="-78"/>
              </a:rPr>
              <a:t>میوه‌ی</a:t>
            </a:r>
            <a:r>
              <a:rPr lang="fa-IR" b="1" i="0" dirty="0">
                <a:solidFill>
                  <a:srgbClr val="373A3C"/>
                </a:solidFill>
                <a:effectLst/>
                <a:highlight>
                  <a:srgbClr val="FFFFFF"/>
                </a:highlight>
                <a:latin typeface="ERPx"/>
                <a:cs typeface="B Esfehan" panose="00000700000000000000" pitchFamily="2" charset="-78"/>
              </a:rPr>
              <a:t> </a:t>
            </a:r>
            <a:r>
              <a:rPr lang="fa-IR" b="1" i="0" dirty="0" err="1">
                <a:solidFill>
                  <a:srgbClr val="373A3C"/>
                </a:solidFill>
                <a:effectLst/>
                <a:highlight>
                  <a:srgbClr val="FFFFFF"/>
                </a:highlight>
                <a:latin typeface="ERPx"/>
                <a:cs typeface="B Esfehan" panose="00000700000000000000" pitchFamily="2" charset="-78"/>
              </a:rPr>
              <a:t>قهوه‌ای‌رنگ</a:t>
            </a:r>
            <a:r>
              <a:rPr lang="fa-IR" b="1" i="0" dirty="0">
                <a:solidFill>
                  <a:srgbClr val="373A3C"/>
                </a:solidFill>
                <a:effectLst/>
                <a:highlight>
                  <a:srgbClr val="FFFFFF"/>
                </a:highlight>
                <a:latin typeface="ERPx"/>
                <a:cs typeface="B Esfehan" panose="00000700000000000000" pitchFamily="2" charset="-78"/>
              </a:rPr>
              <a:t> تا حدود ۲۵ </a:t>
            </a:r>
            <a:r>
              <a:rPr lang="fa-IR" b="1" i="0" dirty="0" err="1">
                <a:solidFill>
                  <a:srgbClr val="373A3C"/>
                </a:solidFill>
                <a:effectLst/>
                <a:highlight>
                  <a:srgbClr val="FFFFFF"/>
                </a:highlight>
                <a:latin typeface="ERPx"/>
                <a:cs typeface="B Esfehan" panose="00000700000000000000" pitchFamily="2" charset="-78"/>
              </a:rPr>
              <a:t>سانتی‌متر</a:t>
            </a:r>
            <a:r>
              <a:rPr lang="fa-IR" b="1" i="0" dirty="0">
                <a:solidFill>
                  <a:srgbClr val="373A3C"/>
                </a:solidFill>
                <a:effectLst/>
                <a:highlight>
                  <a:srgbClr val="FFFFFF"/>
                </a:highlight>
                <a:latin typeface="ERPx"/>
                <a:cs typeface="B Esfehan" panose="00000700000000000000" pitchFamily="2" charset="-78"/>
              </a:rPr>
              <a:t> طول دارد. </a:t>
            </a:r>
            <a:r>
              <a:rPr lang="fa-IR" b="1" i="0" dirty="0" err="1">
                <a:solidFill>
                  <a:srgbClr val="373A3C"/>
                </a:solidFill>
                <a:effectLst/>
                <a:highlight>
                  <a:srgbClr val="FFFFFF"/>
                </a:highlight>
                <a:latin typeface="ERPx"/>
                <a:cs typeface="B Esfehan" panose="00000700000000000000" pitchFamily="2" charset="-78"/>
              </a:rPr>
              <a:t>پوسته‌ی</a:t>
            </a:r>
            <a:r>
              <a:rPr lang="fa-IR" b="1" i="0" dirty="0">
                <a:solidFill>
                  <a:srgbClr val="373A3C"/>
                </a:solidFill>
                <a:effectLst/>
                <a:highlight>
                  <a:srgbClr val="FFFFFF"/>
                </a:highlight>
                <a:latin typeface="ERPx"/>
                <a:cs typeface="B Esfehan" panose="00000700000000000000" pitchFamily="2" charset="-78"/>
              </a:rPr>
              <a:t> بیرونی این میوه سخت است و گوشت داخل آن </a:t>
            </a:r>
            <a:r>
              <a:rPr lang="fa-IR" b="1" i="0" dirty="0" err="1">
                <a:solidFill>
                  <a:srgbClr val="373A3C"/>
                </a:solidFill>
                <a:effectLst/>
                <a:highlight>
                  <a:srgbClr val="FFFFFF"/>
                </a:highlight>
                <a:latin typeface="ERPx"/>
                <a:cs typeface="B Esfehan" panose="00000700000000000000" pitchFamily="2" charset="-78"/>
              </a:rPr>
              <a:t>سفید‌رنگ</a:t>
            </a:r>
            <a:r>
              <a:rPr lang="fa-IR" b="1" i="0" dirty="0">
                <a:solidFill>
                  <a:srgbClr val="373A3C"/>
                </a:solidFill>
                <a:effectLst/>
                <a:highlight>
                  <a:srgbClr val="FFFFFF"/>
                </a:highlight>
                <a:latin typeface="ERPx"/>
                <a:cs typeface="B Esfehan" panose="00000700000000000000" pitchFamily="2" charset="-78"/>
              </a:rPr>
              <a:t> و معطر است. معمولا عطر این میوه ترکیبی از شکلات، آناناس، موز و گلابی توصیف </a:t>
            </a:r>
            <a:r>
              <a:rPr lang="fa-IR" b="1" i="0" dirty="0" err="1">
                <a:solidFill>
                  <a:srgbClr val="373A3C"/>
                </a:solidFill>
                <a:effectLst/>
                <a:highlight>
                  <a:srgbClr val="FFFFFF"/>
                </a:highlight>
                <a:latin typeface="ERPx"/>
                <a:cs typeface="B Esfehan" panose="00000700000000000000" pitchFamily="2" charset="-78"/>
              </a:rPr>
              <a:t>می‌شود</a:t>
            </a:r>
            <a:r>
              <a:rPr lang="fa-IR" b="1" i="0" dirty="0">
                <a:solidFill>
                  <a:srgbClr val="373A3C"/>
                </a:solidFill>
                <a:effectLst/>
                <a:highlight>
                  <a:srgbClr val="FFFFFF"/>
                </a:highlight>
                <a:latin typeface="ERPx"/>
                <a:cs typeface="B Esfehan" panose="00000700000000000000" pitchFamily="2" charset="-78"/>
              </a:rPr>
              <a:t>. </a:t>
            </a:r>
            <a:r>
              <a:rPr lang="fa-IR" b="1" i="0" dirty="0" err="1">
                <a:solidFill>
                  <a:srgbClr val="373A3C"/>
                </a:solidFill>
                <a:effectLst/>
                <a:highlight>
                  <a:srgbClr val="FFFFFF"/>
                </a:highlight>
                <a:latin typeface="ERPx"/>
                <a:cs typeface="B Esfehan" panose="00000700000000000000" pitchFamily="2" charset="-78"/>
              </a:rPr>
              <a:t>میوه‌ی</a:t>
            </a:r>
            <a:r>
              <a:rPr lang="fa-IR" b="1" i="0" dirty="0">
                <a:solidFill>
                  <a:srgbClr val="373A3C"/>
                </a:solidFill>
                <a:effectLst/>
                <a:highlight>
                  <a:srgbClr val="FFFFFF"/>
                </a:highlight>
                <a:latin typeface="ERPx"/>
                <a:cs typeface="B Esfehan" panose="00000700000000000000" pitchFamily="2" charset="-78"/>
              </a:rPr>
              <a:t> </a:t>
            </a:r>
            <a:r>
              <a:rPr lang="fa-IR" b="1" i="0" dirty="0" err="1">
                <a:solidFill>
                  <a:srgbClr val="373A3C"/>
                </a:solidFill>
                <a:effectLst/>
                <a:highlight>
                  <a:srgbClr val="FFFFFF"/>
                </a:highlight>
                <a:latin typeface="ERPx"/>
                <a:cs typeface="B Esfehan" panose="00000700000000000000" pitchFamily="2" charset="-78"/>
              </a:rPr>
              <a:t>کوپوآکو</a:t>
            </a:r>
            <a:r>
              <a:rPr lang="fa-IR" b="1" i="0" dirty="0">
                <a:solidFill>
                  <a:srgbClr val="373A3C"/>
                </a:solidFill>
                <a:effectLst/>
                <a:highlight>
                  <a:srgbClr val="FFFFFF"/>
                </a:highlight>
                <a:latin typeface="ERPx"/>
                <a:cs typeface="B Esfehan" panose="00000700000000000000" pitchFamily="2" charset="-78"/>
              </a:rPr>
              <a:t> بسیار مغذی و عالی است و فواید بسیاری برای سلامتی دارد. این درخت به صورت تجاری کشت </a:t>
            </a:r>
            <a:r>
              <a:rPr lang="fa-IR" b="1" i="0" dirty="0" err="1">
                <a:solidFill>
                  <a:srgbClr val="373A3C"/>
                </a:solidFill>
                <a:effectLst/>
                <a:highlight>
                  <a:srgbClr val="FFFFFF"/>
                </a:highlight>
                <a:latin typeface="ERPx"/>
                <a:cs typeface="B Esfehan" panose="00000700000000000000" pitchFamily="2" charset="-78"/>
              </a:rPr>
              <a:t>می‌شود</a:t>
            </a:r>
            <a:r>
              <a:rPr lang="fa-IR" b="1" i="0" dirty="0">
                <a:solidFill>
                  <a:srgbClr val="373A3C"/>
                </a:solidFill>
                <a:effectLst/>
                <a:highlight>
                  <a:srgbClr val="FFFFFF"/>
                </a:highlight>
                <a:latin typeface="ERPx"/>
                <a:cs typeface="B Esfehan" panose="00000700000000000000" pitchFamily="2" charset="-78"/>
              </a:rPr>
              <a:t> و </a:t>
            </a:r>
            <a:r>
              <a:rPr lang="fa-IR" b="1" i="0" dirty="0" err="1">
                <a:solidFill>
                  <a:srgbClr val="373A3C"/>
                </a:solidFill>
                <a:effectLst/>
                <a:highlight>
                  <a:srgbClr val="FFFFFF"/>
                </a:highlight>
                <a:latin typeface="ERPx"/>
                <a:cs typeface="B Esfehan" panose="00000700000000000000" pitchFamily="2" charset="-78"/>
              </a:rPr>
              <a:t>میوه‌ی</a:t>
            </a:r>
            <a:r>
              <a:rPr lang="fa-IR" b="1" i="0" dirty="0">
                <a:solidFill>
                  <a:srgbClr val="373A3C"/>
                </a:solidFill>
                <a:effectLst/>
                <a:highlight>
                  <a:srgbClr val="FFFFFF"/>
                </a:highlight>
                <a:latin typeface="ERPx"/>
                <a:cs typeface="B Esfehan" panose="00000700000000000000" pitchFamily="2" charset="-78"/>
              </a:rPr>
              <a:t> آن نیز برای تهیه محصولات غذایی مختلفی کاربرد دارد. همچنین در ترکیبات آرایشی مانند </a:t>
            </a:r>
            <a:r>
              <a:rPr lang="fa-IR" b="1" i="0" dirty="0" err="1">
                <a:solidFill>
                  <a:srgbClr val="373A3C"/>
                </a:solidFill>
                <a:effectLst/>
                <a:highlight>
                  <a:srgbClr val="FFFFFF"/>
                </a:highlight>
                <a:latin typeface="ERPx"/>
                <a:cs typeface="B Esfehan" panose="00000700000000000000" pitchFamily="2" charset="-78"/>
              </a:rPr>
              <a:t>لوسیون</a:t>
            </a:r>
            <a:r>
              <a:rPr lang="fa-IR" b="1" i="0" dirty="0">
                <a:solidFill>
                  <a:srgbClr val="373A3C"/>
                </a:solidFill>
                <a:effectLst/>
                <a:highlight>
                  <a:srgbClr val="FFFFFF"/>
                </a:highlight>
                <a:latin typeface="ERPx"/>
                <a:cs typeface="B Esfehan" panose="00000700000000000000" pitchFamily="2" charset="-78"/>
              </a:rPr>
              <a:t> بدن، بسیار مورد استفاده قرار </a:t>
            </a:r>
            <a:r>
              <a:rPr lang="fa-IR" b="1" i="0" dirty="0" err="1">
                <a:solidFill>
                  <a:srgbClr val="373A3C"/>
                </a:solidFill>
                <a:effectLst/>
                <a:highlight>
                  <a:srgbClr val="FFFFFF"/>
                </a:highlight>
                <a:latin typeface="ERPx"/>
                <a:cs typeface="B Esfehan" panose="00000700000000000000" pitchFamily="2" charset="-78"/>
              </a:rPr>
              <a:t>می‌گیرد</a:t>
            </a:r>
            <a:r>
              <a:rPr lang="fa-IR" b="1" i="0" dirty="0">
                <a:solidFill>
                  <a:srgbClr val="373A3C"/>
                </a:solidFill>
                <a:effectLst/>
                <a:highlight>
                  <a:srgbClr val="FFFFFF"/>
                </a:highlight>
                <a:latin typeface="ERPx"/>
                <a:cs typeface="B Esfehan" panose="00000700000000000000" pitchFamily="2" charset="-78"/>
              </a:rPr>
              <a:t>. </a:t>
            </a:r>
          </a:p>
          <a:p>
            <a:endParaRPr lang="fa-IR" dirty="0"/>
          </a:p>
        </p:txBody>
      </p:sp>
      <p:pic>
        <p:nvPicPr>
          <p:cNvPr id="5" name="Picture 4">
            <a:extLst>
              <a:ext uri="{FF2B5EF4-FFF2-40B4-BE49-F238E27FC236}">
                <a16:creationId xmlns:a16="http://schemas.microsoft.com/office/drawing/2014/main" id="{C7813264-C83B-04D9-5DF1-3152CCEE91AE}"/>
              </a:ext>
            </a:extLst>
          </p:cNvPr>
          <p:cNvPicPr>
            <a:picLocks noChangeAspect="1"/>
          </p:cNvPicPr>
          <p:nvPr/>
        </p:nvPicPr>
        <p:blipFill>
          <a:blip r:embed="rId2"/>
          <a:stretch>
            <a:fillRect/>
          </a:stretch>
        </p:blipFill>
        <p:spPr>
          <a:xfrm>
            <a:off x="0" y="2134926"/>
            <a:ext cx="5881443" cy="4290697"/>
          </a:xfrm>
          <a:prstGeom prst="rect">
            <a:avLst/>
          </a:prstGeom>
        </p:spPr>
      </p:pic>
    </p:spTree>
    <p:extLst>
      <p:ext uri="{BB962C8B-B14F-4D97-AF65-F5344CB8AC3E}">
        <p14:creationId xmlns:p14="http://schemas.microsoft.com/office/powerpoint/2010/main" val="249864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fa-IR" dirty="0"/>
              <a:t>میوه ی رامبوتان</a:t>
            </a:r>
            <a:endParaRPr lang="en-US" dirty="0"/>
          </a:p>
        </p:txBody>
      </p:sp>
      <p:sp>
        <p:nvSpPr>
          <p:cNvPr id="5" name="Content Placeholder 4">
            <a:extLst>
              <a:ext uri="{FF2B5EF4-FFF2-40B4-BE49-F238E27FC236}">
                <a16:creationId xmlns:a16="http://schemas.microsoft.com/office/drawing/2014/main" id="{7826BFE5-A86A-45A7-A1FA-517798D6E376}"/>
              </a:ext>
            </a:extLst>
          </p:cNvPr>
          <p:cNvSpPr>
            <a:spLocks noGrp="1"/>
          </p:cNvSpPr>
          <p:nvPr>
            <p:ph idx="1"/>
          </p:nvPr>
        </p:nvSpPr>
        <p:spPr>
          <a:xfrm>
            <a:off x="5905500" y="2108201"/>
            <a:ext cx="5250180" cy="3760891"/>
          </a:xfrm>
        </p:spPr>
        <p:txBody>
          <a:bodyPr/>
          <a:lstStyle/>
          <a:p>
            <a:pPr algn="just"/>
            <a:r>
              <a:rPr lang="fa-IR" dirty="0">
                <a:cs typeface="B Esfehan" panose="00000700000000000000" pitchFamily="2" charset="-78"/>
              </a:rPr>
              <a:t> </a:t>
            </a:r>
            <a:r>
              <a:rPr lang="fa-IR" b="0" i="0" dirty="0">
                <a:solidFill>
                  <a:srgbClr val="1F1F1F"/>
                </a:solidFill>
                <a:effectLst/>
                <a:latin typeface="ttgm"/>
                <a:cs typeface="B Esfehan" panose="00000700000000000000" pitchFamily="2" charset="-78"/>
              </a:rPr>
              <a:t>این میوه در جنوب شرقی آسیا می روید. درخت رامبوتان همیشه دارای میوه است. طعم این میوه شیرین است و می‌توان طعم آن را به انگور تشبیه کرد.</a:t>
            </a:r>
          </a:p>
          <a:p>
            <a:pPr algn="just"/>
            <a:r>
              <a:rPr lang="fa-IR" b="0" i="0" dirty="0">
                <a:solidFill>
                  <a:srgbClr val="1F1F1F"/>
                </a:solidFill>
                <a:effectLst/>
                <a:latin typeface="ttgm"/>
                <a:cs typeface="B Esfehan" panose="00000700000000000000" pitchFamily="2" charset="-78"/>
              </a:rPr>
              <a:t> </a:t>
            </a:r>
          </a:p>
          <a:p>
            <a:pPr marL="0" indent="0">
              <a:buNone/>
            </a:pPr>
            <a:endParaRPr lang="fa-IR" dirty="0">
              <a:cs typeface="B Esfehan" panose="00000700000000000000" pitchFamily="2" charset="-78"/>
            </a:endParaRPr>
          </a:p>
        </p:txBody>
      </p:sp>
      <p:pic>
        <p:nvPicPr>
          <p:cNvPr id="7" name="Picture 6">
            <a:extLst>
              <a:ext uri="{FF2B5EF4-FFF2-40B4-BE49-F238E27FC236}">
                <a16:creationId xmlns:a16="http://schemas.microsoft.com/office/drawing/2014/main" id="{546BD79E-8D63-433F-A1F5-388D4620E4A4}"/>
              </a:ext>
            </a:extLst>
          </p:cNvPr>
          <p:cNvPicPr>
            <a:picLocks noChangeAspect="1"/>
          </p:cNvPicPr>
          <p:nvPr/>
        </p:nvPicPr>
        <p:blipFill>
          <a:blip r:embed="rId3"/>
          <a:stretch>
            <a:fillRect/>
          </a:stretch>
        </p:blipFill>
        <p:spPr>
          <a:xfrm>
            <a:off x="-1" y="1866900"/>
            <a:ext cx="5537201" cy="4570413"/>
          </a:xfrm>
          <a:prstGeom prst="rect">
            <a:avLst/>
          </a:prstGeom>
        </p:spPr>
      </p:pic>
    </p:spTree>
    <p:extLst>
      <p:ext uri="{BB962C8B-B14F-4D97-AF65-F5344CB8AC3E}">
        <p14:creationId xmlns:p14="http://schemas.microsoft.com/office/powerpoint/2010/main" val="265522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AEBF-BE07-4F8E-A57D-533D9DCDD990}"/>
              </a:ext>
            </a:extLst>
          </p:cNvPr>
          <p:cNvSpPr>
            <a:spLocks noGrp="1"/>
          </p:cNvSpPr>
          <p:nvPr>
            <p:ph type="title"/>
          </p:nvPr>
        </p:nvSpPr>
        <p:spPr>
          <a:xfrm>
            <a:off x="0" y="0"/>
            <a:ext cx="3500120" cy="1612900"/>
          </a:xfrm>
        </p:spPr>
        <p:txBody>
          <a:bodyPr/>
          <a:lstStyle/>
          <a:p>
            <a:r>
              <a:rPr lang="fa-IR" dirty="0"/>
              <a:t>میوه سیب  ستاره</a:t>
            </a:r>
          </a:p>
        </p:txBody>
      </p:sp>
      <p:sp>
        <p:nvSpPr>
          <p:cNvPr id="3" name="Content Placeholder 2">
            <a:extLst>
              <a:ext uri="{FF2B5EF4-FFF2-40B4-BE49-F238E27FC236}">
                <a16:creationId xmlns:a16="http://schemas.microsoft.com/office/drawing/2014/main" id="{1FAB8666-7AFB-4674-9AF1-5B682E1A5E5F}"/>
              </a:ext>
            </a:extLst>
          </p:cNvPr>
          <p:cNvSpPr>
            <a:spLocks noGrp="1"/>
          </p:cNvSpPr>
          <p:nvPr>
            <p:ph idx="1"/>
          </p:nvPr>
        </p:nvSpPr>
        <p:spPr>
          <a:xfrm>
            <a:off x="4597400" y="1905000"/>
            <a:ext cx="7594600" cy="4452937"/>
          </a:xfrm>
        </p:spPr>
        <p:txBody>
          <a:bodyPr>
            <a:noAutofit/>
          </a:bodyPr>
          <a:lstStyle/>
          <a:p>
            <a:pPr algn="just"/>
            <a:r>
              <a:rPr lang="fa-IR" sz="1600" b="0" i="0" dirty="0">
                <a:solidFill>
                  <a:srgbClr val="1F1F1F"/>
                </a:solidFill>
                <a:effectLst/>
                <a:latin typeface="ttgm"/>
                <a:cs typeface="B Esfehan" panose="00000700000000000000" pitchFamily="2" charset="-78"/>
              </a:rPr>
              <a:t>سیب ستاره درختی از نواحی گرمسیری و از خانواده ساپوتاسه می‌باشد. این گیاه بومی غرب هندوستان است. میوه ها گرد، بیضوی یا گاهی گلابی شکل، به قطر 5 تا 10 سانتیمتر، به رنگ قرمز – ارغوانی، ارغوانی تیره یا سبز کمرنگ دیده می‌شوند.</a:t>
            </a:r>
          </a:p>
          <a:p>
            <a:pPr algn="just"/>
            <a:r>
              <a:rPr lang="fa-IR" sz="1600" b="0" i="0" dirty="0">
                <a:solidFill>
                  <a:srgbClr val="1F1F1F"/>
                </a:solidFill>
                <a:effectLst/>
                <a:latin typeface="ttgm"/>
                <a:cs typeface="B Esfehan" panose="00000700000000000000" pitchFamily="2" charset="-78"/>
              </a:rPr>
              <a:t> </a:t>
            </a:r>
          </a:p>
          <a:p>
            <a:pPr algn="just"/>
            <a:r>
              <a:rPr lang="fa-IR" sz="1600" b="0" i="0" dirty="0">
                <a:solidFill>
                  <a:srgbClr val="1F1F1F"/>
                </a:solidFill>
                <a:effectLst/>
                <a:latin typeface="ttgm"/>
                <a:cs typeface="B Esfehan" panose="00000700000000000000" pitchFamily="2" charset="-78"/>
              </a:rPr>
              <a:t>پوست میوه ها براق، صاف، نازک، چرمی هستند و درون میوه دارای پالپی نرم، سفید، با مزه‌ای شیرین با 6 تا 11 بذر با پوشش ژلاتینی و مرکزی ستاره‌ای شکل دیده می‌شود. نام این گیاه نیز به دلیل مرکز ستاره‌ای شکل آن می باشد. درخت میوه سیب ستاره ای بین هشت تا سی متر ارتفاع دارد و ضخامت قطر تنه آن یک متر است و شاخه هایی متراکم دارد که در تاج درخت قرار گرفته اند. برگ‌های آن حالتی چرمی دارند و رنگ آن ها سبز پر رنگ است.</a:t>
            </a:r>
          </a:p>
          <a:p>
            <a:pPr algn="just"/>
            <a:r>
              <a:rPr lang="fa-IR" sz="1600" b="0" i="0" dirty="0">
                <a:solidFill>
                  <a:srgbClr val="1F1F1F"/>
                </a:solidFill>
                <a:effectLst/>
                <a:latin typeface="ttgm"/>
                <a:cs typeface="B Esfehan" panose="00000700000000000000" pitchFamily="2" charset="-78"/>
              </a:rPr>
              <a:t> </a:t>
            </a:r>
          </a:p>
          <a:p>
            <a:endParaRPr lang="fa-IR" sz="1600" dirty="0">
              <a:cs typeface="B Esfehan" panose="00000700000000000000" pitchFamily="2" charset="-78"/>
            </a:endParaRPr>
          </a:p>
        </p:txBody>
      </p:sp>
      <p:pic>
        <p:nvPicPr>
          <p:cNvPr id="5" name="Picture 4">
            <a:extLst>
              <a:ext uri="{FF2B5EF4-FFF2-40B4-BE49-F238E27FC236}">
                <a16:creationId xmlns:a16="http://schemas.microsoft.com/office/drawing/2014/main" id="{ABF19DF7-ED45-4DD9-8D83-C9E807287F83}"/>
              </a:ext>
            </a:extLst>
          </p:cNvPr>
          <p:cNvPicPr>
            <a:picLocks noChangeAspect="1"/>
          </p:cNvPicPr>
          <p:nvPr/>
        </p:nvPicPr>
        <p:blipFill>
          <a:blip r:embed="rId2"/>
          <a:stretch>
            <a:fillRect/>
          </a:stretch>
        </p:blipFill>
        <p:spPr>
          <a:xfrm>
            <a:off x="0" y="2032000"/>
            <a:ext cx="4597400" cy="4325937"/>
          </a:xfrm>
          <a:prstGeom prst="rect">
            <a:avLst/>
          </a:prstGeom>
        </p:spPr>
      </p:pic>
    </p:spTree>
    <p:extLst>
      <p:ext uri="{BB962C8B-B14F-4D97-AF65-F5344CB8AC3E}">
        <p14:creationId xmlns:p14="http://schemas.microsoft.com/office/powerpoint/2010/main" val="2744819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DCF7-B51F-4F54-808C-933650744F99}"/>
              </a:ext>
            </a:extLst>
          </p:cNvPr>
          <p:cNvSpPr>
            <a:spLocks noGrp="1"/>
          </p:cNvSpPr>
          <p:nvPr>
            <p:ph type="title"/>
          </p:nvPr>
        </p:nvSpPr>
        <p:spPr>
          <a:xfrm>
            <a:off x="1097280" y="286603"/>
            <a:ext cx="5354320" cy="1450757"/>
          </a:xfrm>
        </p:spPr>
        <p:txBody>
          <a:bodyPr/>
          <a:lstStyle/>
          <a:p>
            <a:r>
              <a:rPr lang="fa-IR" dirty="0"/>
              <a:t>میوه جاک فروت یا جاکویرا</a:t>
            </a:r>
          </a:p>
        </p:txBody>
      </p:sp>
      <p:sp>
        <p:nvSpPr>
          <p:cNvPr id="3" name="Content Placeholder 2">
            <a:extLst>
              <a:ext uri="{FF2B5EF4-FFF2-40B4-BE49-F238E27FC236}">
                <a16:creationId xmlns:a16="http://schemas.microsoft.com/office/drawing/2014/main" id="{C9FEC7A4-7E81-43BE-A1EC-6E2C99B6498F}"/>
              </a:ext>
            </a:extLst>
          </p:cNvPr>
          <p:cNvSpPr>
            <a:spLocks noGrp="1"/>
          </p:cNvSpPr>
          <p:nvPr>
            <p:ph idx="1"/>
          </p:nvPr>
        </p:nvSpPr>
        <p:spPr>
          <a:xfrm>
            <a:off x="5943600" y="1930401"/>
            <a:ext cx="6096000" cy="4470399"/>
          </a:xfrm>
        </p:spPr>
        <p:txBody>
          <a:bodyPr/>
          <a:lstStyle/>
          <a:p>
            <a:pPr marL="0" indent="0">
              <a:buNone/>
            </a:pPr>
            <a:r>
              <a:rPr lang="fa-IR" b="0" i="0" dirty="0">
                <a:solidFill>
                  <a:srgbClr val="1F1F1F"/>
                </a:solidFill>
                <a:effectLst/>
                <a:latin typeface="ttgm"/>
                <a:cs typeface="B Esfehan" panose="00000700000000000000" pitchFamily="2" charset="-78"/>
              </a:rPr>
              <a:t>این میوه در جنوب و غرب هند و سریلانکا و فیلیپین و بنگلادش می‌روید. میوه جاک فروت شبیه </a:t>
            </a:r>
            <a:r>
              <a:rPr lang="fa-IR" b="1" i="0" u="none" strike="noStrike" dirty="0">
                <a:solidFill>
                  <a:srgbClr val="0000FF"/>
                </a:solidFill>
                <a:effectLst/>
                <a:latin typeface="ttgm"/>
                <a:cs typeface="B Esfehan" panose="00000700000000000000" pitchFamily="2" charset="-78"/>
                <a:hlinkClick r:id="rId2"/>
              </a:rPr>
              <a:t>آناناس</a:t>
            </a:r>
            <a:r>
              <a:rPr lang="fa-IR" b="0" i="0" dirty="0">
                <a:solidFill>
                  <a:srgbClr val="1F1F1F"/>
                </a:solidFill>
                <a:effectLst/>
                <a:latin typeface="ttgm"/>
                <a:cs typeface="B Esfehan" panose="00000700000000000000" pitchFamily="2" charset="-78"/>
              </a:rPr>
              <a:t>، اما از آن شیرین‌تر است. از چوب این درخت به خاطر استحکام بسیار آن در ساخت اثاث منزل استفاده می‌شود.</a:t>
            </a:r>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965D56A4-CC48-4A26-BCE1-B287053604EE}"/>
              </a:ext>
            </a:extLst>
          </p:cNvPr>
          <p:cNvPicPr>
            <a:picLocks noChangeAspect="1"/>
          </p:cNvPicPr>
          <p:nvPr/>
        </p:nvPicPr>
        <p:blipFill>
          <a:blip r:embed="rId3"/>
          <a:stretch>
            <a:fillRect/>
          </a:stretch>
        </p:blipFill>
        <p:spPr>
          <a:xfrm>
            <a:off x="0" y="2854325"/>
            <a:ext cx="4286250" cy="3546475"/>
          </a:xfrm>
          <a:prstGeom prst="rect">
            <a:avLst/>
          </a:prstGeom>
        </p:spPr>
      </p:pic>
    </p:spTree>
    <p:extLst>
      <p:ext uri="{BB962C8B-B14F-4D97-AF65-F5344CB8AC3E}">
        <p14:creationId xmlns:p14="http://schemas.microsoft.com/office/powerpoint/2010/main" val="32512952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D9FC-EF3B-4E76-89D3-3B479856E619}"/>
              </a:ext>
            </a:extLst>
          </p:cNvPr>
          <p:cNvSpPr>
            <a:spLocks noGrp="1"/>
          </p:cNvSpPr>
          <p:nvPr>
            <p:ph type="title"/>
          </p:nvPr>
        </p:nvSpPr>
        <p:spPr>
          <a:xfrm>
            <a:off x="191880" y="216713"/>
            <a:ext cx="3784600" cy="1450757"/>
          </a:xfrm>
        </p:spPr>
        <p:txBody>
          <a:bodyPr/>
          <a:lstStyle/>
          <a:p>
            <a:r>
              <a:rPr lang="fa-IR" dirty="0"/>
              <a:t>‍میوه پشن فروت </a:t>
            </a:r>
          </a:p>
        </p:txBody>
      </p:sp>
      <p:pic>
        <p:nvPicPr>
          <p:cNvPr id="9" name="Content Placeholder 8">
            <a:extLst>
              <a:ext uri="{FF2B5EF4-FFF2-40B4-BE49-F238E27FC236}">
                <a16:creationId xmlns:a16="http://schemas.microsoft.com/office/drawing/2014/main" id="{2C18DBA3-DF0E-40D3-B8A7-AF7898D2FFAE}"/>
              </a:ext>
            </a:extLst>
          </p:cNvPr>
          <p:cNvPicPr>
            <a:picLocks noGrp="1" noChangeAspect="1"/>
          </p:cNvPicPr>
          <p:nvPr>
            <p:ph idx="1"/>
          </p:nvPr>
        </p:nvPicPr>
        <p:blipFill>
          <a:blip r:embed="rId2"/>
          <a:stretch>
            <a:fillRect/>
          </a:stretch>
        </p:blipFill>
        <p:spPr>
          <a:xfrm>
            <a:off x="0" y="2628900"/>
            <a:ext cx="4168361" cy="3760788"/>
          </a:xfrm>
        </p:spPr>
      </p:pic>
      <p:sp>
        <p:nvSpPr>
          <p:cNvPr id="11" name="TextBox 10">
            <a:extLst>
              <a:ext uri="{FF2B5EF4-FFF2-40B4-BE49-F238E27FC236}">
                <a16:creationId xmlns:a16="http://schemas.microsoft.com/office/drawing/2014/main" id="{2ECE5968-AADD-4042-9E23-9AE7CC149C8C}"/>
              </a:ext>
            </a:extLst>
          </p:cNvPr>
          <p:cNvSpPr txBox="1"/>
          <p:nvPr/>
        </p:nvSpPr>
        <p:spPr>
          <a:xfrm>
            <a:off x="5537199" y="2628900"/>
            <a:ext cx="6652041" cy="2862322"/>
          </a:xfrm>
          <a:prstGeom prst="rect">
            <a:avLst/>
          </a:prstGeom>
          <a:noFill/>
        </p:spPr>
        <p:txBody>
          <a:bodyPr wrap="square">
            <a:spAutoFit/>
          </a:bodyPr>
          <a:lstStyle/>
          <a:p>
            <a:pPr algn="just"/>
            <a:r>
              <a:rPr lang="fa-IR" b="0" i="0" dirty="0">
                <a:solidFill>
                  <a:srgbClr val="1F1F1F"/>
                </a:solidFill>
                <a:effectLst/>
                <a:latin typeface="ttgm"/>
                <a:cs typeface="B Esfehan" panose="00000700000000000000" pitchFamily="2" charset="-78"/>
              </a:rPr>
              <a:t>زادگاه اصلی این میوه آمریکای جنوبی و هند و نیوزلند است. این میوه دارای دانه‌های ریز مانند انجیر، اما از انجیر شیرین‌تر است و در تهیه بستنی و شیرینی از آن استفاده می‌شود.</a:t>
            </a:r>
          </a:p>
          <a:p>
            <a:pPr algn="just"/>
            <a:r>
              <a:rPr lang="fa-IR" b="0" i="0" dirty="0">
                <a:solidFill>
                  <a:srgbClr val="1F1F1F"/>
                </a:solidFill>
                <a:effectLst/>
                <a:latin typeface="ttgm"/>
                <a:cs typeface="B Esfehan" panose="00000700000000000000" pitchFamily="2" charset="-78"/>
              </a:rPr>
              <a:t> </a:t>
            </a:r>
          </a:p>
          <a:p>
            <a:pPr algn="just"/>
            <a:r>
              <a:rPr lang="fa-IR" b="0" i="0" dirty="0">
                <a:solidFill>
                  <a:srgbClr val="1F1F1F"/>
                </a:solidFill>
                <a:effectLst/>
                <a:latin typeface="ttgm"/>
                <a:cs typeface="B Esfehan" panose="00000700000000000000" pitchFamily="2" charset="-78"/>
              </a:rPr>
              <a:t>زادگاه اصلی این میوه آمریکای جنوبی و هند و نیوزلند است. این میوه دارای دانه‌های ریز مانند انجیر است، اما از انجیر شیرین‌تر است و در تهیه بستنی و شیرینی از آن استفاده می‌شود. میوه تقریبا گرد و بیضی شکل می‌باشد، پوست آن چرم مانند، که نرم و مومی شکل بوده و آرایش رنگ آن از ارغوانی تیره کمرنگ با خالهای سفید ریز تازرد روشن یا رنگ کدو حلوایی می‌باشد.</a:t>
            </a:r>
          </a:p>
          <a:p>
            <a:pPr algn="just"/>
            <a:r>
              <a:rPr lang="fa-IR" b="0" i="0" dirty="0">
                <a:solidFill>
                  <a:srgbClr val="1F1F1F"/>
                </a:solidFill>
                <a:effectLst/>
                <a:latin typeface="ttgm"/>
                <a:cs typeface="B Esfehan" panose="00000700000000000000" pitchFamily="2" charset="-78"/>
              </a:rPr>
              <a:t> </a:t>
            </a:r>
          </a:p>
        </p:txBody>
      </p:sp>
    </p:spTree>
    <p:extLst>
      <p:ext uri="{BB962C8B-B14F-4D97-AF65-F5344CB8AC3E}">
        <p14:creationId xmlns:p14="http://schemas.microsoft.com/office/powerpoint/2010/main" val="3190366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F9C0-38EB-4739-8391-56581DBCBB4D}"/>
              </a:ext>
            </a:extLst>
          </p:cNvPr>
          <p:cNvSpPr>
            <a:spLocks noGrp="1"/>
          </p:cNvSpPr>
          <p:nvPr>
            <p:ph type="title"/>
          </p:nvPr>
        </p:nvSpPr>
        <p:spPr/>
        <p:txBody>
          <a:bodyPr/>
          <a:lstStyle/>
          <a:p>
            <a:r>
              <a:rPr lang="fa-IR" dirty="0"/>
              <a:t>میوه لیچی</a:t>
            </a:r>
          </a:p>
        </p:txBody>
      </p:sp>
      <p:sp>
        <p:nvSpPr>
          <p:cNvPr id="7" name="TextBox 6">
            <a:extLst>
              <a:ext uri="{FF2B5EF4-FFF2-40B4-BE49-F238E27FC236}">
                <a16:creationId xmlns:a16="http://schemas.microsoft.com/office/drawing/2014/main" id="{FEE537BC-6AB5-4223-A5E3-A561E0D8A497}"/>
              </a:ext>
            </a:extLst>
          </p:cNvPr>
          <p:cNvSpPr txBox="1"/>
          <p:nvPr/>
        </p:nvSpPr>
        <p:spPr>
          <a:xfrm>
            <a:off x="5905500" y="1850936"/>
            <a:ext cx="6096000" cy="1200329"/>
          </a:xfrm>
          <a:prstGeom prst="rect">
            <a:avLst/>
          </a:prstGeom>
          <a:noFill/>
        </p:spPr>
        <p:txBody>
          <a:bodyPr wrap="square">
            <a:spAutoFit/>
          </a:bodyPr>
          <a:lstStyle/>
          <a:p>
            <a:r>
              <a:rPr lang="fa-IR" b="0" i="0" dirty="0">
                <a:solidFill>
                  <a:srgbClr val="1F1F1F"/>
                </a:solidFill>
                <a:effectLst/>
                <a:latin typeface="ttgm"/>
                <a:cs typeface="B Esfehan" panose="00000700000000000000" pitchFamily="2" charset="-78"/>
              </a:rPr>
              <a:t>زادگاه اصلی این میوه جنوب چین و جنوب هند و تایوان است. پوست این میوه مانند پسته سخت است و گفته می‌شود، قدمت آن به ۲۰۰۰ سال قبل از میلاد بازمی‌گردد. طعم این میوه شبیه انگور و از جمله میوه‌های سرشار از ویتامین سی است.</a:t>
            </a:r>
            <a:endParaRPr lang="fa-IR" dirty="0">
              <a:cs typeface="B Esfehan" panose="00000700000000000000" pitchFamily="2" charset="-78"/>
            </a:endParaRPr>
          </a:p>
        </p:txBody>
      </p:sp>
      <p:pic>
        <p:nvPicPr>
          <p:cNvPr id="11" name="Content Placeholder 10">
            <a:extLst>
              <a:ext uri="{FF2B5EF4-FFF2-40B4-BE49-F238E27FC236}">
                <a16:creationId xmlns:a16="http://schemas.microsoft.com/office/drawing/2014/main" id="{1F52A751-EDD5-4DB4-B83C-6CE4F8B20BB7}"/>
              </a:ext>
            </a:extLst>
          </p:cNvPr>
          <p:cNvPicPr>
            <a:picLocks noGrp="1" noChangeAspect="1"/>
          </p:cNvPicPr>
          <p:nvPr>
            <p:ph idx="1"/>
          </p:nvPr>
        </p:nvPicPr>
        <p:blipFill>
          <a:blip r:embed="rId2"/>
          <a:stretch>
            <a:fillRect/>
          </a:stretch>
        </p:blipFill>
        <p:spPr>
          <a:xfrm>
            <a:off x="0" y="1968501"/>
            <a:ext cx="4660900" cy="4411028"/>
          </a:xfrm>
        </p:spPr>
      </p:pic>
    </p:spTree>
    <p:extLst>
      <p:ext uri="{BB962C8B-B14F-4D97-AF65-F5344CB8AC3E}">
        <p14:creationId xmlns:p14="http://schemas.microsoft.com/office/powerpoint/2010/main" val="3549197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5061-303F-415E-BC61-543E304B2CE7}"/>
              </a:ext>
            </a:extLst>
          </p:cNvPr>
          <p:cNvSpPr>
            <a:spLocks noGrp="1"/>
          </p:cNvSpPr>
          <p:nvPr>
            <p:ph type="title"/>
          </p:nvPr>
        </p:nvSpPr>
        <p:spPr/>
        <p:txBody>
          <a:bodyPr/>
          <a:lstStyle/>
          <a:p>
            <a:r>
              <a:rPr lang="fa-IR" dirty="0"/>
              <a:t>میوه فیسالیس</a:t>
            </a:r>
          </a:p>
        </p:txBody>
      </p:sp>
      <p:sp>
        <p:nvSpPr>
          <p:cNvPr id="3" name="Content Placeholder 2">
            <a:extLst>
              <a:ext uri="{FF2B5EF4-FFF2-40B4-BE49-F238E27FC236}">
                <a16:creationId xmlns:a16="http://schemas.microsoft.com/office/drawing/2014/main" id="{5258A1AD-3B43-44C1-AFE0-B1B36543E816}"/>
              </a:ext>
            </a:extLst>
          </p:cNvPr>
          <p:cNvSpPr>
            <a:spLocks noGrp="1"/>
          </p:cNvSpPr>
          <p:nvPr>
            <p:ph idx="1"/>
          </p:nvPr>
        </p:nvSpPr>
        <p:spPr>
          <a:xfrm>
            <a:off x="5207000" y="2171700"/>
            <a:ext cx="6985000" cy="4204545"/>
          </a:xfrm>
        </p:spPr>
        <p:txBody>
          <a:bodyPr/>
          <a:lstStyle/>
          <a:p>
            <a:r>
              <a:rPr lang="fa-IR" b="0" i="0" dirty="0">
                <a:solidFill>
                  <a:srgbClr val="1F1F1F"/>
                </a:solidFill>
                <a:effectLst/>
                <a:latin typeface="ttgm"/>
                <a:cs typeface="B Esfehan" panose="00000700000000000000" pitchFamily="2" charset="-78"/>
              </a:rPr>
              <a:t>زادگاه اصلی این میوه جنوب چین و جنوب هند و تایوان است. پوست این میوه مانند پسته سخت است و گفته می‌شود، قدمت آن به ۲۰۰۰ سال قبل از میلاد بازمی‌گردد. طعم این میوه شبیه انگور و از جمله میوه‌های سرشار از ویتامین سی است.</a:t>
            </a:r>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150F668C-2241-4AF1-BA58-AB8869C8FE33}"/>
              </a:ext>
            </a:extLst>
          </p:cNvPr>
          <p:cNvPicPr>
            <a:picLocks noChangeAspect="1"/>
          </p:cNvPicPr>
          <p:nvPr/>
        </p:nvPicPr>
        <p:blipFill>
          <a:blip r:embed="rId2"/>
          <a:stretch>
            <a:fillRect/>
          </a:stretch>
        </p:blipFill>
        <p:spPr>
          <a:xfrm>
            <a:off x="0" y="2819400"/>
            <a:ext cx="5207000" cy="3658553"/>
          </a:xfrm>
          <a:prstGeom prst="rect">
            <a:avLst/>
          </a:prstGeom>
        </p:spPr>
      </p:pic>
    </p:spTree>
    <p:extLst>
      <p:ext uri="{BB962C8B-B14F-4D97-AF65-F5344CB8AC3E}">
        <p14:creationId xmlns:p14="http://schemas.microsoft.com/office/powerpoint/2010/main" val="119768753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C1FA-D484-488B-93C4-4C6C1D936052}"/>
              </a:ext>
            </a:extLst>
          </p:cNvPr>
          <p:cNvSpPr>
            <a:spLocks noGrp="1"/>
          </p:cNvSpPr>
          <p:nvPr>
            <p:ph type="title"/>
          </p:nvPr>
        </p:nvSpPr>
        <p:spPr/>
        <p:txBody>
          <a:bodyPr/>
          <a:lstStyle/>
          <a:p>
            <a:r>
              <a:rPr lang="fa-IR" dirty="0"/>
              <a:t>میوه ستاره</a:t>
            </a:r>
          </a:p>
        </p:txBody>
      </p:sp>
      <p:sp>
        <p:nvSpPr>
          <p:cNvPr id="3" name="Content Placeholder 2">
            <a:extLst>
              <a:ext uri="{FF2B5EF4-FFF2-40B4-BE49-F238E27FC236}">
                <a16:creationId xmlns:a16="http://schemas.microsoft.com/office/drawing/2014/main" id="{0AC64072-B892-415D-A4CA-E8A2E536AC8B}"/>
              </a:ext>
            </a:extLst>
          </p:cNvPr>
          <p:cNvSpPr>
            <a:spLocks noGrp="1"/>
          </p:cNvSpPr>
          <p:nvPr>
            <p:ph idx="1"/>
          </p:nvPr>
        </p:nvSpPr>
        <p:spPr>
          <a:xfrm>
            <a:off x="4914900" y="1892300"/>
            <a:ext cx="7270752" cy="4510087"/>
          </a:xfrm>
        </p:spPr>
        <p:txBody>
          <a:bodyPr/>
          <a:lstStyle/>
          <a:p>
            <a:r>
              <a:rPr lang="fa-IR" b="0" i="0" dirty="0">
                <a:solidFill>
                  <a:srgbClr val="1F1F1F"/>
                </a:solidFill>
                <a:effectLst/>
                <a:latin typeface="ttgm"/>
                <a:cs typeface="B Esfehan" panose="00000700000000000000" pitchFamily="2" charset="-78"/>
              </a:rPr>
              <a:t>این میوه در هند و سریلانکا و اندونزی می روید. طعم آن مثل کیوی و آناناس و سیب شیرین است و از جمله میوه های سرشار از ویتامین سی به شمار می رود.</a:t>
            </a:r>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F41B04CB-310B-4E08-B0AF-17AEC4B00990}"/>
              </a:ext>
            </a:extLst>
          </p:cNvPr>
          <p:cNvPicPr>
            <a:picLocks noChangeAspect="1"/>
          </p:cNvPicPr>
          <p:nvPr/>
        </p:nvPicPr>
        <p:blipFill>
          <a:blip r:embed="rId2"/>
          <a:stretch>
            <a:fillRect/>
          </a:stretch>
        </p:blipFill>
        <p:spPr>
          <a:xfrm>
            <a:off x="0" y="2933700"/>
            <a:ext cx="4914900" cy="3468687"/>
          </a:xfrm>
          <a:prstGeom prst="rect">
            <a:avLst/>
          </a:prstGeom>
        </p:spPr>
      </p:pic>
    </p:spTree>
    <p:extLst>
      <p:ext uri="{BB962C8B-B14F-4D97-AF65-F5344CB8AC3E}">
        <p14:creationId xmlns:p14="http://schemas.microsoft.com/office/powerpoint/2010/main" val="9160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44C0-622A-4D20-AB6F-2153B7C39A33}"/>
              </a:ext>
            </a:extLst>
          </p:cNvPr>
          <p:cNvSpPr>
            <a:spLocks noGrp="1"/>
          </p:cNvSpPr>
          <p:nvPr>
            <p:ph type="title"/>
          </p:nvPr>
        </p:nvSpPr>
        <p:spPr/>
        <p:txBody>
          <a:bodyPr/>
          <a:lstStyle/>
          <a:p>
            <a:r>
              <a:rPr lang="fa-IR" dirty="0"/>
              <a:t>میوه مانگوستین</a:t>
            </a:r>
          </a:p>
        </p:txBody>
      </p:sp>
      <p:sp>
        <p:nvSpPr>
          <p:cNvPr id="3" name="Content Placeholder 2">
            <a:extLst>
              <a:ext uri="{FF2B5EF4-FFF2-40B4-BE49-F238E27FC236}">
                <a16:creationId xmlns:a16="http://schemas.microsoft.com/office/drawing/2014/main" id="{6BC82D21-3225-4D62-B6CC-0A7A75655350}"/>
              </a:ext>
            </a:extLst>
          </p:cNvPr>
          <p:cNvSpPr>
            <a:spLocks noGrp="1"/>
          </p:cNvSpPr>
          <p:nvPr>
            <p:ph idx="1"/>
          </p:nvPr>
        </p:nvSpPr>
        <p:spPr>
          <a:xfrm>
            <a:off x="5118100" y="1892301"/>
            <a:ext cx="7073900" cy="4532312"/>
          </a:xfrm>
        </p:spPr>
        <p:txBody>
          <a:bodyPr/>
          <a:lstStyle/>
          <a:p>
            <a:r>
              <a:rPr lang="fa-IR" b="0" i="0" dirty="0">
                <a:solidFill>
                  <a:srgbClr val="1F1F1F"/>
                </a:solidFill>
                <a:effectLst/>
                <a:latin typeface="ttgm"/>
                <a:cs typeface="B Esfehan" panose="00000700000000000000" pitchFamily="2" charset="-78"/>
              </a:rPr>
              <a:t>زادگاه اصلی این میوه اندونزی است. طعم آن ترش و دارای عطری بسیار خوشبو است و گفته شده از جمله میوه‌های ضدسرطان به شمار می‌آید و دارای فواید بسیار زیاد است.</a:t>
            </a:r>
            <a:endParaRPr lang="fa-IR" dirty="0">
              <a:cs typeface="B Esfehan" panose="00000700000000000000" pitchFamily="2" charset="-78"/>
            </a:endParaRPr>
          </a:p>
        </p:txBody>
      </p:sp>
      <p:pic>
        <p:nvPicPr>
          <p:cNvPr id="5" name="Picture 4">
            <a:extLst>
              <a:ext uri="{FF2B5EF4-FFF2-40B4-BE49-F238E27FC236}">
                <a16:creationId xmlns:a16="http://schemas.microsoft.com/office/drawing/2014/main" id="{AB61A6EA-18DC-4AF5-9FE4-6A99484AFB50}"/>
              </a:ext>
            </a:extLst>
          </p:cNvPr>
          <p:cNvPicPr>
            <a:picLocks noChangeAspect="1"/>
          </p:cNvPicPr>
          <p:nvPr/>
        </p:nvPicPr>
        <p:blipFill>
          <a:blip r:embed="rId2"/>
          <a:stretch>
            <a:fillRect/>
          </a:stretch>
        </p:blipFill>
        <p:spPr>
          <a:xfrm>
            <a:off x="0" y="2552700"/>
            <a:ext cx="5118100" cy="3871913"/>
          </a:xfrm>
          <a:prstGeom prst="rect">
            <a:avLst/>
          </a:prstGeom>
        </p:spPr>
      </p:pic>
    </p:spTree>
    <p:extLst>
      <p:ext uri="{BB962C8B-B14F-4D97-AF65-F5344CB8AC3E}">
        <p14:creationId xmlns:p14="http://schemas.microsoft.com/office/powerpoint/2010/main" val="79458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{CD704EC3-2D0A-4539-9F99-5998552D1F66}tf11437505_win32</Template>
  <TotalTime>257</TotalTime>
  <Words>1123</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 Thuluth</vt:lpstr>
      <vt:lpstr>B Esfehan</vt:lpstr>
      <vt:lpstr>Calibri</vt:lpstr>
      <vt:lpstr>ERPx</vt:lpstr>
      <vt:lpstr>Georgia Pro Cond Light</vt:lpstr>
      <vt:lpstr>Speak Pro</vt:lpstr>
      <vt:lpstr>ttgm</vt:lpstr>
      <vt:lpstr>RetrospectVTI</vt:lpstr>
      <vt:lpstr>موضوع: میوه های عجیب</vt:lpstr>
      <vt:lpstr>میوه ی رامبوتان</vt:lpstr>
      <vt:lpstr>میوه سیب  ستاره</vt:lpstr>
      <vt:lpstr>میوه جاک فروت یا جاکویرا</vt:lpstr>
      <vt:lpstr>‍میوه پشن فروت </vt:lpstr>
      <vt:lpstr>میوه لیچی</vt:lpstr>
      <vt:lpstr>میوه فیسالیس</vt:lpstr>
      <vt:lpstr>میوه ستاره</vt:lpstr>
      <vt:lpstr>میوه مانگوستین</vt:lpstr>
      <vt:lpstr>میوه کام کوات</vt:lpstr>
      <vt:lpstr>میوه پپینو دلچه</vt:lpstr>
      <vt:lpstr>میوه دریان</vt:lpstr>
      <vt:lpstr>میوه دست بودا</vt:lpstr>
      <vt:lpstr>میوه اژدها بیتایا </vt:lpstr>
      <vt:lpstr>سیب گلی / رز آلو </vt:lpstr>
      <vt:lpstr>کوپوآکو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میوه</dc:title>
  <dc:creator>Mizan-PC</dc:creator>
  <cp:lastModifiedBy>mahdi mahdavi</cp:lastModifiedBy>
  <cp:revision>21</cp:revision>
  <dcterms:created xsi:type="dcterms:W3CDTF">2020-09-11T09:05:54Z</dcterms:created>
  <dcterms:modified xsi:type="dcterms:W3CDTF">2024-07-26T07:36:26Z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