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1" r:id="rId5"/>
    <p:sldId id="260" r:id="rId6"/>
    <p:sldId id="262"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1/19/2021</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1/19/2021</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1/19/2021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1/19/2021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1/19/2021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1/19/2021</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1/19/2021</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1/19/2021</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1"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r" defTabSz="914400" rtl="1"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namnak.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fa.wikipedia.org/wiki/%D8%B1%D9%81%D9%84%DA%A9%D8%B3" TargetMode="External"/><Relationship Id="rId2" Type="http://schemas.openxmlformats.org/officeDocument/2006/relationships/image" Target="../media/image2.jpg"/><Relationship Id="rId1" Type="http://schemas.openxmlformats.org/officeDocument/2006/relationships/slideLayout" Target="../slideLayouts/slideLayout4.xml"/><Relationship Id="rId6" Type="http://schemas.openxmlformats.org/officeDocument/2006/relationships/hyperlink" Target="https://fa.wikipedia.org/wiki/%D8%A8%D8%A7%D8%B2%D8%AF%D9%85" TargetMode="External"/><Relationship Id="rId5" Type="http://schemas.openxmlformats.org/officeDocument/2006/relationships/hyperlink" Target="https://fa.wikipedia.org/w/index.php?title=%D9%85%D8%AC%D8%A7%D8%B1%DB%8C_%D8%AA%D9%86%D9%81%D8%B3%DB%8C&amp;action=edit&amp;redlink=1" TargetMode="External"/><Relationship Id="rId4" Type="http://schemas.openxmlformats.org/officeDocument/2006/relationships/hyperlink" Target="https://fa.wikipedia.org/wiki/%D8%A7%D9%84%D8%AA%D9%87%D8%A7%D8%A8"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fa.wikipedia.org/wiki/%D8%B9%D8%B7%D8%B3%D9%87#cite_note-2" TargetMode="External"/><Relationship Id="rId2" Type="http://schemas.openxmlformats.org/officeDocument/2006/relationships/hyperlink" Target="https://fa.wikipedia.org/wiki/%D8%B9%D8%B7%D8%B3%D9%87#cite_note-1" TargetMode="External"/><Relationship Id="rId1" Type="http://schemas.openxmlformats.org/officeDocument/2006/relationships/slideLayout" Target="../slideLayouts/slideLayout2.xml"/><Relationship Id="rId4" Type="http://schemas.openxmlformats.org/officeDocument/2006/relationships/hyperlink" Target="https://fa.wikipedia.org/wiki/%D8%B9%D8%B7%D8%B3%D9%87#cite_note-3"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9E91B-A4CE-4EFB-AB48-29286F361300}"/>
              </a:ext>
            </a:extLst>
          </p:cNvPr>
          <p:cNvSpPr>
            <a:spLocks noGrp="1"/>
          </p:cNvSpPr>
          <p:nvPr>
            <p:ph type="ctrTitle"/>
          </p:nvPr>
        </p:nvSpPr>
        <p:spPr/>
        <p:txBody>
          <a:bodyPr/>
          <a:lstStyle/>
          <a:p>
            <a:r>
              <a:rPr lang="fa-IR" dirty="0"/>
              <a:t>موضوع : عطسه </a:t>
            </a:r>
          </a:p>
        </p:txBody>
      </p:sp>
      <p:sp>
        <p:nvSpPr>
          <p:cNvPr id="3" name="Subtitle 2">
            <a:extLst>
              <a:ext uri="{FF2B5EF4-FFF2-40B4-BE49-F238E27FC236}">
                <a16:creationId xmlns:a16="http://schemas.microsoft.com/office/drawing/2014/main" id="{8E005EBE-79F5-4750-9027-D6820DF575C1}"/>
              </a:ext>
            </a:extLst>
          </p:cNvPr>
          <p:cNvSpPr>
            <a:spLocks noGrp="1"/>
          </p:cNvSpPr>
          <p:nvPr>
            <p:ph type="subTitle" idx="1"/>
          </p:nvPr>
        </p:nvSpPr>
        <p:spPr/>
        <p:txBody>
          <a:bodyPr/>
          <a:lstStyle/>
          <a:p>
            <a:r>
              <a:rPr lang="fa-IR" dirty="0"/>
              <a:t>نویسنده و تصویرگر : </a:t>
            </a:r>
            <a:r>
              <a:rPr lang="fa-IR" dirty="0" err="1"/>
              <a:t>محمدصالح</a:t>
            </a:r>
            <a:r>
              <a:rPr lang="fa-IR" dirty="0"/>
              <a:t> </a:t>
            </a:r>
            <a:r>
              <a:rPr lang="fa-IR" dirty="0" err="1"/>
              <a:t>دادگسترنیا</a:t>
            </a:r>
            <a:endParaRPr lang="fa-IR" dirty="0"/>
          </a:p>
        </p:txBody>
      </p:sp>
    </p:spTree>
    <p:extLst>
      <p:ext uri="{BB962C8B-B14F-4D97-AF65-F5344CB8AC3E}">
        <p14:creationId xmlns:p14="http://schemas.microsoft.com/office/powerpoint/2010/main" val="276828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E9436-D4A5-4A06-A120-DCD90C8FED18}"/>
              </a:ext>
            </a:extLst>
          </p:cNvPr>
          <p:cNvSpPr>
            <a:spLocks noGrp="1"/>
          </p:cNvSpPr>
          <p:nvPr>
            <p:ph type="title"/>
          </p:nvPr>
        </p:nvSpPr>
        <p:spPr/>
        <p:txBody>
          <a:bodyPr>
            <a:normAutofit fontScale="90000"/>
          </a:bodyPr>
          <a:lstStyle/>
          <a:p>
            <a:r>
              <a:rPr lang="fa-IR" b="1" i="0" dirty="0">
                <a:solidFill>
                  <a:srgbClr val="FF0000"/>
                </a:solidFill>
                <a:effectLst/>
                <a:latin typeface="namnak"/>
              </a:rPr>
              <a:t>دلیل بسته شده چشم ها هنگام عطسه</a:t>
            </a:r>
            <a:br>
              <a:rPr lang="fa-IR" b="1" i="0" dirty="0">
                <a:solidFill>
                  <a:srgbClr val="A72020"/>
                </a:solidFill>
                <a:effectLst/>
                <a:latin typeface="namnak"/>
              </a:rPr>
            </a:br>
            <a:br>
              <a:rPr lang="fa-IR" dirty="0"/>
            </a:br>
            <a:endParaRPr lang="fa-IR" dirty="0"/>
          </a:p>
        </p:txBody>
      </p:sp>
      <p:sp>
        <p:nvSpPr>
          <p:cNvPr id="3" name="Content Placeholder 2">
            <a:extLst>
              <a:ext uri="{FF2B5EF4-FFF2-40B4-BE49-F238E27FC236}">
                <a16:creationId xmlns:a16="http://schemas.microsoft.com/office/drawing/2014/main" id="{DEBB5753-2F24-4A1A-9B35-B0F711B61059}"/>
              </a:ext>
            </a:extLst>
          </p:cNvPr>
          <p:cNvSpPr>
            <a:spLocks noGrp="1"/>
          </p:cNvSpPr>
          <p:nvPr>
            <p:ph idx="1"/>
          </p:nvPr>
        </p:nvSpPr>
        <p:spPr>
          <a:xfrm>
            <a:off x="1371600" y="2286000"/>
            <a:ext cx="10426700" cy="4660900"/>
          </a:xfrm>
        </p:spPr>
        <p:txBody>
          <a:bodyPr>
            <a:normAutofit/>
          </a:bodyPr>
          <a:lstStyle/>
          <a:p>
            <a:pPr algn="ctr"/>
            <a:r>
              <a:rPr lang="fa-IR" sz="3600" b="0" i="0" dirty="0">
                <a:solidFill>
                  <a:srgbClr val="000000"/>
                </a:solidFill>
                <a:effectLst/>
                <a:latin typeface="namnak"/>
              </a:rPr>
              <a:t>در پاسخ به سوال دلیل بسته شدن چشم ها هنگام عطسه در بخش سلامت </a:t>
            </a:r>
            <a:r>
              <a:rPr lang="fa-IR" sz="3600" b="1" i="0" u="none" strike="noStrike" dirty="0">
                <a:solidFill>
                  <a:srgbClr val="000000"/>
                </a:solidFill>
                <a:effectLst/>
                <a:latin typeface="namnak"/>
                <a:hlinkClick r:id="rId2"/>
              </a:rPr>
              <a:t>نمناک</a:t>
            </a:r>
            <a:r>
              <a:rPr lang="fa-IR" sz="3600" b="0" i="0" dirty="0">
                <a:solidFill>
                  <a:srgbClr val="000000"/>
                </a:solidFill>
                <a:effectLst/>
                <a:latin typeface="namnak"/>
              </a:rPr>
              <a:t> باید بگوییم که پلک ها به عنوان بخشی از این واکنش به هم فشرده می شوند، اما این یکی از رازهای بزرگ است که چرا این اتفاق می افتد ما فکر می کنیم که این یک واکنش غیر </a:t>
            </a:r>
            <a:r>
              <a:rPr lang="fa-IR" sz="3600" b="0" i="0" dirty="0" err="1">
                <a:solidFill>
                  <a:srgbClr val="000000"/>
                </a:solidFill>
                <a:effectLst/>
                <a:latin typeface="namnak"/>
              </a:rPr>
              <a:t>ارادی</a:t>
            </a:r>
            <a:r>
              <a:rPr lang="fa-IR" sz="3600" b="0" i="0" dirty="0">
                <a:solidFill>
                  <a:srgbClr val="000000"/>
                </a:solidFill>
                <a:effectLst/>
                <a:latin typeface="namnak"/>
              </a:rPr>
              <a:t> است، مثل وقتی که پس از ضربه زدن به زانو پا تکان می خورد؟</a:t>
            </a:r>
            <a:endParaRPr lang="fa-IR" sz="3600" dirty="0"/>
          </a:p>
        </p:txBody>
      </p:sp>
    </p:spTree>
    <p:extLst>
      <p:ext uri="{BB962C8B-B14F-4D97-AF65-F5344CB8AC3E}">
        <p14:creationId xmlns:p14="http://schemas.microsoft.com/office/powerpoint/2010/main" val="1197184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36B64-D7C3-4A29-BAC6-8AD8EC5C9213}"/>
              </a:ext>
            </a:extLst>
          </p:cNvPr>
          <p:cNvSpPr>
            <a:spLocks noGrp="1"/>
          </p:cNvSpPr>
          <p:nvPr>
            <p:ph type="title"/>
          </p:nvPr>
        </p:nvSpPr>
        <p:spPr>
          <a:xfrm>
            <a:off x="1371600" y="0"/>
            <a:ext cx="9601200" cy="2171700"/>
          </a:xfrm>
        </p:spPr>
        <p:txBody>
          <a:bodyPr>
            <a:normAutofit fontScale="90000"/>
          </a:bodyPr>
          <a:lstStyle/>
          <a:p>
            <a:pPr algn="ctr"/>
            <a:r>
              <a:rPr lang="fa-IR" dirty="0"/>
              <a:t>ادامه ی </a:t>
            </a:r>
            <a:br>
              <a:rPr lang="fa-IR" dirty="0"/>
            </a:br>
            <a:r>
              <a:rPr lang="fa-IR" b="1" i="0" dirty="0">
                <a:solidFill>
                  <a:srgbClr val="FF0000"/>
                </a:solidFill>
                <a:effectLst/>
                <a:latin typeface="namnak"/>
              </a:rPr>
              <a:t>دلیل بسته شده چشم ها هنگام عطسه</a:t>
            </a:r>
            <a:br>
              <a:rPr lang="fa-IR" b="1" i="0" dirty="0">
                <a:solidFill>
                  <a:srgbClr val="A72020"/>
                </a:solidFill>
                <a:effectLst/>
                <a:latin typeface="namnak"/>
              </a:rPr>
            </a:br>
            <a:br>
              <a:rPr lang="fa-IR" dirty="0"/>
            </a:br>
            <a:endParaRPr lang="fa-IR" dirty="0"/>
          </a:p>
        </p:txBody>
      </p:sp>
      <p:sp>
        <p:nvSpPr>
          <p:cNvPr id="3" name="Content Placeholder 2">
            <a:extLst>
              <a:ext uri="{FF2B5EF4-FFF2-40B4-BE49-F238E27FC236}">
                <a16:creationId xmlns:a16="http://schemas.microsoft.com/office/drawing/2014/main" id="{0D4601D4-E867-4CAA-A98B-6E35DFE8667A}"/>
              </a:ext>
            </a:extLst>
          </p:cNvPr>
          <p:cNvSpPr>
            <a:spLocks noGrp="1"/>
          </p:cNvSpPr>
          <p:nvPr>
            <p:ph idx="1"/>
          </p:nvPr>
        </p:nvSpPr>
        <p:spPr>
          <a:xfrm>
            <a:off x="5918200" y="2044700"/>
            <a:ext cx="6400800" cy="4165600"/>
          </a:xfrm>
        </p:spPr>
        <p:txBody>
          <a:bodyPr>
            <a:normAutofit/>
          </a:bodyPr>
          <a:lstStyle/>
          <a:p>
            <a:pPr algn="ctr"/>
            <a:r>
              <a:rPr lang="fa-IR" sz="3600" b="0" i="0" dirty="0">
                <a:solidFill>
                  <a:srgbClr val="000000"/>
                </a:solidFill>
                <a:effectLst/>
                <a:latin typeface="namnak"/>
              </a:rPr>
              <a:t>می توانید چشم ها را ببندید وقتی که عطسه می کنید تا وارد چشم شما نشوند یا شاید چشم ها به  خاطر این بسته می شوند که در طول این واکنش غیر </a:t>
            </a:r>
            <a:r>
              <a:rPr lang="fa-IR" sz="3600" b="0" i="0" dirty="0" err="1">
                <a:solidFill>
                  <a:srgbClr val="000000"/>
                </a:solidFill>
                <a:effectLst/>
                <a:latin typeface="namnak"/>
              </a:rPr>
              <a:t>ارادی</a:t>
            </a:r>
            <a:r>
              <a:rPr lang="fa-IR" sz="3600" b="0" i="0" dirty="0">
                <a:solidFill>
                  <a:srgbClr val="000000"/>
                </a:solidFill>
                <a:effectLst/>
                <a:latin typeface="namnak"/>
              </a:rPr>
              <a:t> منقبض می شوند.</a:t>
            </a:r>
            <a:endParaRPr lang="fa-IR" sz="3600" dirty="0"/>
          </a:p>
        </p:txBody>
      </p:sp>
      <p:pic>
        <p:nvPicPr>
          <p:cNvPr id="5" name="Picture 4">
            <a:extLst>
              <a:ext uri="{FF2B5EF4-FFF2-40B4-BE49-F238E27FC236}">
                <a16:creationId xmlns:a16="http://schemas.microsoft.com/office/drawing/2014/main" id="{6C81B450-7FF3-45DB-B16D-84F3B1ECB1BF}"/>
              </a:ext>
            </a:extLst>
          </p:cNvPr>
          <p:cNvPicPr>
            <a:picLocks noChangeAspect="1"/>
          </p:cNvPicPr>
          <p:nvPr/>
        </p:nvPicPr>
        <p:blipFill>
          <a:blip r:embed="rId2"/>
          <a:stretch>
            <a:fillRect/>
          </a:stretch>
        </p:blipFill>
        <p:spPr>
          <a:xfrm>
            <a:off x="0" y="3111500"/>
            <a:ext cx="5619750" cy="3746500"/>
          </a:xfrm>
          <a:prstGeom prst="rect">
            <a:avLst/>
          </a:prstGeom>
        </p:spPr>
      </p:pic>
    </p:spTree>
    <p:extLst>
      <p:ext uri="{BB962C8B-B14F-4D97-AF65-F5344CB8AC3E}">
        <p14:creationId xmlns:p14="http://schemas.microsoft.com/office/powerpoint/2010/main" val="1691826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16345-E01D-4F0A-93A4-ED354F502E64}"/>
              </a:ext>
            </a:extLst>
          </p:cNvPr>
          <p:cNvSpPr>
            <a:spLocks noGrp="1"/>
          </p:cNvSpPr>
          <p:nvPr>
            <p:ph type="title"/>
          </p:nvPr>
        </p:nvSpPr>
        <p:spPr/>
        <p:txBody>
          <a:bodyPr/>
          <a:lstStyle/>
          <a:p>
            <a:r>
              <a:rPr lang="fa-IR" dirty="0"/>
              <a:t>عطسه</a:t>
            </a:r>
          </a:p>
        </p:txBody>
      </p:sp>
      <p:pic>
        <p:nvPicPr>
          <p:cNvPr id="6" name="Content Placeholder 5">
            <a:extLst>
              <a:ext uri="{FF2B5EF4-FFF2-40B4-BE49-F238E27FC236}">
                <a16:creationId xmlns:a16="http://schemas.microsoft.com/office/drawing/2014/main" id="{00538518-DB51-4BAE-955C-CCDBB153D0A4}"/>
              </a:ext>
            </a:extLst>
          </p:cNvPr>
          <p:cNvPicPr>
            <a:picLocks noGrp="1" noChangeAspect="1"/>
          </p:cNvPicPr>
          <p:nvPr>
            <p:ph sz="half" idx="1"/>
          </p:nvPr>
        </p:nvPicPr>
        <p:blipFill>
          <a:blip r:embed="rId2"/>
          <a:stretch>
            <a:fillRect/>
          </a:stretch>
        </p:blipFill>
        <p:spPr>
          <a:xfrm>
            <a:off x="0" y="2603500"/>
            <a:ext cx="6350000" cy="4254500"/>
          </a:xfrm>
        </p:spPr>
      </p:pic>
      <p:sp>
        <p:nvSpPr>
          <p:cNvPr id="4" name="Content Placeholder 3">
            <a:extLst>
              <a:ext uri="{FF2B5EF4-FFF2-40B4-BE49-F238E27FC236}">
                <a16:creationId xmlns:a16="http://schemas.microsoft.com/office/drawing/2014/main" id="{8C2FAD48-FED3-4A2D-96B5-B5A75E090EDC}"/>
              </a:ext>
            </a:extLst>
          </p:cNvPr>
          <p:cNvSpPr>
            <a:spLocks noGrp="1"/>
          </p:cNvSpPr>
          <p:nvPr>
            <p:ph sz="half" idx="2"/>
          </p:nvPr>
        </p:nvSpPr>
        <p:spPr>
          <a:xfrm>
            <a:off x="6525402" y="2285999"/>
            <a:ext cx="5666597" cy="4572001"/>
          </a:xfrm>
        </p:spPr>
        <p:txBody>
          <a:bodyPr/>
          <a:lstStyle/>
          <a:p>
            <a:r>
              <a:rPr lang="fa-IR" sz="2800" b="1" i="0" dirty="0">
                <a:solidFill>
                  <a:srgbClr val="202122"/>
                </a:solidFill>
                <a:effectLst/>
                <a:latin typeface=".Arabic UI Text"/>
              </a:rPr>
              <a:t>عطسه</a:t>
            </a:r>
            <a:r>
              <a:rPr lang="fa-IR" sz="2800" b="0" i="0" dirty="0">
                <a:solidFill>
                  <a:srgbClr val="202122"/>
                </a:solidFill>
                <a:effectLst/>
                <a:latin typeface=".Arabic UI Text"/>
              </a:rPr>
              <a:t> (از عربی) یا </a:t>
            </a:r>
            <a:r>
              <a:rPr lang="fa-IR" sz="2800" b="1" i="0" dirty="0" err="1">
                <a:solidFill>
                  <a:srgbClr val="202122"/>
                </a:solidFill>
                <a:effectLst/>
                <a:latin typeface=".Arabic UI Text"/>
              </a:rPr>
              <a:t>شِنوسَک</a:t>
            </a:r>
            <a:r>
              <a:rPr lang="fa-IR" sz="2800" b="0" i="0" dirty="0">
                <a:solidFill>
                  <a:srgbClr val="202122"/>
                </a:solidFill>
                <a:effectLst/>
                <a:latin typeface=".Arabic UI Text"/>
              </a:rPr>
              <a:t> یا </a:t>
            </a:r>
            <a:r>
              <a:rPr lang="fa-IR" sz="2800" b="1" i="0" dirty="0" err="1">
                <a:solidFill>
                  <a:srgbClr val="202122"/>
                </a:solidFill>
                <a:effectLst/>
                <a:latin typeface=".Arabic UI Text"/>
              </a:rPr>
              <a:t>شِنوسه</a:t>
            </a:r>
            <a:r>
              <a:rPr lang="fa-IR" sz="2800" b="0" i="0" dirty="0">
                <a:solidFill>
                  <a:srgbClr val="202122"/>
                </a:solidFill>
                <a:effectLst/>
                <a:latin typeface=".Arabic UI Text"/>
              </a:rPr>
              <a:t> نوعی واکنش دفاعی بدن (</a:t>
            </a:r>
            <a:r>
              <a:rPr lang="fa-IR" sz="2800" b="0" i="0" u="none" strike="noStrike" dirty="0" err="1">
                <a:solidFill>
                  <a:srgbClr val="0B0080"/>
                </a:solidFill>
                <a:effectLst/>
                <a:latin typeface=".Arabic UI Text"/>
                <a:hlinkClick r:id="rId3" tooltip="رفلکس"/>
              </a:rPr>
              <a:t>رفلکس</a:t>
            </a:r>
            <a:r>
              <a:rPr lang="fa-IR" sz="2800" b="0" i="0" dirty="0">
                <a:solidFill>
                  <a:srgbClr val="202122"/>
                </a:solidFill>
                <a:effectLst/>
                <a:latin typeface=".Arabic UI Text"/>
              </a:rPr>
              <a:t>) به مواد محرک تنفسی میباشد یا برای جلوگیری </a:t>
            </a:r>
            <a:r>
              <a:rPr lang="fa-IR" sz="2800" b="0" i="0" dirty="0" err="1">
                <a:solidFill>
                  <a:srgbClr val="202122"/>
                </a:solidFill>
                <a:effectLst/>
                <a:latin typeface=".Arabic UI Text"/>
              </a:rPr>
              <a:t>از</a:t>
            </a:r>
            <a:r>
              <a:rPr lang="fa-IR" sz="2800" b="0" i="0" u="none" strike="noStrike" dirty="0" err="1">
                <a:solidFill>
                  <a:srgbClr val="0B0080"/>
                </a:solidFill>
                <a:effectLst/>
                <a:latin typeface=".Arabic UI Text"/>
                <a:hlinkClick r:id="rId4" tooltip="التهاب"/>
              </a:rPr>
              <a:t>التهاب</a:t>
            </a:r>
            <a:r>
              <a:rPr lang="fa-IR" sz="2800" b="0" i="0" dirty="0">
                <a:solidFill>
                  <a:srgbClr val="202122"/>
                </a:solidFill>
                <a:effectLst/>
                <a:latin typeface=".Arabic UI Text"/>
              </a:rPr>
              <a:t> </a:t>
            </a:r>
            <a:r>
              <a:rPr lang="fa-IR" sz="2800" b="0" i="0" u="none" strike="noStrike" dirty="0">
                <a:solidFill>
                  <a:srgbClr val="A55858"/>
                </a:solidFill>
                <a:effectLst/>
                <a:latin typeface=".Arabic UI Text"/>
                <a:hlinkClick r:id="rId5" tooltip="مجاری تنفسی (صفحه وجود ندارد)"/>
              </a:rPr>
              <a:t>مجاری </a:t>
            </a:r>
            <a:r>
              <a:rPr lang="fa-IR" sz="2800" b="0" i="0" u="none" strike="noStrike" dirty="0" err="1">
                <a:solidFill>
                  <a:srgbClr val="A55858"/>
                </a:solidFill>
                <a:effectLst/>
                <a:latin typeface=".Arabic UI Text"/>
                <a:hlinkClick r:id="rId5" tooltip="مجاری تنفسی (صفحه وجود ندارد)"/>
              </a:rPr>
              <a:t>تنفسی</a:t>
            </a:r>
            <a:r>
              <a:rPr lang="fa-IR" sz="2800" b="0" i="0" dirty="0" err="1">
                <a:solidFill>
                  <a:srgbClr val="202122"/>
                </a:solidFill>
                <a:effectLst/>
                <a:latin typeface=".Arabic UI Text"/>
              </a:rPr>
              <a:t>،ویابرای</a:t>
            </a:r>
            <a:r>
              <a:rPr lang="fa-IR" sz="2800" b="0" i="0" dirty="0">
                <a:solidFill>
                  <a:srgbClr val="202122"/>
                </a:solidFill>
                <a:effectLst/>
                <a:latin typeface=".Arabic UI Text"/>
              </a:rPr>
              <a:t> دفع ترشحات در هنگام بیماری است. </a:t>
            </a:r>
            <a:r>
              <a:rPr lang="fa-IR" sz="2800" b="0" i="0" dirty="0" err="1">
                <a:solidFill>
                  <a:srgbClr val="202122"/>
                </a:solidFill>
                <a:effectLst/>
                <a:latin typeface=".Arabic UI Text"/>
              </a:rPr>
              <a:t>مکانسیم</a:t>
            </a:r>
            <a:r>
              <a:rPr lang="fa-IR" sz="2800" b="0" i="0" dirty="0">
                <a:solidFill>
                  <a:srgbClr val="202122"/>
                </a:solidFill>
                <a:effectLst/>
                <a:latin typeface=".Arabic UI Text"/>
              </a:rPr>
              <a:t> عطسه خروج سریع هوای </a:t>
            </a:r>
            <a:r>
              <a:rPr lang="fa-IR" sz="2800" b="0" i="0" u="none" strike="noStrike" dirty="0" err="1">
                <a:solidFill>
                  <a:srgbClr val="0B0080"/>
                </a:solidFill>
                <a:effectLst/>
                <a:latin typeface=".Arabic UI Text"/>
                <a:hlinkClick r:id="rId6" tooltip="بازدم"/>
              </a:rPr>
              <a:t>بازدمی</a:t>
            </a:r>
            <a:r>
              <a:rPr lang="fa-IR" sz="2800" b="0" i="0" dirty="0">
                <a:solidFill>
                  <a:srgbClr val="202122"/>
                </a:solidFill>
                <a:effectLst/>
                <a:latin typeface=".Arabic UI Text"/>
              </a:rPr>
              <a:t> بر اثر انقباض عضلات تنفسی است.</a:t>
            </a:r>
            <a:endParaRPr lang="fa-IR" sz="2800" dirty="0"/>
          </a:p>
          <a:p>
            <a:endParaRPr lang="fa-IR" dirty="0"/>
          </a:p>
        </p:txBody>
      </p:sp>
    </p:spTree>
    <p:extLst>
      <p:ext uri="{BB962C8B-B14F-4D97-AF65-F5344CB8AC3E}">
        <p14:creationId xmlns:p14="http://schemas.microsoft.com/office/powerpoint/2010/main" val="589175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5485F-723A-4F3A-A254-D594663F8DFE}"/>
              </a:ext>
            </a:extLst>
          </p:cNvPr>
          <p:cNvSpPr>
            <a:spLocks noGrp="1"/>
          </p:cNvSpPr>
          <p:nvPr>
            <p:ph type="title"/>
          </p:nvPr>
        </p:nvSpPr>
        <p:spPr/>
        <p:txBody>
          <a:bodyPr>
            <a:normAutofit/>
          </a:bodyPr>
          <a:lstStyle/>
          <a:p>
            <a:r>
              <a:rPr lang="fa-IR" b="1" i="0" dirty="0">
                <a:solidFill>
                  <a:srgbClr val="000000"/>
                </a:solidFill>
                <a:effectLst/>
                <a:latin typeface=".Arabic UI Text"/>
              </a:rPr>
              <a:t>عافیت باشد</a:t>
            </a:r>
            <a:endParaRPr lang="fa-IR" dirty="0"/>
          </a:p>
        </p:txBody>
      </p:sp>
      <p:sp>
        <p:nvSpPr>
          <p:cNvPr id="3" name="Content Placeholder 2">
            <a:extLst>
              <a:ext uri="{FF2B5EF4-FFF2-40B4-BE49-F238E27FC236}">
                <a16:creationId xmlns:a16="http://schemas.microsoft.com/office/drawing/2014/main" id="{040C582D-96A0-4E6C-8861-39B0F7D22B22}"/>
              </a:ext>
            </a:extLst>
          </p:cNvPr>
          <p:cNvSpPr>
            <a:spLocks noGrp="1"/>
          </p:cNvSpPr>
          <p:nvPr>
            <p:ph idx="1"/>
          </p:nvPr>
        </p:nvSpPr>
        <p:spPr>
          <a:xfrm>
            <a:off x="1371600" y="2286000"/>
            <a:ext cx="10820400" cy="4572000"/>
          </a:xfrm>
        </p:spPr>
        <p:txBody>
          <a:bodyPr>
            <a:normAutofit/>
          </a:bodyPr>
          <a:lstStyle/>
          <a:p>
            <a:pPr algn="ctr"/>
            <a:r>
              <a:rPr lang="fa-IR" sz="3200" b="0" i="0" dirty="0">
                <a:solidFill>
                  <a:srgbClr val="202122"/>
                </a:solidFill>
                <a:effectLst/>
                <a:latin typeface=".Arabic UI Text"/>
              </a:rPr>
              <a:t>عافیت باشد (در فرهنگ سنتی: </a:t>
            </a:r>
            <a:r>
              <a:rPr lang="fa-IR" sz="3200" b="0" i="1" dirty="0">
                <a:solidFill>
                  <a:srgbClr val="202122"/>
                </a:solidFill>
                <a:effectLst/>
                <a:latin typeface=".Arabic UI Text"/>
              </a:rPr>
              <a:t>عافیت باشه</a:t>
            </a:r>
            <a:r>
              <a:rPr lang="fa-IR" sz="3200" b="0" i="0" dirty="0">
                <a:solidFill>
                  <a:srgbClr val="202122"/>
                </a:solidFill>
                <a:effectLst/>
                <a:latin typeface=".Arabic UI Text"/>
              </a:rPr>
              <a:t>) یک اصطلاح در زبان فارسی به معنای آرزوی سلامتی برای طرف مقابل است </a:t>
            </a:r>
            <a:r>
              <a:rPr lang="fa-IR" sz="3200" b="0" i="0" u="none" strike="noStrike" baseline="30000" dirty="0">
                <a:solidFill>
                  <a:srgbClr val="0B0080"/>
                </a:solidFill>
                <a:effectLst/>
                <a:latin typeface=".Arabic UI Text"/>
                <a:hlinkClick r:id="rId2"/>
              </a:rPr>
              <a:t>[۱]</a:t>
            </a:r>
            <a:r>
              <a:rPr lang="fa-IR" sz="3200" b="0" i="0" dirty="0">
                <a:solidFill>
                  <a:srgbClr val="202122"/>
                </a:solidFill>
                <a:effectLst/>
                <a:latin typeface=".Arabic UI Text"/>
              </a:rPr>
              <a:t> که در </a:t>
            </a:r>
            <a:r>
              <a:rPr lang="fa-IR" sz="3200" b="0" i="0" dirty="0" err="1">
                <a:solidFill>
                  <a:srgbClr val="202122"/>
                </a:solidFill>
                <a:effectLst/>
                <a:latin typeface=".Arabic UI Text"/>
              </a:rPr>
              <a:t>موقعیت‌های</a:t>
            </a:r>
            <a:r>
              <a:rPr lang="fa-IR" sz="3200" b="0" i="0" dirty="0">
                <a:solidFill>
                  <a:srgbClr val="202122"/>
                </a:solidFill>
                <a:effectLst/>
                <a:latin typeface=".Arabic UI Text"/>
              </a:rPr>
              <a:t> مختلف به خصوص بعد از عطسه کردن</a:t>
            </a:r>
            <a:r>
              <a:rPr lang="fa-IR" sz="3200" b="0" i="0" u="none" strike="noStrike" baseline="30000" dirty="0">
                <a:solidFill>
                  <a:srgbClr val="0B0080"/>
                </a:solidFill>
                <a:effectLst/>
                <a:latin typeface=".Arabic UI Text"/>
                <a:hlinkClick r:id="rId3"/>
              </a:rPr>
              <a:t>[۲]</a:t>
            </a:r>
            <a:r>
              <a:rPr lang="fa-IR" sz="3200" b="0" i="0" dirty="0">
                <a:solidFill>
                  <a:srgbClr val="202122"/>
                </a:solidFill>
                <a:effectLst/>
                <a:latin typeface=".Arabic UI Text"/>
              </a:rPr>
              <a:t> و استحمام</a:t>
            </a:r>
            <a:r>
              <a:rPr lang="fa-IR" sz="3200" b="0" i="0" u="none" strike="noStrike" baseline="30000" dirty="0">
                <a:solidFill>
                  <a:srgbClr val="0B0080"/>
                </a:solidFill>
                <a:effectLst/>
                <a:latin typeface=".Arabic UI Text"/>
                <a:hlinkClick r:id="rId4"/>
              </a:rPr>
              <a:t>[۳]</a:t>
            </a:r>
            <a:r>
              <a:rPr lang="fa-IR" sz="3200" b="0" i="0" dirty="0">
                <a:solidFill>
                  <a:srgbClr val="202122"/>
                </a:solidFill>
                <a:effectLst/>
                <a:latin typeface=".Arabic UI Text"/>
              </a:rPr>
              <a:t> به فرد عطسه کننده یا فردی که تازه از حمام فارق شده، گفته </a:t>
            </a:r>
            <a:r>
              <a:rPr lang="fa-IR" sz="3200" b="0" i="0" dirty="0" err="1">
                <a:solidFill>
                  <a:srgbClr val="202122"/>
                </a:solidFill>
                <a:effectLst/>
                <a:latin typeface=".Arabic UI Text"/>
              </a:rPr>
              <a:t>می‌شود</a:t>
            </a:r>
            <a:r>
              <a:rPr lang="fa-IR" sz="3200" b="0" i="0" dirty="0">
                <a:solidFill>
                  <a:srgbClr val="202122"/>
                </a:solidFill>
                <a:effectLst/>
                <a:latin typeface=".Arabic UI Text"/>
              </a:rPr>
              <a:t>..</a:t>
            </a:r>
            <a:endParaRPr lang="fa-IR" sz="3200" dirty="0"/>
          </a:p>
        </p:txBody>
      </p:sp>
    </p:spTree>
    <p:extLst>
      <p:ext uri="{BB962C8B-B14F-4D97-AF65-F5344CB8AC3E}">
        <p14:creationId xmlns:p14="http://schemas.microsoft.com/office/powerpoint/2010/main" val="39657674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54B2F-BEA1-4C6D-8A0E-71661E84457B}"/>
              </a:ext>
            </a:extLst>
          </p:cNvPr>
          <p:cNvSpPr>
            <a:spLocks noGrp="1"/>
          </p:cNvSpPr>
          <p:nvPr>
            <p:ph type="title"/>
          </p:nvPr>
        </p:nvSpPr>
        <p:spPr/>
        <p:txBody>
          <a:bodyPr>
            <a:noAutofit/>
          </a:bodyPr>
          <a:lstStyle/>
          <a:p>
            <a:pPr algn="ctr"/>
            <a:r>
              <a:rPr lang="fa-IR" sz="15000" dirty="0"/>
              <a:t>پایان</a:t>
            </a:r>
          </a:p>
        </p:txBody>
      </p:sp>
      <p:sp>
        <p:nvSpPr>
          <p:cNvPr id="3" name="Content Placeholder 2">
            <a:extLst>
              <a:ext uri="{FF2B5EF4-FFF2-40B4-BE49-F238E27FC236}">
                <a16:creationId xmlns:a16="http://schemas.microsoft.com/office/drawing/2014/main" id="{F3349393-1D6B-426C-8727-9CC51C4F713F}"/>
              </a:ext>
            </a:extLst>
          </p:cNvPr>
          <p:cNvSpPr>
            <a:spLocks noGrp="1"/>
          </p:cNvSpPr>
          <p:nvPr>
            <p:ph idx="1"/>
          </p:nvPr>
        </p:nvSpPr>
        <p:spPr>
          <a:xfrm>
            <a:off x="1536700" y="3771900"/>
            <a:ext cx="9601200" cy="2159000"/>
          </a:xfrm>
        </p:spPr>
        <p:txBody>
          <a:bodyPr>
            <a:normAutofit/>
          </a:bodyPr>
          <a:lstStyle/>
          <a:p>
            <a:pPr algn="ctr"/>
            <a:r>
              <a:rPr lang="fa-IR" sz="6600" dirty="0"/>
              <a:t>با تشکر از توجه شما</a:t>
            </a:r>
          </a:p>
        </p:txBody>
      </p:sp>
    </p:spTree>
    <p:extLst>
      <p:ext uri="{BB962C8B-B14F-4D97-AF65-F5344CB8AC3E}">
        <p14:creationId xmlns:p14="http://schemas.microsoft.com/office/powerpoint/2010/main" val="15157397"/>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{31BF60B4-0713-4B83-ABE8-BF0F9C1D0627}tf10001105</Template>
  <TotalTime>14</TotalTime>
  <Words>256</Words>
  <Application>Microsoft Office PowerPoint</Application>
  <PresentationFormat>Widescreen</PresentationFormat>
  <Paragraphs>12</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.Arabic UI Text</vt:lpstr>
      <vt:lpstr>Franklin Gothic Book</vt:lpstr>
      <vt:lpstr>namnak</vt:lpstr>
      <vt:lpstr>Crop</vt:lpstr>
      <vt:lpstr>موضوع : عطسه </vt:lpstr>
      <vt:lpstr>دلیل بسته شده چشم ها هنگام عطسه  </vt:lpstr>
      <vt:lpstr>ادامه ی  دلیل بسته شده چشم ها هنگام عطسه  </vt:lpstr>
      <vt:lpstr>عطسه</vt:lpstr>
      <vt:lpstr>عافیت باشد</vt:lpstr>
      <vt:lpstr>پایان</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موضوع : عطسه</dc:title>
  <dc:creator>Mizan-PC</dc:creator>
  <cp:lastModifiedBy>Mizan-PC</cp:lastModifiedBy>
  <cp:revision>3</cp:revision>
  <dcterms:created xsi:type="dcterms:W3CDTF">2021-01-19T08:22:06Z</dcterms:created>
  <dcterms:modified xsi:type="dcterms:W3CDTF">2021-01-19T08:37:00Z</dcterms:modified>
</cp:coreProperties>
</file>