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1" r:id="rId15"/>
    <p:sldId id="272" r:id="rId16"/>
    <p:sldId id="273" r:id="rId17"/>
    <p:sldId id="274" r:id="rId18"/>
    <p:sldId id="275" r:id="rId19"/>
    <p:sldId id="270" r:id="rId20"/>
    <p:sldId id="276"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3FEB45-0842-4D79-BD26-95F83A5484B1}" type="datetimeFigureOut">
              <a:rPr lang="en-US" smtClean="0"/>
              <a:t>11/30/2020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5CBD6CC-E4FF-4BF8-B502-898BC23E4E9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3FEB45-0842-4D79-BD26-95F83A5484B1}" type="datetimeFigureOut">
              <a:rPr lang="en-US" smtClean="0"/>
              <a:t>11/30/2020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CBD6CC-E4FF-4BF8-B502-898BC23E4E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3FEB45-0842-4D79-BD26-95F83A5484B1}" type="datetimeFigureOut">
              <a:rPr lang="en-US" smtClean="0"/>
              <a:t>11/30/2020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CBD6CC-E4FF-4BF8-B502-898BC23E4E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3FEB45-0842-4D79-BD26-95F83A5484B1}" type="datetimeFigureOut">
              <a:rPr lang="en-US" smtClean="0"/>
              <a:t>11/30/2020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CBD6CC-E4FF-4BF8-B502-898BC23E4E9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3FEB45-0842-4D79-BD26-95F83A5484B1}" type="datetimeFigureOut">
              <a:rPr lang="en-US" smtClean="0"/>
              <a:t>11/30/2020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CBD6CC-E4FF-4BF8-B502-898BC23E4E9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3FEB45-0842-4D79-BD26-95F83A5484B1}" type="datetimeFigureOut">
              <a:rPr lang="en-US" smtClean="0"/>
              <a:t>11/30/2020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CBD6CC-E4FF-4BF8-B502-898BC23E4E9F}"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3FEB45-0842-4D79-BD26-95F83A5484B1}" type="datetimeFigureOut">
              <a:rPr lang="en-US" smtClean="0"/>
              <a:t>11/30/2020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CBD6CC-E4FF-4BF8-B502-898BC23E4E9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3FEB45-0842-4D79-BD26-95F83A5484B1}" type="datetimeFigureOut">
              <a:rPr lang="en-US" smtClean="0"/>
              <a:t>11/30/2020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5CBD6CC-E4FF-4BF8-B502-898BC23E4E9F}"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3FEB45-0842-4D79-BD26-95F83A5484B1}" type="datetimeFigureOut">
              <a:rPr lang="en-US" smtClean="0"/>
              <a:t>11/30/2020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5CBD6CC-E4FF-4BF8-B502-898BC23E4E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3FEB45-0842-4D79-BD26-95F83A5484B1}" type="datetimeFigureOut">
              <a:rPr lang="en-US" smtClean="0"/>
              <a:t>11/30/2020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CBD6CC-E4FF-4BF8-B502-898BC23E4E9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3FEB45-0842-4D79-BD26-95F83A5484B1}" type="datetimeFigureOut">
              <a:rPr lang="en-US" smtClean="0"/>
              <a:t>11/30/2020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5CBD6CC-E4FF-4BF8-B502-898BC23E4E9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3FEB45-0842-4D79-BD26-95F83A5484B1}" type="datetimeFigureOut">
              <a:rPr lang="en-US" smtClean="0"/>
              <a:t>11/30/2020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5CBD6CC-E4FF-4BF8-B502-898BC23E4E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abnak.ir/fa/news/886614/%D9%87%D8%B4%D8%AF%D8%A7%D8%B1-%D9%87%D9%88%D8%A7%D8%B4%D9%86%D8%A7%D8%B3%DB%8C-%D8%AF%D8%B1%D8%A8%D8%A7%D8%B1%D9%87-%D8%AA%D9%88%D9%81%D8%A7%D9%86-%D8%AF%D8%B1-%D8%AE%D8%B2%D8%B1-%D9%88-%D8%AE%D9%84%DB%8C%D8%AC-%D9%81%D8%A7%D8%B1%D8%B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1"/>
            <a:ext cx="7772400" cy="1447800"/>
          </a:xfrm>
        </p:spPr>
        <p:style>
          <a:lnRef idx="1">
            <a:schemeClr val="accent1"/>
          </a:lnRef>
          <a:fillRef idx="2">
            <a:schemeClr val="accent1"/>
          </a:fillRef>
          <a:effectRef idx="1">
            <a:schemeClr val="accent1"/>
          </a:effectRef>
          <a:fontRef idx="minor">
            <a:schemeClr val="dk1"/>
          </a:fontRef>
        </p:style>
        <p:txBody>
          <a:bodyPr/>
          <a:lstStyle/>
          <a:p>
            <a:r>
              <a:rPr lang="fa-IR" dirty="0" smtClean="0"/>
              <a:t>بسم </a:t>
            </a:r>
            <a:r>
              <a:rPr lang="fa-IR" dirty="0" smtClean="0"/>
              <a:t>الله الرحمن الرحیم </a:t>
            </a:r>
            <a:endParaRPr lang="en-US" dirty="0"/>
          </a:p>
        </p:txBody>
      </p:sp>
      <p:sp>
        <p:nvSpPr>
          <p:cNvPr id="3" name="Subtitle 2"/>
          <p:cNvSpPr>
            <a:spLocks noGrp="1"/>
          </p:cNvSpPr>
          <p:nvPr>
            <p:ph type="subTitle" idx="1"/>
          </p:nvPr>
        </p:nvSpPr>
        <p:spPr>
          <a:xfrm>
            <a:off x="0" y="4114800"/>
            <a:ext cx="9144000" cy="1828800"/>
          </a:xfrm>
        </p:spPr>
        <p:style>
          <a:lnRef idx="1">
            <a:schemeClr val="dk1"/>
          </a:lnRef>
          <a:fillRef idx="2">
            <a:schemeClr val="dk1"/>
          </a:fillRef>
          <a:effectRef idx="1">
            <a:schemeClr val="dk1"/>
          </a:effectRef>
          <a:fontRef idx="minor">
            <a:schemeClr val="dk1"/>
          </a:fontRef>
        </p:style>
        <p:txBody>
          <a:bodyPr/>
          <a:lstStyle/>
          <a:p>
            <a:r>
              <a:rPr lang="fa-IR" sz="3200" dirty="0" smtClean="0"/>
              <a:t>تهیه کننده :حسن مجتبی                                               </a:t>
            </a:r>
          </a:p>
          <a:p>
            <a:r>
              <a:rPr lang="en-US" sz="3200" dirty="0" smtClean="0"/>
              <a:t>                                        </a:t>
            </a:r>
            <a:r>
              <a:rPr lang="fa-IR" sz="3200" dirty="0" smtClean="0"/>
              <a:t> موضوع :خلیج همیشه فارس </a:t>
            </a:r>
            <a:r>
              <a:rPr lang="en-US" dirty="0" smtClean="0"/>
              <a:t>                                           </a:t>
            </a:r>
            <a:endParaRPr lang="fa-IR" dirty="0" smtClean="0"/>
          </a:p>
          <a:p>
            <a:endParaRPr lang="fa-IR" dirty="0" smtClean="0"/>
          </a:p>
          <a:p>
            <a:endParaRPr lang="fa-IR" dirty="0"/>
          </a:p>
          <a:p>
            <a:endParaRPr lang="en-US" dirty="0"/>
          </a:p>
        </p:txBody>
      </p:sp>
    </p:spTree>
    <p:extLst>
      <p:ext uri="{BB962C8B-B14F-4D97-AF65-F5344CB8AC3E}">
        <p14:creationId xmlns:p14="http://schemas.microsoft.com/office/powerpoint/2010/main" val="1817394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r" rtl="1"/>
            <a:r>
              <a:rPr lang="fa-IR" dirty="0">
                <a:solidFill>
                  <a:srgbClr val="222222"/>
                </a:solidFill>
                <a:latin typeface="iransans"/>
              </a:rPr>
              <a:t>جزایر زیادی در خلیج فارس وجود دارند که برخی از آن‌ها از اهمیت کم و برخی از اهمیت بالایی برخوردارند. اکثر جزایر مهم خلیج فارس متعلق به ایران است. جزایر مهم خلیج فارس عبارت‌اند از: قشم، بحرین، کیش، جزیره خارک، ابوموسی، تنب بزرگ، تنب کوچک و جزیره لاوان.</a:t>
            </a:r>
            <a:endParaRPr lang="en-US" dirty="0"/>
          </a:p>
        </p:txBody>
      </p:sp>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a-IR" dirty="0" smtClean="0"/>
              <a:t>جزایرخلیج فارس </a:t>
            </a:r>
            <a:endParaRPr lang="en-US" dirty="0"/>
          </a:p>
        </p:txBody>
      </p:sp>
    </p:spTree>
    <p:extLst>
      <p:ext uri="{BB962C8B-B14F-4D97-AF65-F5344CB8AC3E}">
        <p14:creationId xmlns:p14="http://schemas.microsoft.com/office/powerpoint/2010/main" val="4221615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pPr algn="r" rtl="1"/>
            <a:r>
              <a:rPr lang="fa-IR" dirty="0">
                <a:solidFill>
                  <a:srgbClr val="222222"/>
                </a:solidFill>
                <a:latin typeface="iransans"/>
              </a:rPr>
              <a:t>از میان جزایر خلیج فارس بیش از ۳۰ جزیره مسکونی و غیر مسکونی آن متعلق به کشور ایران است. برخی از این جزایر به علت </a:t>
            </a:r>
            <a:r>
              <a:rPr lang="fa-IR" dirty="0" smtClean="0">
                <a:solidFill>
                  <a:srgbClr val="222222"/>
                </a:solidFill>
                <a:latin typeface="iransans"/>
              </a:rPr>
              <a:t>جذرومد آب در </a:t>
            </a:r>
            <a:r>
              <a:rPr lang="fa-IR" dirty="0">
                <a:solidFill>
                  <a:srgbClr val="222222"/>
                </a:solidFill>
                <a:latin typeface="iransans"/>
              </a:rPr>
              <a:t>زیر آب قرار می‌گیرند و غیر مسکونی هستند. جزایر غیر مسکونی خلیج فارس به عنوان زیستگاه مرجان‌های دریایی، محل تخمگذاری پرستوهای دریایی و لاک پشت‌ها و همچنین زیستگاه انواع پرندگان مهاجر از اهمیت ویژه جهانی برخوردار است. بزرگترین جزیره این خلیج قشم نام دارد.</a:t>
            </a:r>
            <a:endParaRPr lang="en-US" dirty="0"/>
          </a:p>
        </p:txBody>
      </p:sp>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fa-IR" dirty="0" smtClean="0"/>
              <a:t>جزایر مسکونی وغیر مسکونی </a:t>
            </a:r>
            <a:endParaRPr lang="en-US" dirty="0"/>
          </a:p>
        </p:txBody>
      </p:sp>
    </p:spTree>
    <p:extLst>
      <p:ext uri="{BB962C8B-B14F-4D97-AF65-F5344CB8AC3E}">
        <p14:creationId xmlns:p14="http://schemas.microsoft.com/office/powerpoint/2010/main" val="1317153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gn="r" rtl="1"/>
            <a:r>
              <a:rPr lang="fa-IR" sz="2000" dirty="0">
                <a:solidFill>
                  <a:srgbClr val="000000"/>
                </a:solidFill>
                <a:latin typeface="dana-regular"/>
              </a:rPr>
              <a:t>تنگه، آبراهی باریک است که به واسطه‌ نزدیکی دو خشکی به یکدیگر به وجود آمده و در دو طرف آن آب‌هایی وسیع‌تر مثل دریا و اقیانوس وجود دارد و همین وضع جغرافیایی، اهمیتی راهبردی به تنگه‌ها می‌دهد. در جهان، چندین تنگه وجود دارد که عرض آنها کمتر از ۴۰ کیلومتر است و از این میان تعداد انگشت‌شماری از تنگه‌ها به دلایلی دیگر نظیر تعداد کشتی‌های عبوری، اهمیت اقتصادی، نظامی و سیاسی برای چندین کشور و گاه برای تمام جهان دارند.</a:t>
            </a:r>
          </a:p>
          <a:p>
            <a:pPr algn="just"/>
            <a:r>
              <a:rPr lang="fa-IR" dirty="0">
                <a:solidFill>
                  <a:srgbClr val="000000"/>
                </a:solidFill>
                <a:latin typeface="dana-regular"/>
              </a:rPr>
              <a:t> </a:t>
            </a:r>
          </a:p>
          <a:p>
            <a:endParaRPr lang="en-US" dirty="0"/>
          </a:p>
        </p:txBody>
      </p:sp>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fa-IR" dirty="0" smtClean="0">
                <a:latin typeface="Andalus" pitchFamily="18" charset="-78"/>
                <a:cs typeface="Andalus" pitchFamily="18" charset="-78"/>
              </a:rPr>
              <a:t>تنگه هرمز </a:t>
            </a:r>
            <a:endParaRPr lang="en-US" dirty="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30561"/>
            <a:ext cx="472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30562"/>
            <a:ext cx="4419600" cy="328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04800"/>
            <a:ext cx="4419600"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3835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fa-IR" dirty="0" smtClean="0"/>
              <a:t>ر</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7458"/>
            <a:ext cx="4316361"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4800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4800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326809"/>
            <a:ext cx="4343400" cy="253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800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2123"/>
            <a:ext cx="4343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264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4343400" cy="270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1371600"/>
            <a:ext cx="480060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114800"/>
            <a:ext cx="4800600" cy="275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2510"/>
            <a:ext cx="4343399" cy="275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71837"/>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938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r" rtl="1">
              <a:buNone/>
            </a:pPr>
            <a:r>
              <a:rPr lang="fa-IR" dirty="0"/>
              <a:t/>
            </a:r>
            <a:br>
              <a:rPr lang="fa-IR" dirty="0"/>
            </a:br>
            <a:r>
              <a:rPr lang="fa-IR" sz="3600" dirty="0">
                <a:solidFill>
                  <a:srgbClr val="222222"/>
                </a:solidFill>
                <a:latin typeface="iransans"/>
              </a:rPr>
              <a:t>یکی از اقدامات دولت ایران برای پاسداری از میراث معنوی و فرهنگی خلیج فارس رسمیت دادن به روز ملی خلیج فارس در تقویم رسمی کشور بود. در این راستا در تیر ماه سال ۱۳۸۴ شورای عالی انقلاب فرهنگی ۱۰ اردیبهشت ماه که مصادف با اخراج پرتقالی‌ها از تنگه هرمز است را روز ملی خلیج فارس نام نهاد.</a:t>
            </a:r>
            <a:endParaRPr lang="en-US" sz="3600" dirty="0"/>
          </a:p>
        </p:txBody>
      </p:sp>
      <p:sp>
        <p:nvSpPr>
          <p:cNvPr id="3" name="Title 2"/>
          <p:cNvSpPr>
            <a:spLocks noGrp="1"/>
          </p:cNvSpPr>
          <p:nvPr>
            <p:ph type="title"/>
          </p:nvPr>
        </p:nvSpPr>
        <p:spPr/>
        <p:txBody>
          <a:bodyPr/>
          <a:lstStyle/>
          <a:p>
            <a:pPr algn="r" rtl="1"/>
            <a:r>
              <a:rPr lang="fa-IR" dirty="0" smtClean="0"/>
              <a:t>                روز ملی خلیج فارس </a:t>
            </a:r>
            <a:endParaRPr lang="en-US" dirty="0"/>
          </a:p>
        </p:txBody>
      </p:sp>
    </p:spTree>
    <p:extLst>
      <p:ext uri="{BB962C8B-B14F-4D97-AF65-F5344CB8AC3E}">
        <p14:creationId xmlns:p14="http://schemas.microsoft.com/office/powerpoint/2010/main" val="4010999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a:solidFill>
                  <a:srgbClr val="222222"/>
                </a:solidFill>
                <a:latin typeface="iransans"/>
              </a:rPr>
              <a:t>خلیج فارس یکی از بزرگ ترین پناهگاه‌های موجودات دریایی مانند مرجان‌ها، ماهی‌های تزئینی کوچک، ماهی‌های خوراکی و غیر خوراکی، صدف‌ها، حلزون‌ها، نرم تنان، شقایق‌های دریایی، اسفنج‌های دریایی، عروس‌های دریایی، لاک پشت‌ها، دلفین‌ها، کوسه ماهی‌ها و بسیاری از موجودات دریایی دیگر می‌باشد. متخصصان محیط زیست به دلیل نبود کارشناس و متخصص ویژه، هزینه‌های پژوهشی بالا و فقدان دانش کافی، گونه‌های مختلف جانوری پستاندار در خلیج فارس را در معرض خطر و آسیب می‌بینند. خشکسالی و عدم ورود مواد مغذی به آب، موجب کوچک ماندن و عدم رشد کافی برخی از آبزیان خلیج فارس شده‌است.</a:t>
            </a:r>
            <a:endParaRPr lang="en-US" dirty="0"/>
          </a:p>
        </p:txBody>
      </p:sp>
      <p:sp>
        <p:nvSpPr>
          <p:cNvPr id="3" name="Title 2"/>
          <p:cNvSpPr>
            <a:spLocks noGrp="1"/>
          </p:cNvSpPr>
          <p:nvPr>
            <p:ph type="title"/>
          </p:nvPr>
        </p:nvSpPr>
        <p:spPr/>
        <p:txBody>
          <a:bodyPr/>
          <a:lstStyle/>
          <a:p>
            <a:r>
              <a:rPr lang="fa-IR" dirty="0" smtClean="0"/>
              <a:t>پناهگاه                        </a:t>
            </a:r>
            <a:endParaRPr lang="en-US" dirty="0"/>
          </a:p>
        </p:txBody>
      </p:sp>
      <p:cxnSp>
        <p:nvCxnSpPr>
          <p:cNvPr id="5" name="Straight Connector 4"/>
          <p:cNvCxnSpPr/>
          <p:nvPr/>
        </p:nvCxnSpPr>
        <p:spPr>
          <a:xfrm flipH="1">
            <a:off x="3886200" y="12192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86200" y="15240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15240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886200" y="152400"/>
            <a:ext cx="152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517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rtl="1"/>
            <a:r>
              <a:rPr lang="fa-IR" b="1" dirty="0">
                <a:solidFill>
                  <a:srgbClr val="800000"/>
                </a:solidFill>
                <a:latin typeface="iransans"/>
              </a:rPr>
              <a:t>کوسه‌های خلیج فارس</a:t>
            </a:r>
            <a:r>
              <a:rPr lang="fa-IR" dirty="0"/>
              <a:t/>
            </a:r>
            <a:br>
              <a:rPr lang="fa-IR" dirty="0"/>
            </a:br>
            <a:r>
              <a:rPr lang="fa-IR" dirty="0"/>
              <a:t/>
            </a:r>
            <a:br>
              <a:rPr lang="fa-IR" dirty="0"/>
            </a:br>
            <a:r>
              <a:rPr lang="fa-IR" dirty="0">
                <a:solidFill>
                  <a:srgbClr val="222222"/>
                </a:solidFill>
                <a:latin typeface="iransans"/>
              </a:rPr>
              <a:t>۷ گونه از کوسه‌ها در آب‌های خلیج فارس زندگی می‌کنند که از میان آن‌ها می‌توان به کوسه ماهی درنده، کوسه گربه ماهی، نهنگ کوسه یا کوسه کر، کوسه سرچکشی، کوسه ماهی شکاری و کوسه ماهی گورخری اشاره کرد. به دلیل گرانی قیمت کوسه در مقایسه با دیگر ماهیان خلیج فارس، صید بی رویه این آبزی در سال‌های اخیر افزایش چشمگیری یافته‌است و نسل آن‌ها را در معرض انقراض قرار داده‌است. از آنجایی که اغلب گونه‌های کوسه ساکن خلیج فارس زنده زا هستند، نمی‌توان برنامه‌های مناسبی برای احیای نسل ان‌ها به روش پرورشی انجام داد. همچنین این کوسه‌ها در زمان زاد و ولد به سوی اب‌های با عمق کمتر (که کمینه دما را برای بچه‌های انان فراهم می‌کند) می‌آیند، افزایش تخریب مناطق ساحلی خطری دیگر برای تداوم نسل آن‌ها به حساب می‌آید.</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626921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نبرد خلیج فارس یکی از بهترین فیلم هاست </a:t>
            </a:r>
          </a:p>
          <a:p>
            <a:pPr algn="r" rtl="1"/>
            <a:r>
              <a:rPr lang="fa-IR" dirty="0" smtClean="0"/>
              <a:t>من عاشق این فیلم هستم </a:t>
            </a:r>
          </a:p>
          <a:p>
            <a:pPr algn="r" rtl="1"/>
            <a:r>
              <a:rPr lang="fa-IR" dirty="0" smtClean="0"/>
              <a:t>در فیلم نبرد خلیج </a:t>
            </a:r>
            <a:r>
              <a:rPr lang="fa-IR" dirty="0" smtClean="0"/>
              <a:t>فارس3 </a:t>
            </a:r>
            <a:r>
              <a:rPr lang="fa-IR" dirty="0" smtClean="0"/>
              <a:t>,</a:t>
            </a:r>
            <a:r>
              <a:rPr lang="fa-IR" dirty="0" smtClean="0"/>
              <a:t>حاج </a:t>
            </a:r>
            <a:r>
              <a:rPr lang="fa-IR" dirty="0" smtClean="0"/>
              <a:t>قاسم حضور دارد</a:t>
            </a:r>
          </a:p>
          <a:p>
            <a:pPr marL="109728" indent="0" algn="r" rtl="1">
              <a:buNone/>
            </a:pPr>
            <a:r>
              <a:rPr lang="fa-IR" dirty="0" smtClean="0"/>
              <a:t>در مورد نبرد ایران وآمریکا  در خلیج فارس </a:t>
            </a:r>
          </a:p>
          <a:p>
            <a:pPr marL="109728" indent="0" algn="r" rtl="1">
              <a:buNone/>
            </a:pPr>
            <a:r>
              <a:rPr lang="fa-IR" dirty="0" smtClean="0"/>
              <a:t>وجنگ نابرابرآمریکا </a:t>
            </a:r>
          </a:p>
          <a:p>
            <a:pPr marL="109728" indent="0" algn="r" rtl="1">
              <a:buNone/>
            </a:pPr>
            <a:r>
              <a:rPr lang="fa-IR" dirty="0" smtClean="0"/>
              <a:t>این فیلم 4 قسمت دارد</a:t>
            </a:r>
            <a:endParaRPr lang="en-US" dirty="0"/>
          </a:p>
        </p:txBody>
      </p:sp>
      <p:sp>
        <p:nvSpPr>
          <p:cNvPr id="3" name="Title 2"/>
          <p:cNvSpPr>
            <a:spLocks noGrp="1"/>
          </p:cNvSpPr>
          <p:nvPr>
            <p:ph type="title"/>
          </p:nvPr>
        </p:nvSpPr>
        <p:spPr/>
        <p:txBody>
          <a:bodyPr/>
          <a:lstStyle/>
          <a:p>
            <a:r>
              <a:rPr lang="fa-IR" dirty="0" smtClean="0"/>
              <a:t>معرفی فیلم                       </a:t>
            </a:r>
            <a:endParaRPr lang="en-US" dirty="0"/>
          </a:p>
        </p:txBody>
      </p:sp>
    </p:spTree>
    <p:extLst>
      <p:ext uri="{BB962C8B-B14F-4D97-AF65-F5344CB8AC3E}">
        <p14:creationId xmlns:p14="http://schemas.microsoft.com/office/powerpoint/2010/main" val="2894637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sz="5400" dirty="0" smtClean="0"/>
              <a:t>خودم </a:t>
            </a:r>
          </a:p>
          <a:p>
            <a:pPr algn="r" rtl="1"/>
            <a:r>
              <a:rPr lang="fa-IR" sz="5400" dirty="0" smtClean="0"/>
              <a:t>مرورگر </a:t>
            </a:r>
          </a:p>
          <a:p>
            <a:pPr algn="r" rtl="1"/>
            <a:r>
              <a:rPr lang="fa-IR" sz="5400" dirty="0" smtClean="0"/>
              <a:t>پدرو مادر </a:t>
            </a:r>
          </a:p>
          <a:p>
            <a:endParaRPr lang="fa-IR" dirty="0" smtClean="0"/>
          </a:p>
        </p:txBody>
      </p:sp>
      <p:sp>
        <p:nvSpPr>
          <p:cNvPr id="3" name="Title 2"/>
          <p:cNvSpPr>
            <a:spLocks noGrp="1"/>
          </p:cNvSpPr>
          <p:nvPr>
            <p:ph type="title"/>
          </p:nvPr>
        </p:nvSpPr>
        <p:spPr/>
        <p:txBody>
          <a:bodyPr/>
          <a:lstStyle/>
          <a:p>
            <a:r>
              <a:rPr lang="fa-IR" dirty="0" smtClean="0"/>
              <a:t>منابع                        </a:t>
            </a:r>
            <a:endParaRPr lang="en-US" dirty="0"/>
          </a:p>
        </p:txBody>
      </p:sp>
    </p:spTree>
    <p:extLst>
      <p:ext uri="{BB962C8B-B14F-4D97-AF65-F5344CB8AC3E}">
        <p14:creationId xmlns:p14="http://schemas.microsoft.com/office/powerpoint/2010/main" val="3780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xEl>
                                              <p:pRg st="1" end="1"/>
                                            </p:txEl>
                                          </p:spTgt>
                                        </p:tgtEl>
                                        <p:attrNameLst>
                                          <p:attrName>ppt_x</p:attrName>
                                          <p:attrName>ppt_y</p:attrName>
                                        </p:attrNameLst>
                                      </p:cBhvr>
                                    </p:animMotion>
                                    <p:animRot by="1500000">
                                      <p:cBhvr>
                                        <p:cTn id="15" dur="125" fill="hold">
                                          <p:stCondLst>
                                            <p:cond delay="0"/>
                                          </p:stCondLst>
                                        </p:cTn>
                                        <p:tgtEl>
                                          <p:spTgt spid="2">
                                            <p:txEl>
                                              <p:pRg st="1" end="1"/>
                                            </p:txEl>
                                          </p:spTgt>
                                        </p:tgtEl>
                                        <p:attrNameLst>
                                          <p:attrName>r</p:attrName>
                                        </p:attrNameLst>
                                      </p:cBhvr>
                                    </p:animRot>
                                    <p:animRot by="-1500000">
                                      <p:cBhvr>
                                        <p:cTn id="16" dur="125" fill="hold">
                                          <p:stCondLst>
                                            <p:cond delay="125"/>
                                          </p:stCondLst>
                                        </p:cTn>
                                        <p:tgtEl>
                                          <p:spTgt spid="2">
                                            <p:txEl>
                                              <p:pRg st="1" end="1"/>
                                            </p:txEl>
                                          </p:spTgt>
                                        </p:tgtEl>
                                        <p:attrNameLst>
                                          <p:attrName>r</p:attrName>
                                        </p:attrNameLst>
                                      </p:cBhvr>
                                    </p:animRot>
                                    <p:animRot by="-1500000">
                                      <p:cBhvr>
                                        <p:cTn id="17" dur="125" fill="hold">
                                          <p:stCondLst>
                                            <p:cond delay="250"/>
                                          </p:stCondLst>
                                        </p:cTn>
                                        <p:tgtEl>
                                          <p:spTgt spid="2">
                                            <p:txEl>
                                              <p:pRg st="1" end="1"/>
                                            </p:txEl>
                                          </p:spTgt>
                                        </p:tgtEl>
                                        <p:attrNameLst>
                                          <p:attrName>r</p:attrName>
                                        </p:attrNameLst>
                                      </p:cBhvr>
                                    </p:animRot>
                                    <p:animRot by="1500000">
                                      <p:cBhvr>
                                        <p:cTn id="18" dur="125" fill="hold">
                                          <p:stCondLst>
                                            <p:cond delay="375"/>
                                          </p:stCondLst>
                                        </p:cTn>
                                        <p:tgtEl>
                                          <p:spTgt spid="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
                                            <p:txEl>
                                              <p:pRg st="2" end="2"/>
                                            </p:txEl>
                                          </p:spTgt>
                                        </p:tgtEl>
                                        <p:attrNameLst>
                                          <p:attrName>ppt_x</p:attrName>
                                          <p:attrName>ppt_y</p:attrName>
                                        </p:attrNameLst>
                                      </p:cBhvr>
                                    </p:animMotion>
                                    <p:animRot by="1500000">
                                      <p:cBhvr>
                                        <p:cTn id="23" dur="125" fill="hold">
                                          <p:stCondLst>
                                            <p:cond delay="0"/>
                                          </p:stCondLst>
                                        </p:cTn>
                                        <p:tgtEl>
                                          <p:spTgt spid="2">
                                            <p:txEl>
                                              <p:pRg st="2" end="2"/>
                                            </p:txEl>
                                          </p:spTgt>
                                        </p:tgtEl>
                                        <p:attrNameLst>
                                          <p:attrName>r</p:attrName>
                                        </p:attrNameLst>
                                      </p:cBhvr>
                                    </p:animRot>
                                    <p:animRot by="-1500000">
                                      <p:cBhvr>
                                        <p:cTn id="24" dur="125" fill="hold">
                                          <p:stCondLst>
                                            <p:cond delay="125"/>
                                          </p:stCondLst>
                                        </p:cTn>
                                        <p:tgtEl>
                                          <p:spTgt spid="2">
                                            <p:txEl>
                                              <p:pRg st="2" end="2"/>
                                            </p:txEl>
                                          </p:spTgt>
                                        </p:tgtEl>
                                        <p:attrNameLst>
                                          <p:attrName>r</p:attrName>
                                        </p:attrNameLst>
                                      </p:cBhvr>
                                    </p:animRot>
                                    <p:animRot by="-1500000">
                                      <p:cBhvr>
                                        <p:cTn id="25" dur="125" fill="hold">
                                          <p:stCondLst>
                                            <p:cond delay="250"/>
                                          </p:stCondLst>
                                        </p:cTn>
                                        <p:tgtEl>
                                          <p:spTgt spid="2">
                                            <p:txEl>
                                              <p:pRg st="2" end="2"/>
                                            </p:txEl>
                                          </p:spTgt>
                                        </p:tgtEl>
                                        <p:attrNameLst>
                                          <p:attrName>r</p:attrName>
                                        </p:attrNameLst>
                                      </p:cBhvr>
                                    </p:animRot>
                                    <p:animRot by="1500000">
                                      <p:cBhvr>
                                        <p:cTn id="26" dur="125" fill="hold">
                                          <p:stCondLst>
                                            <p:cond delay="375"/>
                                          </p:stCondLst>
                                        </p:cTn>
                                        <p:tgtEl>
                                          <p:spTgt spid="2">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1" nodeType="clickEffect">
                                  <p:stCondLst>
                                    <p:cond delay="0"/>
                                  </p:stCondLst>
                                  <p:iterate type="lt">
                                    <p:tmPct val="0"/>
                                  </p:iterate>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down)">
                                      <p:cBhvr>
                                        <p:cTn id="31" dur="580">
                                          <p:stCondLst>
                                            <p:cond delay="0"/>
                                          </p:stCondLst>
                                        </p:cTn>
                                        <p:tgtEl>
                                          <p:spTgt spid="2">
                                            <p:txEl>
                                              <p:pRg st="0" end="0"/>
                                            </p:txEl>
                                          </p:spTgt>
                                        </p:tgtEl>
                                      </p:cBhvr>
                                    </p:animEffect>
                                    <p:anim calcmode="lin" valueType="num">
                                      <p:cBhvr>
                                        <p:cTn id="32"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xEl>
                                              <p:pRg st="0" end="0"/>
                                            </p:txEl>
                                          </p:spTgt>
                                        </p:tgtEl>
                                      </p:cBhvr>
                                      <p:to x="100000" y="60000"/>
                                    </p:animScale>
                                    <p:animScale>
                                      <p:cBhvr>
                                        <p:cTn id="38" dur="166" decel="50000">
                                          <p:stCondLst>
                                            <p:cond delay="676"/>
                                          </p:stCondLst>
                                        </p:cTn>
                                        <p:tgtEl>
                                          <p:spTgt spid="2">
                                            <p:txEl>
                                              <p:pRg st="0" end="0"/>
                                            </p:txEl>
                                          </p:spTgt>
                                        </p:tgtEl>
                                      </p:cBhvr>
                                      <p:to x="100000" y="100000"/>
                                    </p:animScale>
                                    <p:animScale>
                                      <p:cBhvr>
                                        <p:cTn id="39" dur="26">
                                          <p:stCondLst>
                                            <p:cond delay="1312"/>
                                          </p:stCondLst>
                                        </p:cTn>
                                        <p:tgtEl>
                                          <p:spTgt spid="2">
                                            <p:txEl>
                                              <p:pRg st="0" end="0"/>
                                            </p:txEl>
                                          </p:spTgt>
                                        </p:tgtEl>
                                      </p:cBhvr>
                                      <p:to x="100000" y="80000"/>
                                    </p:animScale>
                                    <p:animScale>
                                      <p:cBhvr>
                                        <p:cTn id="40" dur="166" decel="50000">
                                          <p:stCondLst>
                                            <p:cond delay="1338"/>
                                          </p:stCondLst>
                                        </p:cTn>
                                        <p:tgtEl>
                                          <p:spTgt spid="2">
                                            <p:txEl>
                                              <p:pRg st="0" end="0"/>
                                            </p:txEl>
                                          </p:spTgt>
                                        </p:tgtEl>
                                      </p:cBhvr>
                                      <p:to x="100000" y="100000"/>
                                    </p:animScale>
                                    <p:animScale>
                                      <p:cBhvr>
                                        <p:cTn id="41" dur="26">
                                          <p:stCondLst>
                                            <p:cond delay="1642"/>
                                          </p:stCondLst>
                                        </p:cTn>
                                        <p:tgtEl>
                                          <p:spTgt spid="2">
                                            <p:txEl>
                                              <p:pRg st="0" end="0"/>
                                            </p:txEl>
                                          </p:spTgt>
                                        </p:tgtEl>
                                      </p:cBhvr>
                                      <p:to x="100000" y="90000"/>
                                    </p:animScale>
                                    <p:animScale>
                                      <p:cBhvr>
                                        <p:cTn id="42" dur="166" decel="50000">
                                          <p:stCondLst>
                                            <p:cond delay="1668"/>
                                          </p:stCondLst>
                                        </p:cTn>
                                        <p:tgtEl>
                                          <p:spTgt spid="2">
                                            <p:txEl>
                                              <p:pRg st="0" end="0"/>
                                            </p:txEl>
                                          </p:spTgt>
                                        </p:tgtEl>
                                      </p:cBhvr>
                                      <p:to x="100000" y="100000"/>
                                    </p:animScale>
                                    <p:animScale>
                                      <p:cBhvr>
                                        <p:cTn id="43" dur="26">
                                          <p:stCondLst>
                                            <p:cond delay="1808"/>
                                          </p:stCondLst>
                                        </p:cTn>
                                        <p:tgtEl>
                                          <p:spTgt spid="2">
                                            <p:txEl>
                                              <p:pRg st="0" end="0"/>
                                            </p:txEl>
                                          </p:spTgt>
                                        </p:tgtEl>
                                      </p:cBhvr>
                                      <p:to x="100000" y="95000"/>
                                    </p:animScale>
                                    <p:animScale>
                                      <p:cBhvr>
                                        <p:cTn id="44" dur="166" decel="50000">
                                          <p:stCondLst>
                                            <p:cond delay="1834"/>
                                          </p:stCondLst>
                                        </p:cTn>
                                        <p:tgtEl>
                                          <p:spTgt spid="2">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1" nodeType="clickEffect">
                                  <p:stCondLst>
                                    <p:cond delay="0"/>
                                  </p:stCondLst>
                                  <p:iterate type="lt">
                                    <p:tmPct val="0"/>
                                  </p:iterate>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down)">
                                      <p:cBhvr>
                                        <p:cTn id="49" dur="580">
                                          <p:stCondLst>
                                            <p:cond delay="0"/>
                                          </p:stCondLst>
                                        </p:cTn>
                                        <p:tgtEl>
                                          <p:spTgt spid="2">
                                            <p:txEl>
                                              <p:pRg st="1" end="1"/>
                                            </p:txEl>
                                          </p:spTgt>
                                        </p:tgtEl>
                                      </p:cBhvr>
                                    </p:animEffect>
                                    <p:anim calcmode="lin" valueType="num">
                                      <p:cBhvr>
                                        <p:cTn id="50"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xEl>
                                              <p:pRg st="1" end="1"/>
                                            </p:txEl>
                                          </p:spTgt>
                                        </p:tgtEl>
                                      </p:cBhvr>
                                      <p:to x="100000" y="60000"/>
                                    </p:animScale>
                                    <p:animScale>
                                      <p:cBhvr>
                                        <p:cTn id="56" dur="166" decel="50000">
                                          <p:stCondLst>
                                            <p:cond delay="676"/>
                                          </p:stCondLst>
                                        </p:cTn>
                                        <p:tgtEl>
                                          <p:spTgt spid="2">
                                            <p:txEl>
                                              <p:pRg st="1" end="1"/>
                                            </p:txEl>
                                          </p:spTgt>
                                        </p:tgtEl>
                                      </p:cBhvr>
                                      <p:to x="100000" y="100000"/>
                                    </p:animScale>
                                    <p:animScale>
                                      <p:cBhvr>
                                        <p:cTn id="57" dur="26">
                                          <p:stCondLst>
                                            <p:cond delay="1312"/>
                                          </p:stCondLst>
                                        </p:cTn>
                                        <p:tgtEl>
                                          <p:spTgt spid="2">
                                            <p:txEl>
                                              <p:pRg st="1" end="1"/>
                                            </p:txEl>
                                          </p:spTgt>
                                        </p:tgtEl>
                                      </p:cBhvr>
                                      <p:to x="100000" y="80000"/>
                                    </p:animScale>
                                    <p:animScale>
                                      <p:cBhvr>
                                        <p:cTn id="58" dur="166" decel="50000">
                                          <p:stCondLst>
                                            <p:cond delay="1338"/>
                                          </p:stCondLst>
                                        </p:cTn>
                                        <p:tgtEl>
                                          <p:spTgt spid="2">
                                            <p:txEl>
                                              <p:pRg st="1" end="1"/>
                                            </p:txEl>
                                          </p:spTgt>
                                        </p:tgtEl>
                                      </p:cBhvr>
                                      <p:to x="100000" y="100000"/>
                                    </p:animScale>
                                    <p:animScale>
                                      <p:cBhvr>
                                        <p:cTn id="59" dur="26">
                                          <p:stCondLst>
                                            <p:cond delay="1642"/>
                                          </p:stCondLst>
                                        </p:cTn>
                                        <p:tgtEl>
                                          <p:spTgt spid="2">
                                            <p:txEl>
                                              <p:pRg st="1" end="1"/>
                                            </p:txEl>
                                          </p:spTgt>
                                        </p:tgtEl>
                                      </p:cBhvr>
                                      <p:to x="100000" y="90000"/>
                                    </p:animScale>
                                    <p:animScale>
                                      <p:cBhvr>
                                        <p:cTn id="60" dur="166" decel="50000">
                                          <p:stCondLst>
                                            <p:cond delay="1668"/>
                                          </p:stCondLst>
                                        </p:cTn>
                                        <p:tgtEl>
                                          <p:spTgt spid="2">
                                            <p:txEl>
                                              <p:pRg st="1" end="1"/>
                                            </p:txEl>
                                          </p:spTgt>
                                        </p:tgtEl>
                                      </p:cBhvr>
                                      <p:to x="100000" y="100000"/>
                                    </p:animScale>
                                    <p:animScale>
                                      <p:cBhvr>
                                        <p:cTn id="61" dur="26">
                                          <p:stCondLst>
                                            <p:cond delay="1808"/>
                                          </p:stCondLst>
                                        </p:cTn>
                                        <p:tgtEl>
                                          <p:spTgt spid="2">
                                            <p:txEl>
                                              <p:pRg st="1" end="1"/>
                                            </p:txEl>
                                          </p:spTgt>
                                        </p:tgtEl>
                                      </p:cBhvr>
                                      <p:to x="100000" y="95000"/>
                                    </p:animScale>
                                    <p:animScale>
                                      <p:cBhvr>
                                        <p:cTn id="62" dur="166" decel="50000">
                                          <p:stCondLst>
                                            <p:cond delay="1834"/>
                                          </p:stCondLst>
                                        </p:cTn>
                                        <p:tgtEl>
                                          <p:spTgt spid="2">
                                            <p:txEl>
                                              <p:pRg st="1" end="1"/>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1" nodeType="clickEffect">
                                  <p:stCondLst>
                                    <p:cond delay="0"/>
                                  </p:stCondLst>
                                  <p:iterate type="lt">
                                    <p:tmPct val="0"/>
                                  </p:iterate>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down)">
                                      <p:cBhvr>
                                        <p:cTn id="67" dur="580">
                                          <p:stCondLst>
                                            <p:cond delay="0"/>
                                          </p:stCondLst>
                                        </p:cTn>
                                        <p:tgtEl>
                                          <p:spTgt spid="2">
                                            <p:txEl>
                                              <p:pRg st="2" end="2"/>
                                            </p:txEl>
                                          </p:spTgt>
                                        </p:tgtEl>
                                      </p:cBhvr>
                                    </p:animEffect>
                                    <p:anim calcmode="lin" valueType="num">
                                      <p:cBhvr>
                                        <p:cTn id="68"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2">
                                            <p:txEl>
                                              <p:pRg st="2" end="2"/>
                                            </p:txEl>
                                          </p:spTgt>
                                        </p:tgtEl>
                                      </p:cBhvr>
                                      <p:to x="100000" y="60000"/>
                                    </p:animScale>
                                    <p:animScale>
                                      <p:cBhvr>
                                        <p:cTn id="74" dur="166" decel="50000">
                                          <p:stCondLst>
                                            <p:cond delay="676"/>
                                          </p:stCondLst>
                                        </p:cTn>
                                        <p:tgtEl>
                                          <p:spTgt spid="2">
                                            <p:txEl>
                                              <p:pRg st="2" end="2"/>
                                            </p:txEl>
                                          </p:spTgt>
                                        </p:tgtEl>
                                      </p:cBhvr>
                                      <p:to x="100000" y="100000"/>
                                    </p:animScale>
                                    <p:animScale>
                                      <p:cBhvr>
                                        <p:cTn id="75" dur="26">
                                          <p:stCondLst>
                                            <p:cond delay="1312"/>
                                          </p:stCondLst>
                                        </p:cTn>
                                        <p:tgtEl>
                                          <p:spTgt spid="2">
                                            <p:txEl>
                                              <p:pRg st="2" end="2"/>
                                            </p:txEl>
                                          </p:spTgt>
                                        </p:tgtEl>
                                      </p:cBhvr>
                                      <p:to x="100000" y="80000"/>
                                    </p:animScale>
                                    <p:animScale>
                                      <p:cBhvr>
                                        <p:cTn id="76" dur="166" decel="50000">
                                          <p:stCondLst>
                                            <p:cond delay="1338"/>
                                          </p:stCondLst>
                                        </p:cTn>
                                        <p:tgtEl>
                                          <p:spTgt spid="2">
                                            <p:txEl>
                                              <p:pRg st="2" end="2"/>
                                            </p:txEl>
                                          </p:spTgt>
                                        </p:tgtEl>
                                      </p:cBhvr>
                                      <p:to x="100000" y="100000"/>
                                    </p:animScale>
                                    <p:animScale>
                                      <p:cBhvr>
                                        <p:cTn id="77" dur="26">
                                          <p:stCondLst>
                                            <p:cond delay="1642"/>
                                          </p:stCondLst>
                                        </p:cTn>
                                        <p:tgtEl>
                                          <p:spTgt spid="2">
                                            <p:txEl>
                                              <p:pRg st="2" end="2"/>
                                            </p:txEl>
                                          </p:spTgt>
                                        </p:tgtEl>
                                      </p:cBhvr>
                                      <p:to x="100000" y="90000"/>
                                    </p:animScale>
                                    <p:animScale>
                                      <p:cBhvr>
                                        <p:cTn id="78" dur="166" decel="50000">
                                          <p:stCondLst>
                                            <p:cond delay="1668"/>
                                          </p:stCondLst>
                                        </p:cTn>
                                        <p:tgtEl>
                                          <p:spTgt spid="2">
                                            <p:txEl>
                                              <p:pRg st="2" end="2"/>
                                            </p:txEl>
                                          </p:spTgt>
                                        </p:tgtEl>
                                      </p:cBhvr>
                                      <p:to x="100000" y="100000"/>
                                    </p:animScale>
                                    <p:animScale>
                                      <p:cBhvr>
                                        <p:cTn id="79" dur="26">
                                          <p:stCondLst>
                                            <p:cond delay="1808"/>
                                          </p:stCondLst>
                                        </p:cTn>
                                        <p:tgtEl>
                                          <p:spTgt spid="2">
                                            <p:txEl>
                                              <p:pRg st="2" end="2"/>
                                            </p:txEl>
                                          </p:spTgt>
                                        </p:tgtEl>
                                      </p:cBhvr>
                                      <p:to x="100000" y="95000"/>
                                    </p:animScale>
                                    <p:animScale>
                                      <p:cBhvr>
                                        <p:cTn id="80"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b="0" i="0" dirty="0" smtClean="0">
                <a:solidFill>
                  <a:srgbClr val="000000"/>
                </a:solidFill>
                <a:effectLst/>
                <a:latin typeface="dana-regular"/>
              </a:rPr>
              <a:t>کشور‌های ایران،  عمان،  عراق، عربستان سعودی،  کویت،  امارات متحده عربی،  قطر و بحرین در کناره خلیج‌فارس هستند. در این میان سواحل شمالی خلیج‌فارس تماماً در جغرافیای سیاسی ایران قرار دارند. به سبب وجود منابع سرشار نفت و گاز در خلیج‌فارس و سواحل آن، این آبراهه در سطح بین‌المللی، منطقه‌ای مهم و راهبردی به‌شمار می‌آید.</a:t>
            </a:r>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83851"/>
            <a:ext cx="6629400" cy="277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2360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sz="4800" dirty="0" smtClean="0"/>
              <a:t>تشکر ازآقای اله یاری که اجازه دادند من کنفرانس بدهم </a:t>
            </a:r>
          </a:p>
          <a:p>
            <a:pPr algn="r" rtl="1"/>
            <a:endParaRPr lang="en-US" dirty="0"/>
          </a:p>
        </p:txBody>
      </p:sp>
      <p:sp>
        <p:nvSpPr>
          <p:cNvPr id="3" name="Title 2"/>
          <p:cNvSpPr>
            <a:spLocks noGrp="1"/>
          </p:cNvSpPr>
          <p:nvPr>
            <p:ph type="title"/>
          </p:nvPr>
        </p:nvSpPr>
        <p:spPr/>
        <p:txBody>
          <a:bodyPr/>
          <a:lstStyle/>
          <a:p>
            <a:r>
              <a:rPr lang="fa-IR" dirty="0" smtClean="0"/>
              <a:t>تشکر                        </a:t>
            </a:r>
            <a:endParaRPr lang="en-US" dirty="0"/>
          </a:p>
        </p:txBody>
      </p:sp>
    </p:spTree>
    <p:extLst>
      <p:ext uri="{BB962C8B-B14F-4D97-AF65-F5344CB8AC3E}">
        <p14:creationId xmlns:p14="http://schemas.microsoft.com/office/powerpoint/2010/main" val="49692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295400"/>
            <a:ext cx="6553200" cy="4724400"/>
          </a:xfrm>
        </p:spPr>
      </p:pic>
      <p:sp>
        <p:nvSpPr>
          <p:cNvPr id="2" name="Title 1"/>
          <p:cNvSpPr>
            <a:spLocks noGrp="1"/>
          </p:cNvSpPr>
          <p:nvPr>
            <p:ph type="title"/>
          </p:nvPr>
        </p:nvSpPr>
        <p:spPr/>
        <p:txBody>
          <a:bodyPr/>
          <a:lstStyle/>
          <a:p>
            <a:r>
              <a:rPr lang="en-US" dirty="0" smtClean="0"/>
              <a:t>               </a:t>
            </a:r>
            <a:r>
              <a:rPr lang="fa-IR" smtClean="0"/>
              <a:t>خدا یار و حافظ </a:t>
            </a:r>
            <a:r>
              <a:rPr lang="fa-IR" dirty="0" smtClean="0"/>
              <a:t>شما</a:t>
            </a:r>
            <a:r>
              <a:rPr lang="en-US" dirty="0" smtClean="0"/>
              <a:t>                   </a:t>
            </a:r>
            <a:endParaRPr lang="en-US" dirty="0"/>
          </a:p>
        </p:txBody>
      </p:sp>
    </p:spTree>
    <p:extLst>
      <p:ext uri="{BB962C8B-B14F-4D97-AF65-F5344CB8AC3E}">
        <p14:creationId xmlns:p14="http://schemas.microsoft.com/office/powerpoint/2010/main" val="42201877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fa-IR" dirty="0" smtClean="0"/>
              <a:t>کشتی در خلیج فارس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4614333"/>
          </a:xfrm>
          <a:prstGeom prst="rect">
            <a:avLst/>
          </a:prstGeom>
          <a:ln/>
          <a:extLst/>
        </p:spPr>
        <p:style>
          <a:lnRef idx="3">
            <a:schemeClr val="lt1"/>
          </a:lnRef>
          <a:fillRef idx="1">
            <a:schemeClr val="accent1"/>
          </a:fillRef>
          <a:effectRef idx="1">
            <a:schemeClr val="accent1"/>
          </a:effectRef>
          <a:fontRef idx="minor">
            <a:schemeClr val="lt1"/>
          </a:fontRef>
        </p:style>
      </p:pic>
      <p:sp>
        <p:nvSpPr>
          <p:cNvPr id="4" name="Down Arrow 3"/>
          <p:cNvSpPr/>
          <p:nvPr/>
        </p:nvSpPr>
        <p:spPr>
          <a:xfrm>
            <a:off x="1752600" y="457200"/>
            <a:ext cx="685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553200" y="457200"/>
            <a:ext cx="762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720465"/>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fa-IR" dirty="0" smtClean="0"/>
              <a:t>تنگه هرمز در بین خلیج فارس و دریایی عمان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7708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b="0" i="0" dirty="0" smtClean="0">
                <a:solidFill>
                  <a:srgbClr val="000000"/>
                </a:solidFill>
                <a:effectLst/>
                <a:latin typeface="dana-regular"/>
              </a:rPr>
              <a:t>زمین‌ شناسان معتقدند که در حدود پانصد هزار سال پیش، صورت نخستین خلیج‌ فارس در کنار دشت‌های جنوبی ایران تشکیل شد و به مرور زمان، بر اثر تغییر و تحول در ساختار درونی و بیرونی زمین، شکل ثابت کنونی خود را یافت. خلیج‌فارس در آغاز، بسیار پهناور بوده به‌طوری‌که تا اواخر دوره سوم زمین‌ شناسی بیشتر، بهبهان و خوزستان ایران تا کوه‌های زاگرس در زیر آب بوده‌اند.</a:t>
            </a:r>
          </a:p>
          <a:p>
            <a:pPr algn="just" rtl="1"/>
            <a:r>
              <a:rPr lang="fa-IR" b="0" i="0" dirty="0" smtClean="0">
                <a:solidFill>
                  <a:srgbClr val="000000"/>
                </a:solidFill>
                <a:effectLst/>
                <a:latin typeface="dana-regular"/>
              </a:rPr>
              <a:t> </a:t>
            </a:r>
          </a:p>
          <a:p>
            <a:pPr algn="r" rtl="1"/>
            <a:endParaRPr lang="en-US" dirty="0"/>
          </a:p>
        </p:txBody>
      </p:sp>
      <p:sp>
        <p:nvSpPr>
          <p:cNvPr id="2" name="Title 1"/>
          <p:cNvSpPr>
            <a:spLocks noGrp="1"/>
          </p:cNvSpPr>
          <p:nvPr>
            <p:ph type="title"/>
          </p:nvPr>
        </p:nvSpPr>
        <p:spPr/>
        <p:txBody>
          <a:bodyPr/>
          <a:lstStyle/>
          <a:p>
            <a:r>
              <a:rPr lang="fa-IR" dirty="0" smtClean="0"/>
              <a:t>زمین شناسی </a:t>
            </a:r>
            <a:endParaRPr lang="en-US" dirty="0"/>
          </a:p>
        </p:txBody>
      </p:sp>
    </p:spTree>
    <p:extLst>
      <p:ext uri="{BB962C8B-B14F-4D97-AF65-F5344CB8AC3E}">
        <p14:creationId xmlns:p14="http://schemas.microsoft.com/office/powerpoint/2010/main" val="29552536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lstStyle/>
          <a:p>
            <a:pPr algn="r" rtl="1"/>
            <a:r>
              <a:rPr lang="fa-IR" b="0" i="0" u="none" strike="noStrike" dirty="0" smtClean="0">
                <a:solidFill>
                  <a:srgbClr val="337AB7"/>
                </a:solidFill>
                <a:effectLst/>
                <a:latin typeface="dana-regular"/>
                <a:hlinkClick r:id="rId2"/>
              </a:rPr>
              <a:t>خلیج‌فارس</a:t>
            </a:r>
            <a:r>
              <a:rPr lang="fa-IR" b="0" i="0" dirty="0" smtClean="0">
                <a:solidFill>
                  <a:srgbClr val="000000"/>
                </a:solidFill>
                <a:effectLst/>
                <a:latin typeface="dana-regular"/>
              </a:rPr>
              <a:t> نام آبراهی پراهمیت در آسیای غربی و منطقه خاورمیانه است که در امتداد دریای عمان و در میان ایران و شبه‌جزیره عربستان قرار دارد. مساحت خلیج‌فارس ۲۳۷٬۴۷۳ کیلومتر مربع است و پس از خلیج مکزیک و خلیج هادسون سومین خلیج بزرگ جهان به‌شمار می‌آید.</a:t>
            </a:r>
            <a:endParaRPr lang="en-US" dirty="0"/>
          </a:p>
        </p:txBody>
      </p:sp>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dirty="0" smtClean="0"/>
              <a:t>کلیات </a:t>
            </a:r>
            <a:endParaRPr lang="en-US" dirty="0"/>
          </a:p>
        </p:txBody>
      </p:sp>
    </p:spTree>
    <p:extLst>
      <p:ext uri="{BB962C8B-B14F-4D97-AF65-F5344CB8AC3E}">
        <p14:creationId xmlns:p14="http://schemas.microsoft.com/office/powerpoint/2010/main" val="74358923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lstStyle/>
          <a:p>
            <a:r>
              <a:rPr lang="fa-IR" dirty="0" smtClean="0"/>
              <a:t>خلیج فارس و تنگه هرمز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9830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style>
          <a:lnRef idx="1">
            <a:schemeClr val="accent3"/>
          </a:lnRef>
          <a:fillRef idx="2">
            <a:schemeClr val="accent3"/>
          </a:fillRef>
          <a:effectRef idx="1">
            <a:schemeClr val="accent3"/>
          </a:effectRef>
          <a:fontRef idx="minor">
            <a:schemeClr val="dk1"/>
          </a:fontRef>
        </p:style>
        <p:txBody>
          <a:bodyPr>
            <a:normAutofit/>
          </a:bodyPr>
          <a:lstStyle/>
          <a:p>
            <a:pPr algn="r" rtl="1"/>
            <a:r>
              <a:rPr lang="fa-IR" dirty="0" smtClean="0"/>
              <a:t>ایران</a:t>
            </a:r>
          </a:p>
          <a:p>
            <a:pPr algn="r" rtl="1"/>
            <a:r>
              <a:rPr lang="fa-IR" dirty="0" smtClean="0"/>
              <a:t>عمان </a:t>
            </a:r>
          </a:p>
          <a:p>
            <a:pPr algn="r" rtl="1"/>
            <a:r>
              <a:rPr lang="fa-IR" dirty="0" smtClean="0"/>
              <a:t>قطر</a:t>
            </a:r>
          </a:p>
          <a:p>
            <a:pPr algn="r" rtl="1"/>
            <a:r>
              <a:rPr lang="fa-IR" dirty="0" smtClean="0"/>
              <a:t>عربستان سعودی</a:t>
            </a:r>
          </a:p>
          <a:p>
            <a:pPr algn="r" rtl="1"/>
            <a:r>
              <a:rPr lang="fa-IR" dirty="0" smtClean="0"/>
              <a:t>کویت</a:t>
            </a:r>
          </a:p>
          <a:p>
            <a:pPr algn="r" rtl="1"/>
            <a:r>
              <a:rPr lang="fa-IR" dirty="0" smtClean="0"/>
              <a:t>بحرین</a:t>
            </a:r>
          </a:p>
          <a:p>
            <a:pPr algn="r" rtl="1"/>
            <a:r>
              <a:rPr lang="fa-IR" dirty="0" smtClean="0"/>
              <a:t>امارات متحده عربی </a:t>
            </a:r>
          </a:p>
          <a:p>
            <a:pPr algn="r" rtl="1"/>
            <a:r>
              <a:rPr lang="fa-IR" dirty="0" smtClean="0"/>
              <a:t>عراق</a:t>
            </a:r>
            <a:endParaRPr lang="fa-IR" dirty="0"/>
          </a:p>
          <a:p>
            <a:pPr algn="r" rtl="1"/>
            <a:endParaRPr lang="fa-IR" dirty="0" smtClean="0"/>
          </a:p>
          <a:p>
            <a:pPr algn="r" rtl="1"/>
            <a:endParaRPr lang="fa-IR" dirty="0" smtClean="0"/>
          </a:p>
        </p:txBody>
      </p:sp>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fa-IR" dirty="0" smtClean="0"/>
              <a:t>کشورهای دور واطراف خلیج فارس      </a:t>
            </a:r>
            <a:endParaRPr lang="en-US" dirty="0"/>
          </a:p>
        </p:txBody>
      </p:sp>
    </p:spTree>
    <p:extLst>
      <p:ext uri="{BB962C8B-B14F-4D97-AF65-F5344CB8AC3E}">
        <p14:creationId xmlns:p14="http://schemas.microsoft.com/office/powerpoint/2010/main" val="38934851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0">
            <a:scrgbClr r="0" g="0" b="0"/>
          </a:lnRef>
          <a:fillRef idx="1002">
            <a:schemeClr val="lt2"/>
          </a:fillRef>
          <a:effectRef idx="0">
            <a:scrgbClr r="0" g="0" b="0"/>
          </a:effectRef>
          <a:fontRef idx="major"/>
        </p:style>
        <p:txBody>
          <a:bodyPr/>
          <a:lstStyle/>
          <a:p>
            <a:pPr marL="0" indent="0">
              <a:buNone/>
            </a:pPr>
            <a:r>
              <a:rPr lang="fa-IR" dirty="0" smtClean="0"/>
              <a:t>دراطراف خلیج فارس هشت کشور وجود دارد. </a:t>
            </a:r>
          </a:p>
          <a:p>
            <a:pPr marL="0" indent="0">
              <a:buNone/>
            </a:pPr>
            <a:endParaRPr lang="fa-IR" dirty="0"/>
          </a:p>
          <a:p>
            <a:pPr marL="0" indent="0">
              <a:buNone/>
            </a:pPr>
            <a:r>
              <a:rPr lang="fa-IR" dirty="0">
                <a:solidFill>
                  <a:srgbClr val="222222"/>
                </a:solidFill>
                <a:latin typeface="iransans"/>
              </a:rPr>
              <a:t>نام تاریخی این خلیج، در زبان‌های گوناگون، ترجمه عبارت «خلیج فارس» یا «دریای پارس» بوده‌است. همچنین در تمام سازمان‌های بین‌المللی نام رسمی این خلیج، «خلیج فارس» است اما برخی از کشورهای عربی آن را خلیج عربی یا به سادگی، خلیج می‌نامند. سازمان آب‌نگاری بین‌المللی از نام «خلیج ایران» برای این خلیج استفاده می‌کند.</a:t>
            </a:r>
            <a:endParaRPr lang="en-US" dirty="0"/>
          </a:p>
        </p:txBody>
      </p:sp>
      <p:sp>
        <p:nvSpPr>
          <p:cNvPr id="2" name="Title 1"/>
          <p:cNvSpPr>
            <a:spLocks noGrp="1"/>
          </p:cNvSpPr>
          <p:nvPr>
            <p:ph type="title"/>
          </p:nvPr>
        </p:nvSpPr>
        <p:spPr/>
        <p:style>
          <a:lnRef idx="0">
            <a:scrgbClr r="0" g="0" b="0"/>
          </a:lnRef>
          <a:fillRef idx="1002">
            <a:schemeClr val="lt1"/>
          </a:fillRef>
          <a:effectRef idx="0">
            <a:scrgbClr r="0" g="0" b="0"/>
          </a:effectRef>
          <a:fontRef idx="major"/>
        </p:style>
        <p:txBody>
          <a:bodyPr/>
          <a:lstStyle/>
          <a:p>
            <a:r>
              <a:rPr lang="fa-IR" dirty="0" smtClean="0"/>
              <a:t>زور گویی دولت های عربی         </a:t>
            </a:r>
            <a:r>
              <a:rPr lang="fa-IR" dirty="0" smtClean="0"/>
              <a:t> </a:t>
            </a:r>
            <a:endParaRPr lang="en-US" dirty="0"/>
          </a:p>
        </p:txBody>
      </p:sp>
    </p:spTree>
    <p:extLst>
      <p:ext uri="{BB962C8B-B14F-4D97-AF65-F5344CB8AC3E}">
        <p14:creationId xmlns:p14="http://schemas.microsoft.com/office/powerpoint/2010/main" val="2638813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359</TotalTime>
  <Words>605</Words>
  <Application>Microsoft Office PowerPoint</Application>
  <PresentationFormat>On-screen Show (4:3)</PresentationFormat>
  <Paragraphs>53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بسم الله الرحمن الرحیم </vt:lpstr>
      <vt:lpstr>PowerPoint Presentation</vt:lpstr>
      <vt:lpstr>کشتی در خلیج فارس              </vt:lpstr>
      <vt:lpstr>تنگه هرمز در بین خلیج فارس و دریایی عمان </vt:lpstr>
      <vt:lpstr>زمین شناسی </vt:lpstr>
      <vt:lpstr>کلیات </vt:lpstr>
      <vt:lpstr>خلیج فارس و تنگه هرمز </vt:lpstr>
      <vt:lpstr>کشورهای دور واطراف خلیج فارس      </vt:lpstr>
      <vt:lpstr>زور گویی دولت های عربی          </vt:lpstr>
      <vt:lpstr>جزایرخلیج فارس </vt:lpstr>
      <vt:lpstr>جزایر مسکونی وغیر مسکونی </vt:lpstr>
      <vt:lpstr>تنگه هرمز </vt:lpstr>
      <vt:lpstr>ر</vt:lpstr>
      <vt:lpstr>PowerPoint Presentation</vt:lpstr>
      <vt:lpstr>                روز ملی خلیج فارس </vt:lpstr>
      <vt:lpstr>پناهگاه                        </vt:lpstr>
      <vt:lpstr>PowerPoint Presentation</vt:lpstr>
      <vt:lpstr>معرفی فیلم                       </vt:lpstr>
      <vt:lpstr>منابع                        </vt:lpstr>
      <vt:lpstr>تشکر                        </vt:lpstr>
      <vt:lpstr>               خدا یار و حافظ شما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kianian</dc:creator>
  <cp:lastModifiedBy>kianian</cp:lastModifiedBy>
  <cp:revision>26</cp:revision>
  <dcterms:created xsi:type="dcterms:W3CDTF">2020-11-16T16:50:15Z</dcterms:created>
  <dcterms:modified xsi:type="dcterms:W3CDTF">2020-11-30T09:15:36Z</dcterms:modified>
</cp:coreProperties>
</file>