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3" r:id="rId1"/>
  </p:sldMasterIdLst>
  <p:sldIdLst>
    <p:sldId id="256" r:id="rId2"/>
    <p:sldId id="258" r:id="rId3"/>
    <p:sldId id="257"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5" d="100"/>
          <a:sy n="65" d="100"/>
        </p:scale>
        <p:origin x="858" y="-288"/>
      </p:cViewPr>
      <p:guideLst/>
    </p:cSldViewPr>
  </p:slideViewPr>
  <p:notesTextViewPr>
    <p:cViewPr>
      <p:scale>
        <a:sx n="1" d="1"/>
        <a:sy n="1" d="1"/>
      </p:scale>
      <p:origin x="0" y="0"/>
    </p:cViewPr>
  </p:notesTextViewPr>
  <p:sorterViewPr>
    <p:cViewPr>
      <p:scale>
        <a:sx n="100" d="100"/>
        <a:sy n="100" d="100"/>
      </p:scale>
      <p:origin x="0" y="-120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73DAABC-8BE2-497E-8DBB-A3FAB3B28316}" type="datetimeFigureOut">
              <a:rPr lang="en-US" smtClean="0"/>
              <a:t>12/15/2020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72B1A2-FA63-4B39-AAB3-EE091410D1F6}" type="slidenum">
              <a:rPr lang="en-US" smtClean="0"/>
              <a:t>‹#›</a:t>
            </a:fld>
            <a:endParaRPr lang="en-US"/>
          </a:p>
        </p:txBody>
      </p:sp>
    </p:spTree>
    <p:extLst>
      <p:ext uri="{BB962C8B-B14F-4D97-AF65-F5344CB8AC3E}">
        <p14:creationId xmlns:p14="http://schemas.microsoft.com/office/powerpoint/2010/main" val="864186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3DAABC-8BE2-497E-8DBB-A3FAB3B28316}" type="datetimeFigureOut">
              <a:rPr lang="en-US" smtClean="0"/>
              <a:t>12/15/2020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72B1A2-FA63-4B39-AAB3-EE091410D1F6}" type="slidenum">
              <a:rPr lang="en-US" smtClean="0"/>
              <a:t>‹#›</a:t>
            </a:fld>
            <a:endParaRPr lang="en-US"/>
          </a:p>
        </p:txBody>
      </p:sp>
    </p:spTree>
    <p:extLst>
      <p:ext uri="{BB962C8B-B14F-4D97-AF65-F5344CB8AC3E}">
        <p14:creationId xmlns:p14="http://schemas.microsoft.com/office/powerpoint/2010/main" val="1811731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3DAABC-8BE2-497E-8DBB-A3FAB3B28316}" type="datetimeFigureOut">
              <a:rPr lang="en-US" smtClean="0"/>
              <a:t>12/15/2020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72B1A2-FA63-4B39-AAB3-EE091410D1F6}"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087061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3DAABC-8BE2-497E-8DBB-A3FAB3B28316}" type="datetimeFigureOut">
              <a:rPr lang="en-US" smtClean="0"/>
              <a:t>12/15/2020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72B1A2-FA63-4B39-AAB3-EE091410D1F6}" type="slidenum">
              <a:rPr lang="en-US" smtClean="0"/>
              <a:t>‹#›</a:t>
            </a:fld>
            <a:endParaRPr lang="en-US"/>
          </a:p>
        </p:txBody>
      </p:sp>
    </p:spTree>
    <p:extLst>
      <p:ext uri="{BB962C8B-B14F-4D97-AF65-F5344CB8AC3E}">
        <p14:creationId xmlns:p14="http://schemas.microsoft.com/office/powerpoint/2010/main" val="1621409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3DAABC-8BE2-497E-8DBB-A3FAB3B28316}" type="datetimeFigureOut">
              <a:rPr lang="en-US" smtClean="0"/>
              <a:t>12/15/2020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72B1A2-FA63-4B39-AAB3-EE091410D1F6}"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180770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3DAABC-8BE2-497E-8DBB-A3FAB3B28316}" type="datetimeFigureOut">
              <a:rPr lang="en-US" smtClean="0"/>
              <a:t>12/15/2020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72B1A2-FA63-4B39-AAB3-EE091410D1F6}" type="slidenum">
              <a:rPr lang="en-US" smtClean="0"/>
              <a:t>‹#›</a:t>
            </a:fld>
            <a:endParaRPr lang="en-US"/>
          </a:p>
        </p:txBody>
      </p:sp>
    </p:spTree>
    <p:extLst>
      <p:ext uri="{BB962C8B-B14F-4D97-AF65-F5344CB8AC3E}">
        <p14:creationId xmlns:p14="http://schemas.microsoft.com/office/powerpoint/2010/main" val="20965739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3DAABC-8BE2-497E-8DBB-A3FAB3B28316}" type="datetimeFigureOut">
              <a:rPr lang="en-US" smtClean="0"/>
              <a:t>12/15/2020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72B1A2-FA63-4B39-AAB3-EE091410D1F6}" type="slidenum">
              <a:rPr lang="en-US" smtClean="0"/>
              <a:t>‹#›</a:t>
            </a:fld>
            <a:endParaRPr lang="en-US"/>
          </a:p>
        </p:txBody>
      </p:sp>
    </p:spTree>
    <p:extLst>
      <p:ext uri="{BB962C8B-B14F-4D97-AF65-F5344CB8AC3E}">
        <p14:creationId xmlns:p14="http://schemas.microsoft.com/office/powerpoint/2010/main" val="39667567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3DAABC-8BE2-497E-8DBB-A3FAB3B28316}" type="datetimeFigureOut">
              <a:rPr lang="en-US" smtClean="0"/>
              <a:t>12/15/2020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72B1A2-FA63-4B39-AAB3-EE091410D1F6}" type="slidenum">
              <a:rPr lang="en-US" smtClean="0"/>
              <a:t>‹#›</a:t>
            </a:fld>
            <a:endParaRPr lang="en-US"/>
          </a:p>
        </p:txBody>
      </p:sp>
    </p:spTree>
    <p:extLst>
      <p:ext uri="{BB962C8B-B14F-4D97-AF65-F5344CB8AC3E}">
        <p14:creationId xmlns:p14="http://schemas.microsoft.com/office/powerpoint/2010/main" val="2947969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3DAABC-8BE2-497E-8DBB-A3FAB3B28316}" type="datetimeFigureOut">
              <a:rPr lang="en-US" smtClean="0"/>
              <a:t>12/15/2020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72B1A2-FA63-4B39-AAB3-EE091410D1F6}" type="slidenum">
              <a:rPr lang="en-US" smtClean="0"/>
              <a:t>‹#›</a:t>
            </a:fld>
            <a:endParaRPr lang="en-US"/>
          </a:p>
        </p:txBody>
      </p:sp>
    </p:spTree>
    <p:extLst>
      <p:ext uri="{BB962C8B-B14F-4D97-AF65-F5344CB8AC3E}">
        <p14:creationId xmlns:p14="http://schemas.microsoft.com/office/powerpoint/2010/main" val="41628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3DAABC-8BE2-497E-8DBB-A3FAB3B28316}" type="datetimeFigureOut">
              <a:rPr lang="en-US" smtClean="0"/>
              <a:t>12/15/2020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72B1A2-FA63-4B39-AAB3-EE091410D1F6}" type="slidenum">
              <a:rPr lang="en-US" smtClean="0"/>
              <a:t>‹#›</a:t>
            </a:fld>
            <a:endParaRPr lang="en-US"/>
          </a:p>
        </p:txBody>
      </p:sp>
    </p:spTree>
    <p:extLst>
      <p:ext uri="{BB962C8B-B14F-4D97-AF65-F5344CB8AC3E}">
        <p14:creationId xmlns:p14="http://schemas.microsoft.com/office/powerpoint/2010/main" val="2730804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3DAABC-8BE2-497E-8DBB-A3FAB3B28316}" type="datetimeFigureOut">
              <a:rPr lang="en-US" smtClean="0"/>
              <a:t>12/15/2020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72B1A2-FA63-4B39-AAB3-EE091410D1F6}" type="slidenum">
              <a:rPr lang="en-US" smtClean="0"/>
              <a:t>‹#›</a:t>
            </a:fld>
            <a:endParaRPr lang="en-US"/>
          </a:p>
        </p:txBody>
      </p:sp>
    </p:spTree>
    <p:extLst>
      <p:ext uri="{BB962C8B-B14F-4D97-AF65-F5344CB8AC3E}">
        <p14:creationId xmlns:p14="http://schemas.microsoft.com/office/powerpoint/2010/main" val="2394912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3DAABC-8BE2-497E-8DBB-A3FAB3B28316}" type="datetimeFigureOut">
              <a:rPr lang="en-US" smtClean="0"/>
              <a:t>12/15/2020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72B1A2-FA63-4B39-AAB3-EE091410D1F6}" type="slidenum">
              <a:rPr lang="en-US" smtClean="0"/>
              <a:t>‹#›</a:t>
            </a:fld>
            <a:endParaRPr lang="en-US"/>
          </a:p>
        </p:txBody>
      </p:sp>
    </p:spTree>
    <p:extLst>
      <p:ext uri="{BB962C8B-B14F-4D97-AF65-F5344CB8AC3E}">
        <p14:creationId xmlns:p14="http://schemas.microsoft.com/office/powerpoint/2010/main" val="2529495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73DAABC-8BE2-497E-8DBB-A3FAB3B28316}" type="datetimeFigureOut">
              <a:rPr lang="en-US" smtClean="0"/>
              <a:t>12/15/2020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72B1A2-FA63-4B39-AAB3-EE091410D1F6}" type="slidenum">
              <a:rPr lang="en-US" smtClean="0"/>
              <a:t>‹#›</a:t>
            </a:fld>
            <a:endParaRPr lang="en-US"/>
          </a:p>
        </p:txBody>
      </p:sp>
    </p:spTree>
    <p:extLst>
      <p:ext uri="{BB962C8B-B14F-4D97-AF65-F5344CB8AC3E}">
        <p14:creationId xmlns:p14="http://schemas.microsoft.com/office/powerpoint/2010/main" val="1447454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3DAABC-8BE2-497E-8DBB-A3FAB3B28316}" type="datetimeFigureOut">
              <a:rPr lang="en-US" smtClean="0"/>
              <a:t>12/15/2020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72B1A2-FA63-4B39-AAB3-EE091410D1F6}" type="slidenum">
              <a:rPr lang="en-US" smtClean="0"/>
              <a:t>‹#›</a:t>
            </a:fld>
            <a:endParaRPr lang="en-US"/>
          </a:p>
        </p:txBody>
      </p:sp>
    </p:spTree>
    <p:extLst>
      <p:ext uri="{BB962C8B-B14F-4D97-AF65-F5344CB8AC3E}">
        <p14:creationId xmlns:p14="http://schemas.microsoft.com/office/powerpoint/2010/main" val="3402423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3DAABC-8BE2-497E-8DBB-A3FAB3B28316}" type="datetimeFigureOut">
              <a:rPr lang="en-US" smtClean="0"/>
              <a:t>12/15/2020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72B1A2-FA63-4B39-AAB3-EE091410D1F6}" type="slidenum">
              <a:rPr lang="en-US" smtClean="0"/>
              <a:t>‹#›</a:t>
            </a:fld>
            <a:endParaRPr lang="en-US"/>
          </a:p>
        </p:txBody>
      </p:sp>
    </p:spTree>
    <p:extLst>
      <p:ext uri="{BB962C8B-B14F-4D97-AF65-F5344CB8AC3E}">
        <p14:creationId xmlns:p14="http://schemas.microsoft.com/office/powerpoint/2010/main" val="1482734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3DAABC-8BE2-497E-8DBB-A3FAB3B28316}" type="datetimeFigureOut">
              <a:rPr lang="en-US" smtClean="0"/>
              <a:t>12/15/2020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72B1A2-FA63-4B39-AAB3-EE091410D1F6}" type="slidenum">
              <a:rPr lang="en-US" smtClean="0"/>
              <a:t>‹#›</a:t>
            </a:fld>
            <a:endParaRPr lang="en-US"/>
          </a:p>
        </p:txBody>
      </p:sp>
    </p:spTree>
    <p:extLst>
      <p:ext uri="{BB962C8B-B14F-4D97-AF65-F5344CB8AC3E}">
        <p14:creationId xmlns:p14="http://schemas.microsoft.com/office/powerpoint/2010/main" val="1837524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73DAABC-8BE2-497E-8DBB-A3FAB3B28316}" type="datetimeFigureOut">
              <a:rPr lang="en-US" smtClean="0"/>
              <a:t>12/15/2020</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4572B1A2-FA63-4B39-AAB3-EE091410D1F6}" type="slidenum">
              <a:rPr lang="en-US" smtClean="0"/>
              <a:t>‹#›</a:t>
            </a:fld>
            <a:endParaRPr lang="en-US"/>
          </a:p>
        </p:txBody>
      </p:sp>
    </p:spTree>
    <p:extLst>
      <p:ext uri="{BB962C8B-B14F-4D97-AF65-F5344CB8AC3E}">
        <p14:creationId xmlns:p14="http://schemas.microsoft.com/office/powerpoint/2010/main" val="3654489356"/>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jp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15.jpg"/><Relationship Id="rId3" Type="http://schemas.openxmlformats.org/officeDocument/2006/relationships/image" Target="../media/image5.jpg"/><Relationship Id="rId7" Type="http://schemas.openxmlformats.org/officeDocument/2006/relationships/image" Target="../media/image9.jpg"/><Relationship Id="rId12" Type="http://schemas.openxmlformats.org/officeDocument/2006/relationships/image" Target="../media/image14.jpg"/><Relationship Id="rId17" Type="http://schemas.openxmlformats.org/officeDocument/2006/relationships/image" Target="../media/image19.jpg"/><Relationship Id="rId2" Type="http://schemas.openxmlformats.org/officeDocument/2006/relationships/image" Target="../media/image4.jpg"/><Relationship Id="rId16" Type="http://schemas.openxmlformats.org/officeDocument/2006/relationships/image" Target="../media/image18.jpg"/><Relationship Id="rId1" Type="http://schemas.openxmlformats.org/officeDocument/2006/relationships/slideLayout" Target="../slideLayouts/slideLayout1.xml"/><Relationship Id="rId6" Type="http://schemas.openxmlformats.org/officeDocument/2006/relationships/image" Target="../media/image8.jpg"/><Relationship Id="rId11" Type="http://schemas.openxmlformats.org/officeDocument/2006/relationships/image" Target="../media/image13.jpg"/><Relationship Id="rId5" Type="http://schemas.openxmlformats.org/officeDocument/2006/relationships/image" Target="../media/image7.jpg"/><Relationship Id="rId15" Type="http://schemas.openxmlformats.org/officeDocument/2006/relationships/image" Target="../media/image17.jpg"/><Relationship Id="rId10"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1.jpg"/><Relationship Id="rId14" Type="http://schemas.openxmlformats.org/officeDocument/2006/relationships/image" Target="../media/image16.jpg"/></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73E1B-000C-46B1-BD14-68861CFA0D4E}"/>
              </a:ext>
            </a:extLst>
          </p:cNvPr>
          <p:cNvSpPr>
            <a:spLocks noGrp="1"/>
          </p:cNvSpPr>
          <p:nvPr>
            <p:ph type="ctrTitle"/>
          </p:nvPr>
        </p:nvSpPr>
        <p:spPr>
          <a:xfrm>
            <a:off x="734291" y="138545"/>
            <a:ext cx="8539712" cy="6719455"/>
          </a:xfrm>
        </p:spPr>
        <p:txBody>
          <a:bodyPr/>
          <a:lstStyle/>
          <a:p>
            <a:pPr algn="ctr"/>
            <a:r>
              <a:rPr lang="fa-IR" dirty="0">
                <a:solidFill>
                  <a:schemeClr val="tx1"/>
                </a:solidFill>
                <a:latin typeface="IranNastaliq" panose="02000503000000020003" pitchFamily="2" charset="0"/>
                <a:cs typeface="IranNastaliq" panose="02000503000000020003" pitchFamily="2" charset="0"/>
              </a:rPr>
              <a:t>بسم ا...الرحمن الرحیم</a:t>
            </a:r>
            <a:br>
              <a:rPr lang="fa-IR" dirty="0">
                <a:solidFill>
                  <a:schemeClr val="tx1"/>
                </a:solidFill>
                <a:latin typeface="IranNastaliq" panose="02000503000000020003" pitchFamily="2" charset="0"/>
                <a:cs typeface="IranNastaliq" panose="02000503000000020003" pitchFamily="2" charset="0"/>
              </a:rPr>
            </a:br>
            <a:r>
              <a:rPr lang="fa-IR" dirty="0">
                <a:solidFill>
                  <a:schemeClr val="tx1"/>
                </a:solidFill>
                <a:latin typeface="IranNastaliq" panose="02000503000000020003" pitchFamily="2" charset="0"/>
                <a:cs typeface="IranNastaliq" panose="02000503000000020003" pitchFamily="2" charset="0"/>
              </a:rPr>
              <a:t>فارسی</a:t>
            </a:r>
            <a:br>
              <a:rPr lang="fa-IR" sz="4800" dirty="0">
                <a:solidFill>
                  <a:schemeClr val="tx1"/>
                </a:solidFill>
                <a:latin typeface="IranNastaliq" panose="02000503000000020003" pitchFamily="2" charset="0"/>
                <a:cs typeface="IranNastaliq" panose="02000503000000020003" pitchFamily="2" charset="0"/>
              </a:rPr>
            </a:br>
            <a:br>
              <a:rPr lang="fa-IR" dirty="0">
                <a:solidFill>
                  <a:schemeClr val="tx1"/>
                </a:solidFill>
                <a:latin typeface="IranNastaliq" panose="02000503000000020003" pitchFamily="2" charset="0"/>
                <a:cs typeface="IranNastaliq" panose="02000503000000020003" pitchFamily="2" charset="0"/>
              </a:rPr>
            </a:br>
            <a:r>
              <a:rPr lang="fa-IR" dirty="0">
                <a:solidFill>
                  <a:schemeClr val="tx1"/>
                </a:solidFill>
                <a:latin typeface="IranNastaliq" panose="02000503000000020003" pitchFamily="2" charset="0"/>
                <a:cs typeface="IranNastaliq" panose="02000503000000020003" pitchFamily="2" charset="0"/>
              </a:rPr>
              <a:t>درس هشتم{دریاقلی}</a:t>
            </a:r>
            <a:br>
              <a:rPr lang="fa-IR" dirty="0">
                <a:solidFill>
                  <a:schemeClr val="tx1"/>
                </a:solidFill>
                <a:latin typeface="IranNastaliq" panose="02000503000000020003" pitchFamily="2" charset="0"/>
                <a:cs typeface="IranNastaliq" panose="02000503000000020003" pitchFamily="2" charset="0"/>
              </a:rPr>
            </a:br>
            <a:br>
              <a:rPr lang="fa-IR" dirty="0">
                <a:solidFill>
                  <a:schemeClr val="tx1"/>
                </a:solidFill>
                <a:latin typeface="IranNastaliq" panose="02000503000000020003" pitchFamily="2" charset="0"/>
                <a:cs typeface="IranNastaliq" panose="02000503000000020003" pitchFamily="2" charset="0"/>
              </a:rPr>
            </a:br>
            <a:r>
              <a:rPr lang="fa-IR" dirty="0">
                <a:solidFill>
                  <a:schemeClr val="tx1"/>
                </a:solidFill>
                <a:latin typeface="IranNastaliq" panose="02000503000000020003" pitchFamily="2" charset="0"/>
                <a:cs typeface="IranNastaliq" panose="02000503000000020003" pitchFamily="2" charset="0"/>
              </a:rPr>
              <a:t>ارائه دهنده:محمدمحسن</a:t>
            </a:r>
            <a:br>
              <a:rPr lang="fa-IR" dirty="0">
                <a:solidFill>
                  <a:schemeClr val="tx1"/>
                </a:solidFill>
                <a:latin typeface="IranNastaliq" panose="02000503000000020003" pitchFamily="2" charset="0"/>
                <a:cs typeface="IranNastaliq" panose="02000503000000020003" pitchFamily="2" charset="0"/>
              </a:rPr>
            </a:br>
            <a:r>
              <a:rPr lang="fa-IR" dirty="0">
                <a:solidFill>
                  <a:schemeClr val="tx1"/>
                </a:solidFill>
                <a:latin typeface="IranNastaliq" panose="02000503000000020003" pitchFamily="2" charset="0"/>
                <a:cs typeface="IranNastaliq" panose="02000503000000020003" pitchFamily="2" charset="0"/>
              </a:rPr>
              <a:t>خدابنده</a:t>
            </a:r>
            <a:endParaRPr lang="en-US" dirty="0">
              <a:solidFill>
                <a:schemeClr val="tx1"/>
              </a:solidFill>
              <a:latin typeface="IranNastaliq" panose="02000503000000020003" pitchFamily="2" charset="0"/>
              <a:cs typeface="IranNastaliq" panose="02000503000000020003" pitchFamily="2" charset="0"/>
            </a:endParaRPr>
          </a:p>
        </p:txBody>
      </p:sp>
      <p:sp>
        <p:nvSpPr>
          <p:cNvPr id="4" name="Smiley Face 3">
            <a:extLst>
              <a:ext uri="{FF2B5EF4-FFF2-40B4-BE49-F238E27FC236}">
                <a16:creationId xmlns:a16="http://schemas.microsoft.com/office/drawing/2014/main" id="{8F971DC4-7A31-4B13-8174-7D01F5D721A1}"/>
              </a:ext>
            </a:extLst>
          </p:cNvPr>
          <p:cNvSpPr/>
          <p:nvPr/>
        </p:nvSpPr>
        <p:spPr>
          <a:xfrm>
            <a:off x="1174557" y="4281054"/>
            <a:ext cx="1887297" cy="1759528"/>
          </a:xfrm>
          <a:prstGeom prst="smileyFac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917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A2317CC-6AE1-438C-9A1D-744C8D2D236E}"/>
              </a:ext>
            </a:extLst>
          </p:cNvPr>
          <p:cNvSpPr>
            <a:spLocks noGrp="1"/>
          </p:cNvSpPr>
          <p:nvPr>
            <p:ph idx="1"/>
          </p:nvPr>
        </p:nvSpPr>
        <p:spPr/>
        <p:txBody>
          <a:bodyPr>
            <a:normAutofit/>
          </a:bodyPr>
          <a:lstStyle/>
          <a:p>
            <a:endParaRPr lang="fa-IR" sz="4800" dirty="0">
              <a:solidFill>
                <a:schemeClr val="tx1"/>
              </a:solidFill>
              <a:latin typeface="IranNastaliq" panose="02000503000000020003" pitchFamily="2" charset="0"/>
              <a:cs typeface="IranNastaliq" panose="02000503000000020003" pitchFamily="2" charset="0"/>
            </a:endParaRPr>
          </a:p>
          <a:p>
            <a:pPr marL="0" indent="0">
              <a:buNone/>
            </a:pPr>
            <a:r>
              <a:rPr lang="fa-IR" sz="4800" dirty="0">
                <a:solidFill>
                  <a:schemeClr val="tx1"/>
                </a:solidFill>
                <a:latin typeface="IranNastaliq" panose="02000503000000020003" pitchFamily="2" charset="0"/>
                <a:cs typeface="IranNastaliq" panose="02000503000000020003" pitchFamily="2" charset="0"/>
              </a:rPr>
              <a:t>درس هشتم{دریاقلی}</a:t>
            </a:r>
          </a:p>
        </p:txBody>
      </p:sp>
      <p:pic>
        <p:nvPicPr>
          <p:cNvPr id="4" name="دریاقلی">
            <a:hlinkClick r:id="" action="ppaction://media"/>
            <a:extLst>
              <a:ext uri="{FF2B5EF4-FFF2-40B4-BE49-F238E27FC236}">
                <a16:creationId xmlns:a16="http://schemas.microsoft.com/office/drawing/2014/main" id="{C8B952F2-CB8E-4954-A63E-3DAC551835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2528" y="5250872"/>
            <a:ext cx="1722236" cy="609600"/>
          </a:xfrm>
          <a:prstGeom prst="rect">
            <a:avLst/>
          </a:prstGeom>
        </p:spPr>
      </p:pic>
      <p:pic>
        <p:nvPicPr>
          <p:cNvPr id="11" name="Picture 10">
            <a:extLst>
              <a:ext uri="{FF2B5EF4-FFF2-40B4-BE49-F238E27FC236}">
                <a16:creationId xmlns:a16="http://schemas.microsoft.com/office/drawing/2014/main" id="{01132E99-4D7A-4C5A-80D0-24918353E5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1345" y="2369325"/>
            <a:ext cx="5209309" cy="36720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88802603"/>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3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DF69F-6028-413F-889C-556CBC70659A}"/>
              </a:ext>
            </a:extLst>
          </p:cNvPr>
          <p:cNvSpPr>
            <a:spLocks noGrp="1"/>
          </p:cNvSpPr>
          <p:nvPr>
            <p:ph type="ctrTitle"/>
          </p:nvPr>
        </p:nvSpPr>
        <p:spPr>
          <a:xfrm>
            <a:off x="1507067" y="1454727"/>
            <a:ext cx="7766936" cy="5403273"/>
          </a:xfrm>
        </p:spPr>
        <p:txBody>
          <a:bodyPr/>
          <a:lstStyle/>
          <a:p>
            <a:r>
              <a:rPr lang="fa-IR" sz="3200" dirty="0">
                <a:solidFill>
                  <a:schemeClr val="tx1"/>
                </a:solidFill>
                <a:effectLst>
                  <a:outerShdw blurRad="38100" dist="38100" dir="2700000" algn="tl">
                    <a:srgbClr val="000000">
                      <a:alpha val="43137"/>
                    </a:srgbClr>
                  </a:outerShdw>
                </a:effectLst>
                <a:cs typeface="+mn-cs"/>
              </a:rPr>
              <a:t>مفهوم این درس که نوشته محمدرضا ترکی بود این است</a:t>
            </a:r>
            <a:br>
              <a:rPr lang="fa-IR" sz="3200" dirty="0">
                <a:solidFill>
                  <a:schemeClr val="tx1"/>
                </a:solidFill>
                <a:effectLst>
                  <a:outerShdw blurRad="38100" dist="38100" dir="2700000" algn="tl">
                    <a:srgbClr val="000000">
                      <a:alpha val="43137"/>
                    </a:srgbClr>
                  </a:outerShdw>
                </a:effectLst>
                <a:cs typeface="+mn-cs"/>
              </a:rPr>
            </a:br>
            <a:r>
              <a:rPr lang="fa-IR" sz="3200" dirty="0">
                <a:solidFill>
                  <a:schemeClr val="tx1"/>
                </a:solidFill>
                <a:effectLst>
                  <a:outerShdw blurRad="38100" dist="38100" dir="2700000" algn="tl">
                    <a:srgbClr val="000000">
                      <a:alpha val="43137"/>
                    </a:srgbClr>
                  </a:outerShdw>
                </a:effectLst>
                <a:cs typeface="+mn-cs"/>
              </a:rPr>
              <a:t> که انسان های زیادی برای دفاع از کشورمان ایران جان خود را فدا کرده اند.مانند دریاقلی سورانی که اوراق فروش یک محل بوده و وقتی دیدکه نیروهای بعثی به شهر نزدیک شدند خود را در مدت کمی با دوچرخه از کوی ذوالفقاری به آبادان رساند تا به مردم شهرش خبردهد که نیروهای بعثی به شهر</a:t>
            </a:r>
            <a:r>
              <a:rPr lang="fa-IR" sz="2800" dirty="0">
                <a:solidFill>
                  <a:schemeClr val="tx1"/>
                </a:solidFill>
                <a:effectLst>
                  <a:outerShdw blurRad="38100" dist="38100" dir="2700000" algn="tl">
                    <a:srgbClr val="000000">
                      <a:alpha val="43137"/>
                    </a:srgbClr>
                  </a:outerShdw>
                </a:effectLst>
                <a:cs typeface="+mn-cs"/>
              </a:rPr>
              <a:t>نزدیک</a:t>
            </a:r>
            <a:r>
              <a:rPr lang="fa-IR" sz="3200" dirty="0">
                <a:solidFill>
                  <a:schemeClr val="tx1"/>
                </a:solidFill>
                <a:effectLst>
                  <a:outerShdw blurRad="38100" dist="38100" dir="2700000" algn="tl">
                    <a:srgbClr val="000000">
                      <a:alpha val="43137"/>
                    </a:srgbClr>
                  </a:outerShdw>
                </a:effectLst>
                <a:cs typeface="+mn-cs"/>
              </a:rPr>
              <a:t> شده اند تا مردم شهر مقابل نیروهای بعثی مقاومت کنند و نگذارند بعثی ها شهرشان را بگیرند.در اسلاید بعد توضیح دقیق درباره این جنگ را توسط شخص دریاقلی سورانی به صورت ویدیویی میبینید</a:t>
            </a:r>
            <a:br>
              <a:rPr lang="fa-IR" sz="3200" dirty="0">
                <a:solidFill>
                  <a:schemeClr val="tx1"/>
                </a:solidFill>
                <a:effectLst>
                  <a:outerShdw blurRad="38100" dist="38100" dir="2700000" algn="tl">
                    <a:srgbClr val="000000">
                      <a:alpha val="43137"/>
                    </a:srgbClr>
                  </a:outerShdw>
                </a:effectLst>
                <a:cs typeface="+mn-cs"/>
              </a:rPr>
            </a:br>
            <a:endParaRPr lang="en-US" sz="3200" dirty="0">
              <a:solidFill>
                <a:schemeClr val="tx1"/>
              </a:solidFill>
              <a:effectLst>
                <a:outerShdw blurRad="38100" dist="38100" dir="2700000" algn="tl">
                  <a:srgbClr val="000000">
                    <a:alpha val="43137"/>
                  </a:srgbClr>
                </a:outerShdw>
              </a:effectLst>
              <a:cs typeface="+mn-cs"/>
            </a:endParaRPr>
          </a:p>
        </p:txBody>
      </p:sp>
      <p:sp>
        <p:nvSpPr>
          <p:cNvPr id="3" name="Subtitle 2">
            <a:extLst>
              <a:ext uri="{FF2B5EF4-FFF2-40B4-BE49-F238E27FC236}">
                <a16:creationId xmlns:a16="http://schemas.microsoft.com/office/drawing/2014/main" id="{E9512784-E438-40F3-AF69-7AB643315B43}"/>
              </a:ext>
            </a:extLst>
          </p:cNvPr>
          <p:cNvSpPr>
            <a:spLocks noGrp="1"/>
          </p:cNvSpPr>
          <p:nvPr>
            <p:ph type="subTitle" idx="1"/>
          </p:nvPr>
        </p:nvSpPr>
        <p:spPr>
          <a:xfrm>
            <a:off x="1507067" y="1"/>
            <a:ext cx="7766936" cy="1454726"/>
          </a:xfrm>
        </p:spPr>
        <p:txBody>
          <a:bodyPr>
            <a:normAutofit fontScale="92500" lnSpcReduction="10000"/>
          </a:bodyPr>
          <a:lstStyle/>
          <a:p>
            <a:endParaRPr lang="fa-IR" sz="4800" dirty="0">
              <a:solidFill>
                <a:schemeClr val="tx1"/>
              </a:solidFill>
              <a:latin typeface="IranNastaliq" panose="02000503000000020003" pitchFamily="2" charset="0"/>
              <a:cs typeface="IranNastaliq" panose="02000503000000020003" pitchFamily="2" charset="0"/>
            </a:endParaRPr>
          </a:p>
          <a:p>
            <a:r>
              <a:rPr lang="fa-IR" sz="4800" dirty="0">
                <a:solidFill>
                  <a:schemeClr val="tx1"/>
                </a:solidFill>
                <a:latin typeface="IranNastaliq" panose="02000503000000020003" pitchFamily="2" charset="0"/>
                <a:cs typeface="IranNastaliq" panose="02000503000000020003" pitchFamily="2" charset="0"/>
              </a:rPr>
              <a:t>مفهوم درس  </a:t>
            </a:r>
            <a:r>
              <a:rPr lang="fa-IR" sz="4800">
                <a:solidFill>
                  <a:schemeClr val="tx1"/>
                </a:solidFill>
                <a:latin typeface="IranNastaliq" panose="02000503000000020003" pitchFamily="2" charset="0"/>
                <a:cs typeface="IranNastaliq" panose="02000503000000020003" pitchFamily="2" charset="0"/>
              </a:rPr>
              <a:t>هشتم{دریاقلی}</a:t>
            </a:r>
            <a:endParaRPr lang="en-US" sz="4800" dirty="0">
              <a:solidFill>
                <a:schemeClr val="tx1"/>
              </a:solidFill>
              <a:latin typeface="IranNastaliq" panose="02000503000000020003" pitchFamily="2" charset="0"/>
              <a:cs typeface="IranNastaliq" panose="02000503000000020003" pitchFamily="2" charset="0"/>
            </a:endParaRPr>
          </a:p>
        </p:txBody>
      </p:sp>
    </p:spTree>
    <p:extLst>
      <p:ext uri="{BB962C8B-B14F-4D97-AF65-F5344CB8AC3E}">
        <p14:creationId xmlns:p14="http://schemas.microsoft.com/office/powerpoint/2010/main" val="3345246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C7B4BD7-58D2-46FB-ACD0-1A40FBAE1E1D}"/>
              </a:ext>
            </a:extLst>
          </p:cNvPr>
          <p:cNvSpPr>
            <a:spLocks noGrp="1"/>
          </p:cNvSpPr>
          <p:nvPr>
            <p:ph type="subTitle" idx="1"/>
          </p:nvPr>
        </p:nvSpPr>
        <p:spPr>
          <a:xfrm>
            <a:off x="1299249" y="102288"/>
            <a:ext cx="7766936" cy="1394003"/>
          </a:xfrm>
        </p:spPr>
        <p:txBody>
          <a:bodyPr>
            <a:normAutofit fontScale="92500" lnSpcReduction="10000"/>
          </a:bodyPr>
          <a:lstStyle/>
          <a:p>
            <a:endParaRPr lang="fa-IR" sz="4400" dirty="0">
              <a:solidFill>
                <a:schemeClr val="tx1"/>
              </a:solidFill>
              <a:latin typeface="IranNastaliq" panose="02000503000000020003" pitchFamily="2" charset="0"/>
              <a:cs typeface="IranNastaliq" panose="02000503000000020003" pitchFamily="2" charset="0"/>
            </a:endParaRPr>
          </a:p>
          <a:p>
            <a:r>
              <a:rPr lang="fa-IR" sz="4400" dirty="0">
                <a:solidFill>
                  <a:schemeClr val="tx1"/>
                </a:solidFill>
                <a:latin typeface="IranNastaliq" panose="02000503000000020003" pitchFamily="2" charset="0"/>
                <a:cs typeface="IranNastaliq" panose="02000503000000020003" pitchFamily="2" charset="0"/>
              </a:rPr>
              <a:t>ویدیو مصاحبه شهیدرهبر از شهیددریاقلی سورانی</a:t>
            </a:r>
          </a:p>
        </p:txBody>
      </p:sp>
      <p:pic>
        <p:nvPicPr>
          <p:cNvPr id="5" name="فیلم اصلی دریاقلی">
            <a:hlinkClick r:id="" action="ppaction://media"/>
            <a:extLst>
              <a:ext uri="{FF2B5EF4-FFF2-40B4-BE49-F238E27FC236}">
                <a16:creationId xmlns:a16="http://schemas.microsoft.com/office/drawing/2014/main" id="{694D36E5-EA6F-4291-90CC-61F041A891C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7308" y="1607128"/>
            <a:ext cx="8714510" cy="4836967"/>
          </a:xfrm>
          <a:prstGeom prst="ellipse">
            <a:avLst/>
          </a:prstGeom>
          <a:ln>
            <a:noFill/>
          </a:ln>
          <a:effectLst>
            <a:softEdge rad="112500"/>
          </a:effectLst>
        </p:spPr>
      </p:pic>
    </p:spTree>
    <p:extLst>
      <p:ext uri="{BB962C8B-B14F-4D97-AF65-F5344CB8AC3E}">
        <p14:creationId xmlns:p14="http://schemas.microsoft.com/office/powerpoint/2010/main" val="29661718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2D877-A5CA-48E5-B8F9-CB0B02A14EA1}"/>
              </a:ext>
            </a:extLst>
          </p:cNvPr>
          <p:cNvSpPr>
            <a:spLocks noGrp="1"/>
          </p:cNvSpPr>
          <p:nvPr>
            <p:ph type="ctrTitle"/>
          </p:nvPr>
        </p:nvSpPr>
        <p:spPr>
          <a:xfrm>
            <a:off x="886691" y="1288472"/>
            <a:ext cx="8409709" cy="5505561"/>
          </a:xfrm>
        </p:spPr>
        <p:txBody>
          <a:bodyPr/>
          <a:lstStyle/>
          <a:p>
            <a:r>
              <a:rPr lang="fa-IR" sz="3200" dirty="0">
                <a:solidFill>
                  <a:schemeClr val="tx1"/>
                </a:solidFill>
                <a:latin typeface="+mn-lt"/>
              </a:rPr>
              <a:t>مانوجوانان برای سربلندی میهنمان ایران باید درس بخوانیم تا راه این شهیدان را ادامه دهیم و کمک کنیم تا علم کشورمان پیشرفت کند تا کشورمان ایران بین کل کشورهای جهان کشور اول باشد و برتر و سربلندتر از کشورهای دیگر باشد.</a:t>
            </a:r>
            <a:br>
              <a:rPr lang="fa-IR" sz="3200" dirty="0">
                <a:solidFill>
                  <a:schemeClr val="tx1"/>
                </a:solidFill>
                <a:latin typeface="+mn-lt"/>
              </a:rPr>
            </a:br>
            <a:r>
              <a:rPr lang="fa-IR" sz="3200" b="0" i="0" dirty="0">
                <a:solidFill>
                  <a:schemeClr val="tx1"/>
                </a:solidFill>
                <a:effectLst/>
                <a:latin typeface="Tahoma" panose="020B0604030504040204" pitchFamily="34" charset="0"/>
              </a:rPr>
              <a:t>من هم باید تلاش کنم تا بتوانم در آینده کشورم را سربلند کنم. البته مطمئنآً تنهایی نمی توانم این کار را انجام بدهم و باید با نوجوانان دیگر متحد شویم</a:t>
            </a:r>
            <a:br>
              <a:rPr lang="fa-IR" sz="3200" b="0" i="0" dirty="0">
                <a:solidFill>
                  <a:schemeClr val="tx1"/>
                </a:solidFill>
                <a:effectLst/>
                <a:latin typeface="Tahoma" panose="020B0604030504040204" pitchFamily="34" charset="0"/>
              </a:rPr>
            </a:br>
            <a:r>
              <a:rPr lang="fa-IR" sz="3200" b="0" i="0" dirty="0">
                <a:solidFill>
                  <a:schemeClr val="tx1"/>
                </a:solidFill>
                <a:effectLst/>
                <a:latin typeface="Tahoma" panose="020B0604030504040204" pitchFamily="34" charset="0"/>
              </a:rPr>
              <a:t>پس بیایید باهم تلاش کنیم تا راه شهدا را ادامه دهیم و کشورمان را سربلند کنیم</a:t>
            </a:r>
            <a:br>
              <a:rPr lang="fa-IR" sz="3200" b="0" i="0" dirty="0">
                <a:solidFill>
                  <a:schemeClr val="tx1"/>
                </a:solidFill>
                <a:effectLst/>
                <a:latin typeface="Tahoma" panose="020B0604030504040204" pitchFamily="34" charset="0"/>
              </a:rPr>
            </a:br>
            <a:br>
              <a:rPr lang="fa-IR" sz="3200" dirty="0">
                <a:solidFill>
                  <a:schemeClr val="tx1"/>
                </a:solidFill>
                <a:latin typeface="+mn-lt"/>
              </a:rPr>
            </a:br>
            <a:endParaRPr lang="en-US" sz="3200" dirty="0">
              <a:solidFill>
                <a:schemeClr val="tx1"/>
              </a:solidFill>
              <a:latin typeface="+mn-lt"/>
            </a:endParaRPr>
          </a:p>
        </p:txBody>
      </p:sp>
      <p:sp>
        <p:nvSpPr>
          <p:cNvPr id="3" name="Subtitle 2">
            <a:extLst>
              <a:ext uri="{FF2B5EF4-FFF2-40B4-BE49-F238E27FC236}">
                <a16:creationId xmlns:a16="http://schemas.microsoft.com/office/drawing/2014/main" id="{1C68BBA1-FBFC-4C23-B9B7-14648906108C}"/>
              </a:ext>
            </a:extLst>
          </p:cNvPr>
          <p:cNvSpPr>
            <a:spLocks noGrp="1"/>
          </p:cNvSpPr>
          <p:nvPr>
            <p:ph type="subTitle" idx="1"/>
          </p:nvPr>
        </p:nvSpPr>
        <p:spPr>
          <a:xfrm>
            <a:off x="886691" y="63966"/>
            <a:ext cx="8409709" cy="1224506"/>
          </a:xfrm>
        </p:spPr>
        <p:txBody>
          <a:bodyPr>
            <a:normAutofit fontScale="92500" lnSpcReduction="20000"/>
          </a:bodyPr>
          <a:lstStyle/>
          <a:p>
            <a:endParaRPr lang="fa-IR" sz="4000" dirty="0">
              <a:solidFill>
                <a:schemeClr val="tx1"/>
              </a:solidFill>
              <a:latin typeface="IranNastaliq" panose="02000503000000020003" pitchFamily="2" charset="0"/>
              <a:cs typeface="IranNastaliq" panose="02000503000000020003" pitchFamily="2" charset="0"/>
            </a:endParaRPr>
          </a:p>
          <a:p>
            <a:r>
              <a:rPr lang="fa-IR" sz="4000" dirty="0">
                <a:solidFill>
                  <a:schemeClr val="tx1"/>
                </a:solidFill>
                <a:latin typeface="IranNastaliq" panose="02000503000000020003" pitchFamily="2" charset="0"/>
                <a:cs typeface="IranNastaliq" panose="02000503000000020003" pitchFamily="2" charset="0"/>
              </a:rPr>
              <a:t>برای سربلندی میهن عزیزمان ایران چه کارهایی انجام دهیم؟</a:t>
            </a:r>
            <a:endParaRPr lang="en-US" sz="4000" dirty="0">
              <a:latin typeface="IranNastaliq" panose="02000503000000020003" pitchFamily="2" charset="0"/>
              <a:cs typeface="IranNastaliq" panose="02000503000000020003" pitchFamily="2" charset="0"/>
            </a:endParaRPr>
          </a:p>
        </p:txBody>
      </p:sp>
    </p:spTree>
    <p:extLst>
      <p:ext uri="{BB962C8B-B14F-4D97-AF65-F5344CB8AC3E}">
        <p14:creationId xmlns:p14="http://schemas.microsoft.com/office/powerpoint/2010/main" val="2861798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C1E1C-1D11-4305-A57C-7ED138173E5A}"/>
              </a:ext>
            </a:extLst>
          </p:cNvPr>
          <p:cNvSpPr>
            <a:spLocks noGrp="1"/>
          </p:cNvSpPr>
          <p:nvPr>
            <p:ph type="ctrTitle"/>
          </p:nvPr>
        </p:nvSpPr>
        <p:spPr>
          <a:xfrm>
            <a:off x="775855" y="1096899"/>
            <a:ext cx="8345747" cy="5664119"/>
          </a:xfrm>
        </p:spPr>
        <p:txBody>
          <a:bodyPr/>
          <a:lstStyle/>
          <a:p>
            <a:r>
              <a:rPr lang="fa-IR" sz="3200" dirty="0">
                <a:solidFill>
                  <a:schemeClr val="tx1"/>
                </a:solidFill>
                <a:latin typeface="+mn-lt"/>
              </a:rPr>
              <a:t>کشورمان ایران شهید های زیادی مانند دریاقلی داشته است مانند هرمزدهقان که کشاورز بود و وقتی مغولان به کشورمان حمله کردند با سه پسرش با چوب و بیل مقابل لشکرمغولان جنگید تا مانع حمله مغولان به کشورمان شود</a:t>
            </a:r>
            <a:br>
              <a:rPr lang="fa-IR" sz="3200" dirty="0">
                <a:solidFill>
                  <a:schemeClr val="tx1"/>
                </a:solidFill>
                <a:latin typeface="+mn-lt"/>
              </a:rPr>
            </a:br>
            <a:r>
              <a:rPr lang="fa-IR" sz="3200" dirty="0">
                <a:solidFill>
                  <a:schemeClr val="tx1"/>
                </a:solidFill>
                <a:latin typeface="+mn-lt"/>
              </a:rPr>
              <a:t>هرمز تیرباران مغولان را با پرتاب سنگ پاسخ داد</a:t>
            </a:r>
            <a:br>
              <a:rPr lang="fa-IR" sz="3200" dirty="0">
                <a:solidFill>
                  <a:schemeClr val="tx1"/>
                </a:solidFill>
                <a:latin typeface="+mn-lt"/>
              </a:rPr>
            </a:br>
            <a:r>
              <a:rPr lang="fa-IR" sz="3200" dirty="0">
                <a:solidFill>
                  <a:schemeClr val="tx1"/>
                </a:solidFill>
                <a:latin typeface="+mn-lt"/>
              </a:rPr>
              <a:t>لحظاتی بعد از تیرباران مغولان یک تیر به سینه هرمز فرورفت و اولحظات آخر عمرش بلند فریاد زد:</a:t>
            </a:r>
            <a:r>
              <a:rPr lang="fa-IR" sz="3200" dirty="0">
                <a:solidFill>
                  <a:schemeClr val="tx1"/>
                </a:solidFill>
                <a:latin typeface="+mn-lt"/>
                <a:sym typeface="Wingdings" panose="05000000000000000000" pitchFamily="2" charset="2"/>
              </a:rPr>
              <a:t>پیروز باد ایران</a:t>
            </a:r>
            <a:br>
              <a:rPr lang="fa-IR" sz="3200" dirty="0">
                <a:solidFill>
                  <a:schemeClr val="tx1"/>
                </a:solidFill>
                <a:latin typeface="+mn-lt"/>
                <a:sym typeface="Wingdings" panose="05000000000000000000" pitchFamily="2" charset="2"/>
              </a:rPr>
            </a:br>
            <a:r>
              <a:rPr lang="fa-IR" sz="3200" dirty="0">
                <a:solidFill>
                  <a:schemeClr val="tx1"/>
                </a:solidFill>
                <a:latin typeface="+mn-lt"/>
                <a:sym typeface="Wingdings" panose="05000000000000000000" pitchFamily="2" charset="2"/>
              </a:rPr>
              <a:t>آنروز هرمزدهقان شجاعی و پسرانش شهید شدند</a:t>
            </a:r>
            <a:br>
              <a:rPr lang="fa-IR" sz="3200" dirty="0">
                <a:solidFill>
                  <a:schemeClr val="tx1"/>
                </a:solidFill>
                <a:latin typeface="+mn-lt"/>
                <a:sym typeface="Wingdings" panose="05000000000000000000" pitchFamily="2" charset="2"/>
              </a:rPr>
            </a:br>
            <a:br>
              <a:rPr lang="fa-IR" sz="3200" dirty="0">
                <a:solidFill>
                  <a:schemeClr val="tx1"/>
                </a:solidFill>
                <a:latin typeface="+mn-lt"/>
                <a:sym typeface="Wingdings" panose="05000000000000000000" pitchFamily="2" charset="2"/>
              </a:rPr>
            </a:br>
            <a:r>
              <a:rPr lang="fa-IR" sz="4000" dirty="0">
                <a:solidFill>
                  <a:schemeClr val="tx1"/>
                </a:solidFill>
                <a:latin typeface="IranNastaliq" panose="02000503000000020003" pitchFamily="2" charset="0"/>
                <a:cs typeface="IranNastaliq" panose="02000503000000020003" pitchFamily="2" charset="0"/>
                <a:sym typeface="Wingdings" panose="05000000000000000000" pitchFamily="2" charset="2"/>
              </a:rPr>
              <a:t>چوایران نباشد تن من مباد</a:t>
            </a:r>
            <a:r>
              <a:rPr lang="fa-IR" sz="3200" dirty="0">
                <a:solidFill>
                  <a:schemeClr val="tx1"/>
                </a:solidFill>
                <a:latin typeface="+mn-lt"/>
                <a:sym typeface="Wingdings" panose="05000000000000000000" pitchFamily="2" charset="2"/>
              </a:rPr>
              <a:t> </a:t>
            </a:r>
            <a:br>
              <a:rPr lang="fa-IR" sz="3200" dirty="0">
                <a:solidFill>
                  <a:schemeClr val="tx1"/>
                </a:solidFill>
                <a:latin typeface="+mn-lt"/>
                <a:sym typeface="Wingdings" panose="05000000000000000000" pitchFamily="2" charset="2"/>
              </a:rPr>
            </a:br>
            <a:r>
              <a:rPr lang="fa-IR" sz="3200" dirty="0">
                <a:solidFill>
                  <a:schemeClr val="tx1"/>
                </a:solidFill>
                <a:latin typeface="+mn-lt"/>
              </a:rPr>
              <a:t>                                     </a:t>
            </a:r>
            <a:r>
              <a:rPr lang="fa-IR" sz="4000" dirty="0">
                <a:solidFill>
                  <a:schemeClr val="tx1"/>
                </a:solidFill>
                <a:latin typeface="IranNastaliq" panose="02000503000000020003" pitchFamily="2" charset="0"/>
                <a:cs typeface="IranNastaliq" panose="02000503000000020003" pitchFamily="2" charset="0"/>
              </a:rPr>
              <a:t>بدین بوم و بر،زنده یک تن مباد</a:t>
            </a:r>
            <a:endParaRPr lang="en-US" sz="3200" dirty="0">
              <a:solidFill>
                <a:schemeClr val="tx1"/>
              </a:solidFill>
              <a:latin typeface="+mn-lt"/>
            </a:endParaRPr>
          </a:p>
        </p:txBody>
      </p:sp>
      <p:sp>
        <p:nvSpPr>
          <p:cNvPr id="3" name="Subtitle 2">
            <a:extLst>
              <a:ext uri="{FF2B5EF4-FFF2-40B4-BE49-F238E27FC236}">
                <a16:creationId xmlns:a16="http://schemas.microsoft.com/office/drawing/2014/main" id="{992E7F7E-3F23-4F7C-B691-FAF01758D7C3}"/>
              </a:ext>
            </a:extLst>
          </p:cNvPr>
          <p:cNvSpPr>
            <a:spLocks noGrp="1"/>
          </p:cNvSpPr>
          <p:nvPr>
            <p:ph type="subTitle" idx="1"/>
          </p:nvPr>
        </p:nvSpPr>
        <p:spPr>
          <a:xfrm>
            <a:off x="775856" y="0"/>
            <a:ext cx="8345748" cy="1096899"/>
          </a:xfrm>
        </p:spPr>
        <p:txBody>
          <a:bodyPr>
            <a:normAutofit fontScale="85000" lnSpcReduction="20000"/>
          </a:bodyPr>
          <a:lstStyle/>
          <a:p>
            <a:endParaRPr lang="fa-IR" sz="4000" dirty="0">
              <a:solidFill>
                <a:schemeClr val="tx1"/>
              </a:solidFill>
              <a:latin typeface="IranNastaliq" panose="02000503000000020003" pitchFamily="2" charset="0"/>
              <a:cs typeface="IranNastaliq" panose="02000503000000020003" pitchFamily="2" charset="0"/>
            </a:endParaRPr>
          </a:p>
          <a:p>
            <a:r>
              <a:rPr lang="fa-IR" sz="4000" dirty="0">
                <a:solidFill>
                  <a:schemeClr val="tx1"/>
                </a:solidFill>
                <a:latin typeface="IranNastaliq" panose="02000503000000020003" pitchFamily="2" charset="0"/>
                <a:cs typeface="IranNastaliq" panose="02000503000000020003" pitchFamily="2" charset="0"/>
              </a:rPr>
              <a:t>داستانی شبیه به داستان دریاقلی</a:t>
            </a:r>
            <a:endParaRPr lang="en-US" sz="4000" dirty="0">
              <a:solidFill>
                <a:schemeClr val="tx1"/>
              </a:solidFill>
              <a:latin typeface="IranNastaliq" panose="02000503000000020003" pitchFamily="2" charset="0"/>
              <a:cs typeface="IranNastaliq" panose="02000503000000020003" pitchFamily="2" charset="0"/>
            </a:endParaRPr>
          </a:p>
        </p:txBody>
      </p:sp>
    </p:spTree>
    <p:extLst>
      <p:ext uri="{BB962C8B-B14F-4D97-AF65-F5344CB8AC3E}">
        <p14:creationId xmlns:p14="http://schemas.microsoft.com/office/powerpoint/2010/main" val="16856306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98484-9471-4C4E-9514-AAC2C3D0B44E}"/>
              </a:ext>
            </a:extLst>
          </p:cNvPr>
          <p:cNvSpPr>
            <a:spLocks noGrp="1"/>
          </p:cNvSpPr>
          <p:nvPr>
            <p:ph type="ctrTitle"/>
          </p:nvPr>
        </p:nvSpPr>
        <p:spPr>
          <a:xfrm>
            <a:off x="855902" y="1207735"/>
            <a:ext cx="8182573" cy="5650264"/>
          </a:xfrm>
        </p:spPr>
        <p:txBody>
          <a:bodyPr/>
          <a:lstStyle/>
          <a:p>
            <a:r>
              <a:rPr lang="fa-IR" sz="3200" dirty="0">
                <a:solidFill>
                  <a:schemeClr val="tx1"/>
                </a:solidFill>
                <a:latin typeface="+mn-lt"/>
              </a:rPr>
              <a:t>انسان هایی مانند دریاقلی سورانی:حضرت امام خمینی(ره)-حضرت امام خامنه ای- شهیدسپهبدحاج قاسم سلیمانی-شهیدسپهبدعلی صیادشیرازی-شهیدسپهبدمحمدولی قرنی-شهیدجاویدالاثرابراهیم هادی-شهیدمحمدابراهیم همت-شهیدمحمدحسین فهمیده-شهیدبهنام محمدی-شهیدمحسن حججی-شهید دانشمندمحسن فخری زاده-شهید دانشمندمصطفی احمدی روشن-شهیدمیرزاکوچک خان جنگلی-شهیدستارخان قراچه داغی-شهیدباقرخان خان قراچه داغی-شهیدمحمدجوادتندگویان-شهیدعباس بابایی-شهیددانشمندداریوش رضایی نژاد-شهید دانشمندمجیدشهریاری-شهیدمهدی باکری-شهیدحسین خرازی-شهیدحسن باقری- شهید احمد متوسلیان-شهیدمصطفی چمران شهیدرئیسعلی دلواری </a:t>
            </a:r>
            <a:r>
              <a:rPr lang="fa-IR" sz="3200" u="sng" dirty="0">
                <a:solidFill>
                  <a:schemeClr val="tx1"/>
                </a:solidFill>
                <a:effectLst>
                  <a:outerShdw blurRad="38100" dist="38100" dir="2700000" algn="tl">
                    <a:srgbClr val="000000">
                      <a:alpha val="43137"/>
                    </a:srgbClr>
                  </a:outerShdw>
                </a:effectLst>
                <a:latin typeface="+mn-lt"/>
              </a:rPr>
              <a:t>و...</a:t>
            </a:r>
            <a:endParaRPr lang="en-US" sz="3200" u="sng" dirty="0">
              <a:solidFill>
                <a:schemeClr val="tx1"/>
              </a:solidFill>
              <a:effectLst>
                <a:outerShdw blurRad="38100" dist="38100" dir="2700000" algn="tl">
                  <a:srgbClr val="000000">
                    <a:alpha val="43137"/>
                  </a:srgbClr>
                </a:outerShdw>
              </a:effectLst>
              <a:latin typeface="+mn-lt"/>
            </a:endParaRPr>
          </a:p>
        </p:txBody>
      </p:sp>
      <p:sp>
        <p:nvSpPr>
          <p:cNvPr id="3" name="Subtitle 2">
            <a:extLst>
              <a:ext uri="{FF2B5EF4-FFF2-40B4-BE49-F238E27FC236}">
                <a16:creationId xmlns:a16="http://schemas.microsoft.com/office/drawing/2014/main" id="{0788B2AF-916F-43AA-A012-8E677A446FB1}"/>
              </a:ext>
            </a:extLst>
          </p:cNvPr>
          <p:cNvSpPr>
            <a:spLocks noGrp="1"/>
          </p:cNvSpPr>
          <p:nvPr>
            <p:ph type="subTitle" idx="1"/>
          </p:nvPr>
        </p:nvSpPr>
        <p:spPr>
          <a:xfrm>
            <a:off x="855903" y="1"/>
            <a:ext cx="8182574" cy="1207734"/>
          </a:xfrm>
        </p:spPr>
        <p:txBody>
          <a:bodyPr>
            <a:normAutofit fontScale="92500" lnSpcReduction="20000"/>
          </a:bodyPr>
          <a:lstStyle/>
          <a:p>
            <a:endParaRPr lang="fa-IR" sz="4000" dirty="0">
              <a:solidFill>
                <a:schemeClr val="tx1"/>
              </a:solidFill>
              <a:latin typeface="IranNastaliq" panose="02000503000000020003" pitchFamily="2" charset="0"/>
              <a:cs typeface="IranNastaliq" panose="02000503000000020003" pitchFamily="2" charset="0"/>
            </a:endParaRPr>
          </a:p>
          <a:p>
            <a:r>
              <a:rPr lang="fa-IR" sz="4000" dirty="0">
                <a:solidFill>
                  <a:schemeClr val="tx1"/>
                </a:solidFill>
                <a:latin typeface="IranNastaliq" panose="02000503000000020003" pitchFamily="2" charset="0"/>
                <a:cs typeface="IranNastaliq" panose="02000503000000020003" pitchFamily="2" charset="0"/>
              </a:rPr>
              <a:t>مانند دریاقلی</a:t>
            </a:r>
          </a:p>
        </p:txBody>
      </p:sp>
    </p:spTree>
    <p:extLst>
      <p:ext uri="{BB962C8B-B14F-4D97-AF65-F5344CB8AC3E}">
        <p14:creationId xmlns:p14="http://schemas.microsoft.com/office/powerpoint/2010/main" val="1038126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261981-73F0-49F0-B7E9-6A213CB780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604477">
            <a:off x="431360" y="431170"/>
            <a:ext cx="2562225" cy="17811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DBEC337F-7FF8-42D6-B479-0AC5A45460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14919">
            <a:off x="137375" y="2936827"/>
            <a:ext cx="2143125" cy="2143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5D33A44D-B5F5-4CA8-9004-2B5C7EC012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19368">
            <a:off x="6747547" y="4267431"/>
            <a:ext cx="4990164" cy="2244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 name="Picture 26">
            <a:extLst>
              <a:ext uri="{FF2B5EF4-FFF2-40B4-BE49-F238E27FC236}">
                <a16:creationId xmlns:a16="http://schemas.microsoft.com/office/drawing/2014/main" id="{451DB881-AA90-4234-9EF1-1B233A7F7C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13382">
            <a:off x="8987650" y="-10389"/>
            <a:ext cx="2991123" cy="238298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a:extLst>
              <a:ext uri="{FF2B5EF4-FFF2-40B4-BE49-F238E27FC236}">
                <a16:creationId xmlns:a16="http://schemas.microsoft.com/office/drawing/2014/main" id="{8D784E43-458E-44AB-879D-AF14F7D4BD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65818" y="119584"/>
            <a:ext cx="1709986" cy="16399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1" name="Picture 30">
            <a:extLst>
              <a:ext uri="{FF2B5EF4-FFF2-40B4-BE49-F238E27FC236}">
                <a16:creationId xmlns:a16="http://schemas.microsoft.com/office/drawing/2014/main" id="{CC3EDB36-F740-4CAB-9468-753C477854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22644">
            <a:off x="8358662" y="2164770"/>
            <a:ext cx="3810000" cy="19606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3" name="Picture 32">
            <a:extLst>
              <a:ext uri="{FF2B5EF4-FFF2-40B4-BE49-F238E27FC236}">
                <a16:creationId xmlns:a16="http://schemas.microsoft.com/office/drawing/2014/main" id="{8DF250ED-BB68-44A1-A4B0-9A40E726E2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86887" y="0"/>
            <a:ext cx="2198255" cy="1663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5" name="Picture 34">
            <a:extLst>
              <a:ext uri="{FF2B5EF4-FFF2-40B4-BE49-F238E27FC236}">
                <a16:creationId xmlns:a16="http://schemas.microsoft.com/office/drawing/2014/main" id="{6A9F4C71-C676-43DB-9036-6D19C84A3B6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53007" y="4795634"/>
            <a:ext cx="1750840" cy="2062366"/>
          </a:xfrm>
          <a:prstGeom prst="rect">
            <a:avLst/>
          </a:prstGeom>
        </p:spPr>
      </p:pic>
      <p:pic>
        <p:nvPicPr>
          <p:cNvPr id="37" name="Picture 36">
            <a:extLst>
              <a:ext uri="{FF2B5EF4-FFF2-40B4-BE49-F238E27FC236}">
                <a16:creationId xmlns:a16="http://schemas.microsoft.com/office/drawing/2014/main" id="{7FDC8F80-ED21-4971-8BF3-93C772E675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82353" y="4795634"/>
            <a:ext cx="1750840" cy="2062366"/>
          </a:xfrm>
          <a:prstGeom prst="rect">
            <a:avLst/>
          </a:prstGeom>
        </p:spPr>
      </p:pic>
      <p:pic>
        <p:nvPicPr>
          <p:cNvPr id="39" name="Picture 38">
            <a:extLst>
              <a:ext uri="{FF2B5EF4-FFF2-40B4-BE49-F238E27FC236}">
                <a16:creationId xmlns:a16="http://schemas.microsoft.com/office/drawing/2014/main" id="{6F626BC0-0F4D-458D-ACBA-FFFC3AB554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747061">
            <a:off x="1959669" y="1601176"/>
            <a:ext cx="1956121" cy="16478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 name="Picture 40">
            <a:extLst>
              <a:ext uri="{FF2B5EF4-FFF2-40B4-BE49-F238E27FC236}">
                <a16:creationId xmlns:a16="http://schemas.microsoft.com/office/drawing/2014/main" id="{F25C79D6-5A37-4B6A-83E3-7C2BA15AA3A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24990" y="3273519"/>
            <a:ext cx="2500196" cy="1494456"/>
          </a:xfrm>
          <a:prstGeom prst="rect">
            <a:avLst/>
          </a:prstGeom>
        </p:spPr>
      </p:pic>
      <p:pic>
        <p:nvPicPr>
          <p:cNvPr id="43" name="Picture 42">
            <a:extLst>
              <a:ext uri="{FF2B5EF4-FFF2-40B4-BE49-F238E27FC236}">
                <a16:creationId xmlns:a16="http://schemas.microsoft.com/office/drawing/2014/main" id="{3EFB67E3-E757-48C5-A5A1-685334AF1EE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15998">
            <a:off x="5359376" y="263638"/>
            <a:ext cx="1781175" cy="1639943"/>
          </a:xfrm>
          <a:prstGeom prst="rect">
            <a:avLst/>
          </a:prstGeom>
        </p:spPr>
      </p:pic>
      <p:pic>
        <p:nvPicPr>
          <p:cNvPr id="45" name="Picture 44">
            <a:extLst>
              <a:ext uri="{FF2B5EF4-FFF2-40B4-BE49-F238E27FC236}">
                <a16:creationId xmlns:a16="http://schemas.microsoft.com/office/drawing/2014/main" id="{C3C8AA14-B44F-4154-A61C-8E3F34417AF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24750" y="1695150"/>
            <a:ext cx="2626694" cy="1601728"/>
          </a:xfrm>
          <a:prstGeom prst="rect">
            <a:avLst/>
          </a:prstGeom>
        </p:spPr>
      </p:pic>
      <p:pic>
        <p:nvPicPr>
          <p:cNvPr id="47" name="Picture 46">
            <a:extLst>
              <a:ext uri="{FF2B5EF4-FFF2-40B4-BE49-F238E27FC236}">
                <a16:creationId xmlns:a16="http://schemas.microsoft.com/office/drawing/2014/main" id="{AB5F861E-1979-4701-921C-D8DE50EBEB1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851444" y="2167219"/>
            <a:ext cx="2081778" cy="1841170"/>
          </a:xfrm>
          <a:prstGeom prst="rect">
            <a:avLst/>
          </a:prstGeom>
        </p:spPr>
      </p:pic>
      <p:pic>
        <p:nvPicPr>
          <p:cNvPr id="3" name="Picture 2">
            <a:extLst>
              <a:ext uri="{FF2B5EF4-FFF2-40B4-BE49-F238E27FC236}">
                <a16:creationId xmlns:a16="http://schemas.microsoft.com/office/drawing/2014/main" id="{FD9F4B79-47E4-4C14-8BDE-6D3CA98DB44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0530" y="5522626"/>
            <a:ext cx="2742167" cy="13579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15EAC628-015A-4AFA-AFAD-841CA9C973B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2356101">
            <a:off x="2415099" y="3275086"/>
            <a:ext cx="1435007" cy="23766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64483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9600C8F-D816-4D26-B95A-C4BE2262ADA3}"/>
              </a:ext>
            </a:extLst>
          </p:cNvPr>
          <p:cNvSpPr>
            <a:spLocks noGrp="1"/>
          </p:cNvSpPr>
          <p:nvPr>
            <p:ph type="subTitle" idx="1"/>
          </p:nvPr>
        </p:nvSpPr>
        <p:spPr>
          <a:xfrm>
            <a:off x="762000" y="1454727"/>
            <a:ext cx="9240982" cy="5029200"/>
          </a:xfrm>
        </p:spPr>
        <p:txBody>
          <a:bodyPr>
            <a:normAutofit lnSpcReduction="10000"/>
          </a:bodyPr>
          <a:lstStyle/>
          <a:p>
            <a:r>
              <a:rPr lang="fa-IR" sz="6000" dirty="0">
                <a:latin typeface="IranNastaliq" panose="02000503000000020003" pitchFamily="2" charset="0"/>
                <a:cs typeface="IranNastaliq" panose="02000503000000020003" pitchFamily="2" charset="0"/>
              </a:rPr>
              <a:t>            </a:t>
            </a:r>
            <a:endParaRPr lang="fa-IR" sz="6000" dirty="0">
              <a:solidFill>
                <a:schemeClr val="tx1"/>
              </a:solidFill>
              <a:latin typeface="IranNastaliq" panose="02000503000000020003" pitchFamily="2" charset="0"/>
              <a:cs typeface="IranNastaliq" panose="02000503000000020003" pitchFamily="2" charset="0"/>
            </a:endParaRPr>
          </a:p>
          <a:p>
            <a:r>
              <a:rPr lang="fa-IR" sz="6000" dirty="0">
                <a:solidFill>
                  <a:schemeClr val="tx1"/>
                </a:solidFill>
                <a:latin typeface="IranNastaliq" panose="02000503000000020003" pitchFamily="2" charset="0"/>
                <a:cs typeface="IranNastaliq" panose="02000503000000020003" pitchFamily="2" charset="0"/>
              </a:rPr>
              <a:t>               </a:t>
            </a:r>
          </a:p>
          <a:p>
            <a:r>
              <a:rPr lang="fa-IR" sz="6000" dirty="0">
                <a:solidFill>
                  <a:schemeClr val="tx1"/>
                </a:solidFill>
                <a:latin typeface="IranNastaliq" panose="02000503000000020003" pitchFamily="2" charset="0"/>
                <a:cs typeface="IranNastaliq" panose="02000503000000020003" pitchFamily="2" charset="0"/>
              </a:rPr>
              <a:t>                                          </a:t>
            </a:r>
          </a:p>
          <a:p>
            <a:r>
              <a:rPr lang="fa-IR" sz="6000" dirty="0">
                <a:solidFill>
                  <a:schemeClr val="tx1"/>
                </a:solidFill>
                <a:latin typeface="IranNastaliq" panose="02000503000000020003" pitchFamily="2" charset="0"/>
                <a:cs typeface="IranNastaliq" panose="02000503000000020003" pitchFamily="2" charset="0"/>
              </a:rPr>
              <a:t>باتشکرازتوجه شما</a:t>
            </a:r>
          </a:p>
          <a:p>
            <a:r>
              <a:rPr lang="fa-IR" sz="6000" dirty="0">
                <a:solidFill>
                  <a:schemeClr val="tx1"/>
                </a:solidFill>
                <a:latin typeface="IranNastaliq" panose="02000503000000020003" pitchFamily="2" charset="0"/>
                <a:cs typeface="IranNastaliq" panose="02000503000000020003" pitchFamily="2" charset="0"/>
              </a:rPr>
              <a:t>                                                                                 پایان</a:t>
            </a:r>
          </a:p>
        </p:txBody>
      </p:sp>
      <p:pic>
        <p:nvPicPr>
          <p:cNvPr id="6" name="Picture 5">
            <a:extLst>
              <a:ext uri="{FF2B5EF4-FFF2-40B4-BE49-F238E27FC236}">
                <a16:creationId xmlns:a16="http://schemas.microsoft.com/office/drawing/2014/main" id="{A78689CF-F2AD-4FC5-AB02-327307259F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19176">
            <a:off x="1352135" y="1875204"/>
            <a:ext cx="3230880" cy="173736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8812037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Facet">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docProps/app.xml><?xml version="1.0" encoding="utf-8"?>
<Properties xmlns="http://schemas.openxmlformats.org/officeDocument/2006/extended-properties" xmlns:vt="http://schemas.openxmlformats.org/officeDocument/2006/docPropsVTypes">
  <Template>Facet</Template>
  <TotalTime>253</TotalTime>
  <Words>412</Words>
  <Application>Microsoft Office PowerPoint</Application>
  <PresentationFormat>Widescreen</PresentationFormat>
  <Paragraphs>22</Paragraphs>
  <Slides>9</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IranNastaliq</vt:lpstr>
      <vt:lpstr>Tahoma</vt:lpstr>
      <vt:lpstr>Wingdings 3</vt:lpstr>
      <vt:lpstr>Facet</vt:lpstr>
      <vt:lpstr>بسم ا...الرحمن الرحیم فارسی  درس هشتم{دریاقلی}  ارائه دهنده:محمدمحسن خدابنده</vt:lpstr>
      <vt:lpstr>PowerPoint Presentation</vt:lpstr>
      <vt:lpstr>مفهوم این درس که نوشته محمدرضا ترکی بود این است  که انسان های زیادی برای دفاع از کشورمان ایران جان خود را فدا کرده اند.مانند دریاقلی سورانی که اوراق فروش یک محل بوده و وقتی دیدکه نیروهای بعثی به شهر نزدیک شدند خود را در مدت کمی با دوچرخه از کوی ذوالفقاری به آبادان رساند تا به مردم شهرش خبردهد که نیروهای بعثی به شهرنزدیک شده اند تا مردم شهر مقابل نیروهای بعثی مقاومت کنند و نگذارند بعثی ها شهرشان را بگیرند.در اسلاید بعد توضیح دقیق درباره این جنگ را توسط شخص دریاقلی سورانی به صورت ویدیویی میبینید </vt:lpstr>
      <vt:lpstr>PowerPoint Presentation</vt:lpstr>
      <vt:lpstr>مانوجوانان برای سربلندی میهنمان ایران باید درس بخوانیم تا راه این شهیدان را ادامه دهیم و کمک کنیم تا علم کشورمان پیشرفت کند تا کشورمان ایران بین کل کشورهای جهان کشور اول باشد و برتر و سربلندتر از کشورهای دیگر باشد. من هم باید تلاش کنم تا بتوانم در آینده کشورم را سربلند کنم. البته مطمئنآً تنهایی نمی توانم این کار را انجام بدهم و باید با نوجوانان دیگر متحد شویم پس بیایید باهم تلاش کنیم تا راه شهدا را ادامه دهیم و کشورمان را سربلند کنیم  </vt:lpstr>
      <vt:lpstr>کشورمان ایران شهید های زیادی مانند دریاقلی داشته است مانند هرمزدهقان که کشاورز بود و وقتی مغولان به کشورمان حمله کردند با سه پسرش با چوب و بیل مقابل لشکرمغولان جنگید تا مانع حمله مغولان به کشورمان شود هرمز تیرباران مغولان را با پرتاب سنگ پاسخ داد لحظاتی بعد از تیرباران مغولان یک تیر به سینه هرمز فرورفت و اولحظات آخر عمرش بلند فریاد زد:پیروز باد ایران آنروز هرمزدهقان شجاعی و پسرانش شهید شدند  چوایران نباشد تن من مباد                                       بدین بوم و بر،زنده یک تن مباد</vt:lpstr>
      <vt:lpstr>انسان هایی مانند دریاقلی سورانی:حضرت امام خمینی(ره)-حضرت امام خامنه ای- شهیدسپهبدحاج قاسم سلیمانی-شهیدسپهبدعلی صیادشیرازی-شهیدسپهبدمحمدولی قرنی-شهیدجاویدالاثرابراهیم هادی-شهیدمحمدابراهیم همت-شهیدمحمدحسین فهمیده-شهیدبهنام محمدی-شهیدمحسن حججی-شهید دانشمندمحسن فخری زاده-شهید دانشمندمصطفی احمدی روشن-شهیدمیرزاکوچک خان جنگلی-شهیدستارخان قراچه داغی-شهیدباقرخان خان قراچه داغی-شهیدمحمدجوادتندگویان-شهیدعباس بابایی-شهیددانشمندداریوش رضایی نژاد-شهید دانشمندمجیدشهریاری-شهیدمهدی باکری-شهیدحسین خرازی-شهیدحسن باقری- شهید احمد متوسلیان-شهیدمصطفی چمران شهیدرئیسعلی دلواری و...</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بسم ا...الرحمن الرحیم</dc:title>
  <dc:creator>mojtaba karimi</dc:creator>
  <cp:lastModifiedBy>mojtaba karimi</cp:lastModifiedBy>
  <cp:revision>30</cp:revision>
  <dcterms:created xsi:type="dcterms:W3CDTF">2020-12-15T05:55:46Z</dcterms:created>
  <dcterms:modified xsi:type="dcterms:W3CDTF">2020-12-15T15:59:03Z</dcterms:modified>
</cp:coreProperties>
</file>