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128E8-B9BC-42C6-8D41-3FA476778B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F471A0-CADC-4AA0-97D3-BFD23C28B7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484649-1B81-44F9-BAE5-24FB92C11AB6}"/>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5" name="Footer Placeholder 4">
            <a:extLst>
              <a:ext uri="{FF2B5EF4-FFF2-40B4-BE49-F238E27FC236}">
                <a16:creationId xmlns:a16="http://schemas.microsoft.com/office/drawing/2014/main" id="{E05E0068-3196-43E6-82A5-2D3C09F800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6163AB-2817-4EDA-B4E7-F57EF2635B31}"/>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2773120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5EF59-59EE-44A1-85FD-8818ABB4DF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39CDAE-BE3B-4368-86E5-B6336FD4B8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1074F6-5BBB-477D-9750-1D7B4320D748}"/>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5" name="Footer Placeholder 4">
            <a:extLst>
              <a:ext uri="{FF2B5EF4-FFF2-40B4-BE49-F238E27FC236}">
                <a16:creationId xmlns:a16="http://schemas.microsoft.com/office/drawing/2014/main" id="{A97F50DC-0410-413B-A006-B60C34E4A7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3D6221-A8E1-40C6-902F-B379BF3B2509}"/>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3510556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77D352-5863-44F5-9956-85F66FB32F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CD5112-03CD-49F5-AB9D-1681F60E25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57CFB9-A0AD-42FC-BDD2-C498F18F75B6}"/>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5" name="Footer Placeholder 4">
            <a:extLst>
              <a:ext uri="{FF2B5EF4-FFF2-40B4-BE49-F238E27FC236}">
                <a16:creationId xmlns:a16="http://schemas.microsoft.com/office/drawing/2014/main" id="{70EC1EF2-9FA9-44FA-B9AC-2182BB59FC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15A93-A680-43C8-838B-B65A3ADA23C0}"/>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1715998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8DAA-6176-44A7-B87A-D87AE67A93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8E20A2-053D-47BD-B45A-15E9D93659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C2DBFB-24D3-4765-876A-BA80014058D9}"/>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5" name="Footer Placeholder 4">
            <a:extLst>
              <a:ext uri="{FF2B5EF4-FFF2-40B4-BE49-F238E27FC236}">
                <a16:creationId xmlns:a16="http://schemas.microsoft.com/office/drawing/2014/main" id="{265B09DB-9F5D-4F42-9462-BC63BE92C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C4E93-1ABB-4B8B-A093-7A7873E14856}"/>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3979860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CB3AE-682F-40AD-8A5D-4E62959EBE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FB59F2-561D-4325-9C21-774F5A9518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50A0AC-F710-4F64-A40D-4EA4ED59C9CD}"/>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5" name="Footer Placeholder 4">
            <a:extLst>
              <a:ext uri="{FF2B5EF4-FFF2-40B4-BE49-F238E27FC236}">
                <a16:creationId xmlns:a16="http://schemas.microsoft.com/office/drawing/2014/main" id="{C7D8C3F6-A6F4-40A3-9E0E-5518D740E0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DC6B33-5C75-4DD8-88A9-DE746A66BD54}"/>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3469249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0BD7B-1D31-4847-8157-E040596CD1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7B2556-A6AF-4400-B86F-D4B3BC63F1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E171C0-E020-4144-9761-751753C333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74A765D-EBA4-4E75-9023-0DEDE3B3FDDC}"/>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6" name="Footer Placeholder 5">
            <a:extLst>
              <a:ext uri="{FF2B5EF4-FFF2-40B4-BE49-F238E27FC236}">
                <a16:creationId xmlns:a16="http://schemas.microsoft.com/office/drawing/2014/main" id="{46A7699F-B896-403B-ABBA-A88AAEA23A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F7D213-8EDC-49B0-BC9B-3DCAD5DC1F22}"/>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295392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57F05-A59D-40C4-B5A7-BF7D7FD48D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8A15DB-4318-4896-A440-88A8310643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C8CCB9-61F1-428D-BE0F-E57FD32A10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1D472A-D672-4E72-8249-5C2635F89E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2046B9-7053-47F2-B626-6229A8A590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9752B5-6D67-4AC7-A175-672E1DEF38D3}"/>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8" name="Footer Placeholder 7">
            <a:extLst>
              <a:ext uri="{FF2B5EF4-FFF2-40B4-BE49-F238E27FC236}">
                <a16:creationId xmlns:a16="http://schemas.microsoft.com/office/drawing/2014/main" id="{5DBBF223-C9F1-420D-B542-DA93DEEF2A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02E7C3-7386-494F-8DDF-17B43F5B51F7}"/>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1122794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19AAB-7178-4BFD-9A4A-232AAA82E3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7DFC4E-B11A-4120-81B6-BF0E1096D8CE}"/>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4" name="Footer Placeholder 3">
            <a:extLst>
              <a:ext uri="{FF2B5EF4-FFF2-40B4-BE49-F238E27FC236}">
                <a16:creationId xmlns:a16="http://schemas.microsoft.com/office/drawing/2014/main" id="{8C2EF232-AE24-4912-8D02-1284022E40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39A922-9778-4422-B710-3121D08D8208}"/>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606700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FC1B4-8C45-4CFA-AAEE-2F44C7862401}"/>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3" name="Footer Placeholder 2">
            <a:extLst>
              <a:ext uri="{FF2B5EF4-FFF2-40B4-BE49-F238E27FC236}">
                <a16:creationId xmlns:a16="http://schemas.microsoft.com/office/drawing/2014/main" id="{BA8055A4-DCF6-4DC9-B2C4-BE0E1B25A2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D9EE4E-7D2E-4221-8A63-B91DACD04CB6}"/>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564174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BF576-49FC-409B-810C-C5528D0065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F558DD-D909-464F-9356-FC492CB08C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DC9FB9-C954-47ED-A755-8E3F5FF62C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FEE2DB-6329-497C-B25E-D02F5CE78E22}"/>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6" name="Footer Placeholder 5">
            <a:extLst>
              <a:ext uri="{FF2B5EF4-FFF2-40B4-BE49-F238E27FC236}">
                <a16:creationId xmlns:a16="http://schemas.microsoft.com/office/drawing/2014/main" id="{ABEF2781-9221-414E-9104-018C1D0635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34A464-14BA-45E5-A090-5DB26E8800AD}"/>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110504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12123-13A9-45B2-999E-AB328DDB9C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068250-7034-465D-8C33-6DA3FAE9A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6A247-AAC6-4B58-AC78-94E82C483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B807C3-A296-4EB1-BA52-385D286DFE5D}"/>
              </a:ext>
            </a:extLst>
          </p:cNvPr>
          <p:cNvSpPr>
            <a:spLocks noGrp="1"/>
          </p:cNvSpPr>
          <p:nvPr>
            <p:ph type="dt" sz="half" idx="10"/>
          </p:nvPr>
        </p:nvSpPr>
        <p:spPr/>
        <p:txBody>
          <a:bodyPr/>
          <a:lstStyle/>
          <a:p>
            <a:fld id="{25013B65-1301-432E-8110-0A29F0BD51C4}" type="datetimeFigureOut">
              <a:rPr lang="en-US" smtClean="0"/>
              <a:t>12/2/2020</a:t>
            </a:fld>
            <a:endParaRPr lang="en-US"/>
          </a:p>
        </p:txBody>
      </p:sp>
      <p:sp>
        <p:nvSpPr>
          <p:cNvPr id="6" name="Footer Placeholder 5">
            <a:extLst>
              <a:ext uri="{FF2B5EF4-FFF2-40B4-BE49-F238E27FC236}">
                <a16:creationId xmlns:a16="http://schemas.microsoft.com/office/drawing/2014/main" id="{700F9245-43FB-4023-8330-36C5B693B7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B4DF23-8315-42A8-BBCF-8BC0FDF12422}"/>
              </a:ext>
            </a:extLst>
          </p:cNvPr>
          <p:cNvSpPr>
            <a:spLocks noGrp="1"/>
          </p:cNvSpPr>
          <p:nvPr>
            <p:ph type="sldNum" sz="quarter" idx="12"/>
          </p:nvPr>
        </p:nvSpPr>
        <p:spPr/>
        <p:txBody>
          <a:bodyPr/>
          <a:lstStyle/>
          <a:p>
            <a:fld id="{B754F52C-05F8-4640-9228-B24BA2453032}" type="slidenum">
              <a:rPr lang="en-US" smtClean="0"/>
              <a:t>‹#›</a:t>
            </a:fld>
            <a:endParaRPr lang="en-US"/>
          </a:p>
        </p:txBody>
      </p:sp>
    </p:spTree>
    <p:extLst>
      <p:ext uri="{BB962C8B-B14F-4D97-AF65-F5344CB8AC3E}">
        <p14:creationId xmlns:p14="http://schemas.microsoft.com/office/powerpoint/2010/main" val="540123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D8A697-2F2E-4C96-B053-0E85AF5BBB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0F6ECF-9342-4E60-9518-B43E93D76C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CDE820-0630-49CC-9420-A8EA8A7B7D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013B65-1301-432E-8110-0A29F0BD51C4}" type="datetimeFigureOut">
              <a:rPr lang="en-US" smtClean="0"/>
              <a:t>12/2/2020</a:t>
            </a:fld>
            <a:endParaRPr lang="en-US"/>
          </a:p>
        </p:txBody>
      </p:sp>
      <p:sp>
        <p:nvSpPr>
          <p:cNvPr id="5" name="Footer Placeholder 4">
            <a:extLst>
              <a:ext uri="{FF2B5EF4-FFF2-40B4-BE49-F238E27FC236}">
                <a16:creationId xmlns:a16="http://schemas.microsoft.com/office/drawing/2014/main" id="{7475FAD6-7460-49D7-95A0-AE2A035F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1765E7-3D49-48BF-AA12-E58B6B828B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4F52C-05F8-4640-9228-B24BA2453032}" type="slidenum">
              <a:rPr lang="en-US" smtClean="0"/>
              <a:t>‹#›</a:t>
            </a:fld>
            <a:endParaRPr lang="en-US"/>
          </a:p>
        </p:txBody>
      </p:sp>
    </p:spTree>
    <p:extLst>
      <p:ext uri="{BB962C8B-B14F-4D97-AF65-F5344CB8AC3E}">
        <p14:creationId xmlns:p14="http://schemas.microsoft.com/office/powerpoint/2010/main" val="80662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computeruser.ir/%da%a9%d8%a7%d8%b1%d8%a8%d8%b1%d8%af-%d9%86%d8%b1%d9%85-%d8%a7%d9%81%d8%b2%d8%a7%d8%b1-word/"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computeruser.ir/wp-content/uploads/2015/03/microsoft-office-software.jp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B9CEF-10C0-4D93-B3A6-664F35F50945}"/>
              </a:ext>
            </a:extLst>
          </p:cNvPr>
          <p:cNvSpPr>
            <a:spLocks noGrp="1"/>
          </p:cNvSpPr>
          <p:nvPr>
            <p:ph type="ctrTitle"/>
          </p:nvPr>
        </p:nvSpPr>
        <p:spPr>
          <a:xfrm rot="172149">
            <a:off x="872197" y="576774"/>
            <a:ext cx="10367889" cy="5894364"/>
          </a:xfrm>
        </p:spPr>
        <p:txBody>
          <a:bodyPr>
            <a:normAutofit fontScale="90000"/>
          </a:bodyPr>
          <a:lstStyle/>
          <a:p>
            <a:r>
              <a:rPr lang="fa-IR" dirty="0">
                <a:latin typeface="+mn-lt"/>
              </a:rPr>
              <a:t>بسم ا... الرحم الرحیم</a:t>
            </a:r>
            <a:br>
              <a:rPr lang="en-US" dirty="0">
                <a:latin typeface="+mn-lt"/>
              </a:rPr>
            </a:br>
            <a:br>
              <a:rPr lang="en-US" dirty="0">
                <a:latin typeface="+mn-lt"/>
              </a:rPr>
            </a:br>
            <a:r>
              <a:rPr lang="en-US" sz="8000" u="sng" dirty="0">
                <a:effectLst>
                  <a:outerShdw blurRad="38100" dist="38100" dir="2700000" algn="tl">
                    <a:srgbClr val="000000">
                      <a:alpha val="43137"/>
                    </a:srgbClr>
                  </a:outerShdw>
                </a:effectLst>
                <a:latin typeface="+mn-lt"/>
              </a:rPr>
              <a:t>office</a:t>
            </a:r>
            <a:br>
              <a:rPr lang="fa-IR" dirty="0">
                <a:latin typeface="+mn-lt"/>
              </a:rPr>
            </a:br>
            <a:br>
              <a:rPr lang="fa-IR" dirty="0">
                <a:latin typeface="+mn-lt"/>
              </a:rPr>
            </a:br>
            <a:r>
              <a:rPr lang="fa-IR" dirty="0">
                <a:latin typeface="+mn-lt"/>
              </a:rPr>
              <a:t>ارائه دهنده:محمدمحسن</a:t>
            </a:r>
            <a:br>
              <a:rPr lang="fa-IR" dirty="0">
                <a:latin typeface="+mn-lt"/>
              </a:rPr>
            </a:br>
            <a:r>
              <a:rPr lang="fa-IR" dirty="0">
                <a:latin typeface="+mn-lt"/>
              </a:rPr>
              <a:t>خدابنده</a:t>
            </a:r>
            <a:br>
              <a:rPr lang="fa-IR" dirty="0">
                <a:latin typeface="+mn-lt"/>
              </a:rPr>
            </a:br>
            <a:endParaRPr lang="en-US" dirty="0">
              <a:latin typeface="+mn-lt"/>
            </a:endParaRPr>
          </a:p>
        </p:txBody>
      </p:sp>
      <p:pic>
        <p:nvPicPr>
          <p:cNvPr id="5" name="Picture 4">
            <a:extLst>
              <a:ext uri="{FF2B5EF4-FFF2-40B4-BE49-F238E27FC236}">
                <a16:creationId xmlns:a16="http://schemas.microsoft.com/office/drawing/2014/main" id="{CD64CBB0-0569-46FB-BEFF-3A6767C9AA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165162">
            <a:off x="8419524" y="2007793"/>
            <a:ext cx="3430982" cy="2641286"/>
          </a:xfrm>
          <a:prstGeom prst="rect">
            <a:avLst/>
          </a:prstGeom>
        </p:spPr>
      </p:pic>
    </p:spTree>
    <p:extLst>
      <p:ext uri="{BB962C8B-B14F-4D97-AF65-F5344CB8AC3E}">
        <p14:creationId xmlns:p14="http://schemas.microsoft.com/office/powerpoint/2010/main" val="3951358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DB3B1-D4FC-4B51-A4AC-FCC7BB0FA0FC}"/>
              </a:ext>
            </a:extLst>
          </p:cNvPr>
          <p:cNvSpPr>
            <a:spLocks noGrp="1"/>
          </p:cNvSpPr>
          <p:nvPr>
            <p:ph type="ctrTitle"/>
          </p:nvPr>
        </p:nvSpPr>
        <p:spPr>
          <a:xfrm rot="240799">
            <a:off x="172462" y="1197167"/>
            <a:ext cx="12028201" cy="5349755"/>
          </a:xfrm>
          <a:noFill/>
        </p:spPr>
        <p:txBody>
          <a:bodyPr>
            <a:noAutofit/>
          </a:bodyPr>
          <a:lstStyle/>
          <a:p>
            <a:pPr algn="r" rtl="1"/>
            <a:r>
              <a:rPr lang="fa-IR" sz="3200" b="0" i="0" dirty="0">
                <a:effectLst/>
                <a:latin typeface="Yekan"/>
              </a:rPr>
              <a:t>آفیس یا </a:t>
            </a:r>
            <a:r>
              <a:rPr lang="en-US" sz="3200" b="0" i="0" dirty="0">
                <a:effectLst/>
                <a:latin typeface="Yekan"/>
              </a:rPr>
              <a:t>Office </a:t>
            </a:r>
            <a:r>
              <a:rPr lang="fa-IR" sz="3200" b="0" i="0" dirty="0">
                <a:effectLst/>
                <a:latin typeface="Yekan"/>
              </a:rPr>
              <a:t>نام مجموعه نرم افزارهای اداری شرکت مایکروسافت است که کارایی بسیار زیادی برای کاربران رایانه دارند. به مانند دیگر نرم افزارهایی که شما روی کامپیوتر نصب می‌کنید، می‌توانید با تهیه کردن </a:t>
            </a:r>
            <a:r>
              <a:rPr lang="en-US" sz="3200" b="0" i="0" dirty="0">
                <a:effectLst/>
                <a:latin typeface="Yekan"/>
              </a:rPr>
              <a:t>DVD </a:t>
            </a:r>
            <a:r>
              <a:rPr lang="fa-IR" sz="3200" b="0" i="0" dirty="0">
                <a:effectLst/>
                <a:latin typeface="Yekan"/>
              </a:rPr>
              <a:t>مجموعه نرم افزار آفیسو یا نصب ان از اینترنت، آن را روی رایانۀ خود نصب کنید. با این تفاوت که آفیس یک نرم افزار نیست. بلکه یک دسته نرم افزار شامل نرم افزار واژه پرداز، صفحه گسترده، ارائه و … است. پس بهتر است به جای عنوان نرم افزار آفیس، از آن با نام </a:t>
            </a:r>
            <a:r>
              <a:rPr lang="fa-IR" sz="3200" b="1" i="0" dirty="0">
                <a:effectLst/>
                <a:latin typeface="Yekan"/>
              </a:rPr>
              <a:t>نرم افزارهای آفیس</a:t>
            </a:r>
            <a:r>
              <a:rPr lang="fa-IR" sz="3200" b="0" i="0" dirty="0">
                <a:effectLst/>
                <a:latin typeface="Yekan"/>
              </a:rPr>
              <a:t> یاد ببریم.</a:t>
            </a:r>
            <a:br>
              <a:rPr lang="fa-IR" sz="3200" b="0" i="0" dirty="0">
                <a:effectLst/>
                <a:latin typeface="Yekan"/>
              </a:rPr>
            </a:br>
            <a:r>
              <a:rPr lang="fa-IR" sz="3200" b="0" i="0" dirty="0">
                <a:effectLst/>
                <a:latin typeface="Yekan"/>
              </a:rPr>
              <a:t>از آنجایی که از خیلی وقت پیش شرکت مایکروسافت پیشرو در زمینۀ سیستم عامل بود، تصمیم گرفت یک دسته نرم افزار را هم تولید کند تا جوابگوی نیاز هر کاربر رایانه باشد. هر کدام از این نرم افزارها برای برآورده کردن نیازی ساخته شدند و به احتمال قوی شما نام حداقل یکی یا دوتای آنها را شنیده‌اید. حالا در این پاورپوینت می‌خواهیم راجع به هر کدام از نرم افزارهای آفیس توضیحاتی هر چند کم و جامع را تقدیم شما کنیم.</a:t>
            </a:r>
            <a:endParaRPr lang="en-US" sz="3200" dirty="0"/>
          </a:p>
        </p:txBody>
      </p:sp>
      <p:sp>
        <p:nvSpPr>
          <p:cNvPr id="3" name="Subtitle 2">
            <a:extLst>
              <a:ext uri="{FF2B5EF4-FFF2-40B4-BE49-F238E27FC236}">
                <a16:creationId xmlns:a16="http://schemas.microsoft.com/office/drawing/2014/main" id="{F2B9B145-C282-4D76-943C-888187CD10EF}"/>
              </a:ext>
            </a:extLst>
          </p:cNvPr>
          <p:cNvSpPr>
            <a:spLocks noGrp="1"/>
          </p:cNvSpPr>
          <p:nvPr>
            <p:ph type="subTitle" idx="1"/>
          </p:nvPr>
        </p:nvSpPr>
        <p:spPr>
          <a:xfrm rot="242411">
            <a:off x="637279" y="429403"/>
            <a:ext cx="11329308" cy="776627"/>
          </a:xfrm>
        </p:spPr>
        <p:txBody>
          <a:bodyPr>
            <a:noAutofit/>
          </a:bodyPr>
          <a:lstStyle/>
          <a:p>
            <a:pPr algn="l"/>
            <a:r>
              <a:rPr lang="en-US" sz="5400" u="sng" dirty="0">
                <a:effectLst>
                  <a:outerShdw blurRad="38100" dist="38100" dir="2700000" algn="tl">
                    <a:srgbClr val="000000">
                      <a:alpha val="43137"/>
                    </a:srgbClr>
                  </a:outerShdw>
                </a:effectLst>
              </a:rPr>
              <a:t>office</a:t>
            </a:r>
          </a:p>
        </p:txBody>
      </p:sp>
    </p:spTree>
    <p:extLst>
      <p:ext uri="{BB962C8B-B14F-4D97-AF65-F5344CB8AC3E}">
        <p14:creationId xmlns:p14="http://schemas.microsoft.com/office/powerpoint/2010/main" val="22808443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73691-45D9-42EC-A178-D96172777E31}"/>
              </a:ext>
            </a:extLst>
          </p:cNvPr>
          <p:cNvSpPr>
            <a:spLocks noGrp="1"/>
          </p:cNvSpPr>
          <p:nvPr>
            <p:ph type="ctrTitle"/>
          </p:nvPr>
        </p:nvSpPr>
        <p:spPr>
          <a:xfrm rot="191610">
            <a:off x="240958" y="638274"/>
            <a:ext cx="11119745" cy="5901348"/>
          </a:xfrm>
        </p:spPr>
        <p:txBody>
          <a:bodyPr>
            <a:noAutofit/>
          </a:bodyPr>
          <a:lstStyle/>
          <a:p>
            <a:pPr algn="r" rtl="1"/>
            <a:r>
              <a:rPr lang="fa-IR" sz="2800" b="0" i="0" dirty="0">
                <a:effectLst/>
                <a:latin typeface="Yekan"/>
              </a:rPr>
              <a:t>اول از همه باید بدانید، زمانی که گروه نرم افزارهای آفیس را روی کامپیوترتان نصب می‌کنید، یک پوشه به نام </a:t>
            </a:r>
            <a:r>
              <a:rPr lang="en-US" sz="2800" b="0" i="0" dirty="0">
                <a:effectLst/>
                <a:latin typeface="Yekan"/>
              </a:rPr>
              <a:t>Microsoft Office </a:t>
            </a:r>
            <a:r>
              <a:rPr lang="fa-IR" sz="2800" b="0" i="0" dirty="0">
                <a:effectLst/>
                <a:latin typeface="Yekan"/>
              </a:rPr>
              <a:t>در قسمت </a:t>
            </a:r>
            <a:r>
              <a:rPr lang="en-US" sz="2800" b="0" i="0" dirty="0">
                <a:effectLst/>
                <a:latin typeface="Yekan"/>
              </a:rPr>
              <a:t>All Programs </a:t>
            </a:r>
            <a:r>
              <a:rPr lang="fa-IR" sz="2800" b="0" i="0" dirty="0">
                <a:effectLst/>
                <a:latin typeface="Yekan"/>
              </a:rPr>
              <a:t>به وجود می‌آید که حاوی تمامی نرم افزارهای آفیس است. پس برای باز کردن آنها باید به این قسمت مراجعه کنید. دقت نمایید، زمانی که یک رایانه خریداری می‌کنید و یا سیستم عامل ویندوز را روی آن نصب می‌کنید، از اول نرم افزارهای آفیس روی آن نصب نیست. بلکه این شما هستید که باید در اوایل کار آنها را نصب کنید.</a:t>
            </a:r>
            <a:br>
              <a:rPr lang="fa-IR" sz="2800" b="0" i="0" dirty="0">
                <a:effectLst/>
                <a:latin typeface="Yekan"/>
              </a:rPr>
            </a:br>
            <a:r>
              <a:rPr lang="en-US" sz="2800" b="1" i="0" dirty="0">
                <a:effectLst/>
                <a:latin typeface="Yekan"/>
              </a:rPr>
              <a:t>Word</a:t>
            </a:r>
            <a:r>
              <a:rPr lang="en-US" sz="2800" b="0" i="0" dirty="0">
                <a:effectLst/>
                <a:latin typeface="Yekan"/>
              </a:rPr>
              <a:t>: </a:t>
            </a:r>
            <a:r>
              <a:rPr lang="fa-IR" sz="2800" b="0" i="0" dirty="0">
                <a:effectLst/>
                <a:latin typeface="Yekan"/>
              </a:rPr>
              <a:t>که با نام ورد می‌شناسیمش و برای تایپ کردن و تولید یک پروندۀ متنی کاربرد دارد. مثلاً اگر شما می‌خواهید یک کتاب بنویسید و یا تحقیقی را آماده کنید، باید از </a:t>
            </a:r>
            <a:r>
              <a:rPr lang="en-US" sz="2800" b="0" i="0" u="none" strike="noStrike" dirty="0">
                <a:effectLst/>
                <a:latin typeface="Yekan"/>
                <a:hlinkClick r:id="rId3" tooltip="کاربرد نرم افزار Word">
                  <a:extLst>
                    <a:ext uri="{A12FA001-AC4F-418D-AE19-62706E023703}">
                      <ahyp:hlinkClr xmlns:ahyp="http://schemas.microsoft.com/office/drawing/2018/hyperlinkcolor" val="tx"/>
                    </a:ext>
                  </a:extLst>
                </a:hlinkClick>
              </a:rPr>
              <a:t>Word</a:t>
            </a:r>
            <a:r>
              <a:rPr lang="en-US" sz="2800" b="0" i="0" dirty="0">
                <a:effectLst/>
                <a:latin typeface="Yekan"/>
              </a:rPr>
              <a:t> </a:t>
            </a:r>
            <a:r>
              <a:rPr lang="fa-IR" sz="2800" b="0" i="0" dirty="0">
                <a:effectLst/>
                <a:latin typeface="Yekan"/>
              </a:rPr>
              <a:t>استفاده کنید. این نرم افزار دستورات کاملی را برای ویرایش و همچنین افزودن عکس، لینک، نقشه و دیگر محتویات به سند را دارد.</a:t>
            </a:r>
            <a:br>
              <a:rPr lang="fa-IR" sz="2800" b="0" i="0" u="none" strike="noStrike" dirty="0">
                <a:effectLst/>
                <a:latin typeface="Yekan"/>
                <a:hlinkClick r:id="rId4">
                  <a:extLst>
                    <a:ext uri="{A12FA001-AC4F-418D-AE19-62706E023703}">
                      <ahyp:hlinkClr xmlns:ahyp="http://schemas.microsoft.com/office/drawing/2018/hyperlinkcolor" val="tx"/>
                    </a:ext>
                  </a:extLst>
                </a:hlinkClick>
              </a:rPr>
            </a:br>
            <a:r>
              <a:rPr lang="en-US" sz="2800" b="1" i="0" dirty="0">
                <a:effectLst/>
                <a:latin typeface="Yekan"/>
              </a:rPr>
              <a:t>Excel</a:t>
            </a:r>
            <a:r>
              <a:rPr lang="en-US" sz="2800" b="0" i="0" dirty="0">
                <a:effectLst/>
                <a:latin typeface="Yekan"/>
              </a:rPr>
              <a:t>: </a:t>
            </a:r>
            <a:r>
              <a:rPr lang="fa-IR" sz="2800" b="0" i="0" dirty="0">
                <a:effectLst/>
                <a:latin typeface="Yekan"/>
              </a:rPr>
              <a:t>همان صفحه گسترده است که عملیات ریاضی و همچنین مرتب کردن داده‌ها را درون جداول، روی اعداد و دیگر مقادیر انجام می‌دهد.</a:t>
            </a:r>
            <a:br>
              <a:rPr lang="fa-IR" sz="2800" b="0" i="0" dirty="0">
                <a:effectLst/>
                <a:latin typeface="Yekan"/>
              </a:rPr>
            </a:br>
            <a:r>
              <a:rPr lang="en-US" sz="2800" b="1" i="0" dirty="0">
                <a:effectLst/>
                <a:latin typeface="Yekan"/>
              </a:rPr>
              <a:t>Access</a:t>
            </a:r>
            <a:r>
              <a:rPr lang="en-US" sz="2800" b="0" i="0" dirty="0">
                <a:effectLst/>
                <a:latin typeface="Yekan"/>
              </a:rPr>
              <a:t>: </a:t>
            </a:r>
            <a:r>
              <a:rPr lang="fa-IR" sz="2800" b="0" i="0" dirty="0">
                <a:effectLst/>
                <a:latin typeface="Yekan"/>
              </a:rPr>
              <a:t>نرم افزار پایگاه داده است که اطلاعات را به صورت ساختاربندی شده برای کاربران رایانه ذخیره می‌کند، تا در مواقع ضروری آنها را منظم و مفید نمایش دهد.</a:t>
            </a:r>
            <a:endParaRPr lang="en-US" sz="2800" dirty="0"/>
          </a:p>
        </p:txBody>
      </p:sp>
    </p:spTree>
    <p:extLst>
      <p:ext uri="{BB962C8B-B14F-4D97-AF65-F5344CB8AC3E}">
        <p14:creationId xmlns:p14="http://schemas.microsoft.com/office/powerpoint/2010/main" val="2606489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invX="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E1324-7424-450E-9E08-169A51C8459A}"/>
              </a:ext>
            </a:extLst>
          </p:cNvPr>
          <p:cNvSpPr>
            <a:spLocks noGrp="1"/>
          </p:cNvSpPr>
          <p:nvPr>
            <p:ph type="ctrTitle"/>
          </p:nvPr>
        </p:nvSpPr>
        <p:spPr>
          <a:xfrm rot="366361">
            <a:off x="296124" y="524580"/>
            <a:ext cx="10252349" cy="5758712"/>
          </a:xfrm>
        </p:spPr>
        <p:txBody>
          <a:bodyPr>
            <a:noAutofit/>
          </a:bodyPr>
          <a:lstStyle/>
          <a:p>
            <a:pPr algn="r" rtl="1"/>
            <a:r>
              <a:rPr lang="en-US" sz="3000" b="1" i="0" dirty="0">
                <a:effectLst/>
                <a:latin typeface="Yekan"/>
              </a:rPr>
              <a:t>Access</a:t>
            </a:r>
            <a:r>
              <a:rPr lang="en-US" sz="3000" b="0" i="0" dirty="0">
                <a:effectLst/>
                <a:latin typeface="Yekan"/>
              </a:rPr>
              <a:t>: </a:t>
            </a:r>
            <a:r>
              <a:rPr lang="fa-IR" sz="3000" b="0" i="0" dirty="0">
                <a:effectLst/>
                <a:latin typeface="Yekan"/>
              </a:rPr>
              <a:t>نرم افزار پایگاه داده است که اطلاعات را به صورت ساختاربندی شده برای کاربران رایانه ذخیره می‌کند، تا در مواقع ضروری آنها را منظم و مفید نمایش دهد.</a:t>
            </a:r>
            <a:br>
              <a:rPr lang="fa-IR" sz="3000" b="0" i="0" dirty="0">
                <a:effectLst/>
                <a:latin typeface="Yekan"/>
              </a:rPr>
            </a:br>
            <a:r>
              <a:rPr lang="en-US" sz="3000" b="1" i="0" dirty="0">
                <a:effectLst/>
                <a:latin typeface="Yekan"/>
              </a:rPr>
              <a:t>Power Point</a:t>
            </a:r>
            <a:r>
              <a:rPr lang="en-US" sz="3000" b="0" i="0" dirty="0">
                <a:effectLst/>
                <a:latin typeface="Yekan"/>
              </a:rPr>
              <a:t>: </a:t>
            </a:r>
            <a:r>
              <a:rPr lang="fa-IR" sz="3000" b="0" i="0" dirty="0">
                <a:effectLst/>
                <a:latin typeface="Yekan"/>
              </a:rPr>
              <a:t>برای تهیۀ یک پرونده که حاوی متن، عکس، نمودار و … جهت نمایش به حضار، که قرار است یک موضوعی را به آنها بفهمانیم از پاورپوینت استفاده می‌کنیم. این نرم افزار همان برنامۀ ساخت ارائه است که در بیشتر دانشگاه‌ها از آن استفاده می‌شود.</a:t>
            </a:r>
            <a:br>
              <a:rPr lang="fa-IR" sz="3000" b="0" i="0" dirty="0">
                <a:effectLst/>
                <a:latin typeface="Yekan"/>
              </a:rPr>
            </a:br>
            <a:r>
              <a:rPr lang="en-US" sz="3000" b="1" i="0" dirty="0">
                <a:effectLst/>
                <a:latin typeface="Yekan"/>
              </a:rPr>
              <a:t>Outlook</a:t>
            </a:r>
            <a:r>
              <a:rPr lang="en-US" sz="3000" b="0" i="0" dirty="0">
                <a:effectLst/>
                <a:latin typeface="Yekan"/>
              </a:rPr>
              <a:t>: </a:t>
            </a:r>
            <a:r>
              <a:rPr lang="fa-IR" sz="3000" b="0" i="0" dirty="0">
                <a:effectLst/>
                <a:latin typeface="Yekan"/>
              </a:rPr>
              <a:t>نرم افزاری برای دریافت و ارسال نامه‌های الکترونیکی یا همان ایمیل، که روی کامپیوتر نصب می‌شود و به راحتی می‌توان به وسیلۀ آن با دیگران ارتباط متنی برقرار کرد.</a:t>
            </a:r>
            <a:br>
              <a:rPr lang="fa-IR" sz="3000" b="0" i="0" dirty="0">
                <a:effectLst/>
                <a:latin typeface="Yekan"/>
              </a:rPr>
            </a:br>
            <a:r>
              <a:rPr lang="fa-IR" sz="3000" b="0" i="0" dirty="0">
                <a:effectLst/>
                <a:latin typeface="Yekan"/>
              </a:rPr>
              <a:t>اگر دقت کرده باشید، برای تمام این نرم افزارهایی که در بالا نامی از آنها برده شد، کارکردی در اداره جات دارند. یکی از دلایل مهم نامگذاری این دسته نرم افزار هم همین است. </a:t>
            </a:r>
            <a:r>
              <a:rPr lang="en-US" sz="3000" b="0" i="0" dirty="0">
                <a:effectLst/>
                <a:latin typeface="Yekan"/>
              </a:rPr>
              <a:t>Office </a:t>
            </a:r>
            <a:r>
              <a:rPr lang="fa-IR" sz="3000" b="0" i="0" dirty="0">
                <a:effectLst/>
                <a:latin typeface="Yekan"/>
              </a:rPr>
              <a:t>به معنای دفتر کار است که روی این مجموعه نرم افزار گذاشته شده است.</a:t>
            </a:r>
            <a:endParaRPr lang="en-US" sz="3000" dirty="0"/>
          </a:p>
        </p:txBody>
      </p:sp>
    </p:spTree>
    <p:extLst>
      <p:ext uri="{BB962C8B-B14F-4D97-AF65-F5344CB8AC3E}">
        <p14:creationId xmlns:p14="http://schemas.microsoft.com/office/powerpoint/2010/main" val="164938078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38337-0408-4E58-AC46-A456882974B9}"/>
              </a:ext>
            </a:extLst>
          </p:cNvPr>
          <p:cNvSpPr>
            <a:spLocks noGrp="1"/>
          </p:cNvSpPr>
          <p:nvPr>
            <p:ph type="ctrTitle"/>
          </p:nvPr>
        </p:nvSpPr>
        <p:spPr>
          <a:xfrm rot="759077">
            <a:off x="89338" y="3388727"/>
            <a:ext cx="9827864" cy="2941364"/>
          </a:xfrm>
        </p:spPr>
        <p:txBody>
          <a:bodyPr/>
          <a:lstStyle/>
          <a:p>
            <a:r>
              <a:rPr lang="fa-IR" dirty="0"/>
              <a:t>باتشکر از توجه </a:t>
            </a:r>
            <a:r>
              <a:rPr lang="fa-IR"/>
              <a:t>شما 🌹</a:t>
            </a:r>
            <a:br>
              <a:rPr lang="fa-IR"/>
            </a:br>
            <a:br>
              <a:rPr lang="fa-IR"/>
            </a:br>
            <a:r>
              <a:rPr lang="fa-IR"/>
              <a:t>                                   پایان</a:t>
            </a:r>
            <a:endParaRPr lang="en-US" dirty="0"/>
          </a:p>
        </p:txBody>
      </p:sp>
      <p:sp>
        <p:nvSpPr>
          <p:cNvPr id="4" name="Smiley Face 3">
            <a:extLst>
              <a:ext uri="{FF2B5EF4-FFF2-40B4-BE49-F238E27FC236}">
                <a16:creationId xmlns:a16="http://schemas.microsoft.com/office/drawing/2014/main" id="{8FC1A92C-EE01-4A28-8E21-73D5DF94E834}"/>
              </a:ext>
            </a:extLst>
          </p:cNvPr>
          <p:cNvSpPr/>
          <p:nvPr/>
        </p:nvSpPr>
        <p:spPr>
          <a:xfrm>
            <a:off x="44119" y="0"/>
            <a:ext cx="2278966" cy="2321169"/>
          </a:xfrm>
          <a:prstGeom prst="smileyFace">
            <a:avLst/>
          </a:prstGeom>
          <a:solidFill>
            <a:srgbClr val="FFFF00"/>
          </a:solidFill>
          <a:ln>
            <a:solidFill>
              <a:schemeClr val="tx1"/>
            </a:solidFill>
          </a:ln>
          <a:effectLst>
            <a:outerShdw blurRad="50800" dist="38100" dir="2700000" algn="tl" rotWithShape="0">
              <a:prstClr val="black">
                <a:alpha val="40000"/>
              </a:prstClr>
            </a:outerShdw>
          </a:effectLst>
        </p:spPr>
        <p:style>
          <a:lnRef idx="3">
            <a:schemeClr val="lt1"/>
          </a:lnRef>
          <a:fillRef idx="1">
            <a:schemeClr val="accent4"/>
          </a:fillRef>
          <a:effectRef idx="1">
            <a:schemeClr val="accent4"/>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314938568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609</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Yekan</vt:lpstr>
      <vt:lpstr>Office Theme</vt:lpstr>
      <vt:lpstr>بسم ا... الرحم الرحیم  office  ارائه دهنده:محمدمحسن خدابنده </vt:lpstr>
      <vt:lpstr>آفیس یا Office نام مجموعه نرم افزارهای اداری شرکت مایکروسافت است که کارایی بسیار زیادی برای کاربران رایانه دارند. به مانند دیگر نرم افزارهایی که شما روی کامپیوتر نصب می‌کنید، می‌توانید با تهیه کردن DVD مجموعه نرم افزار آفیسو یا نصب ان از اینترنت، آن را روی رایانۀ خود نصب کنید. با این تفاوت که آفیس یک نرم افزار نیست. بلکه یک دسته نرم افزار شامل نرم افزار واژه پرداز، صفحه گسترده، ارائه و … است. پس بهتر است به جای عنوان نرم افزار آفیس، از آن با نام نرم افزارهای آفیس یاد ببریم. از آنجایی که از خیلی وقت پیش شرکت مایکروسافت پیشرو در زمینۀ سیستم عامل بود، تصمیم گرفت یک دسته نرم افزار را هم تولید کند تا جوابگوی نیاز هر کاربر رایانه باشد. هر کدام از این نرم افزارها برای برآورده کردن نیازی ساخته شدند و به احتمال قوی شما نام حداقل یکی یا دوتای آنها را شنیده‌اید. حالا در این پاورپوینت می‌خواهیم راجع به هر کدام از نرم افزارهای آفیس توضیحاتی هر چند کم و جامع را تقدیم شما کنیم.</vt:lpstr>
      <vt:lpstr>اول از همه باید بدانید، زمانی که گروه نرم افزارهای آفیس را روی کامپیوترتان نصب می‌کنید، یک پوشه به نام Microsoft Office در قسمت All Programs به وجود می‌آید که حاوی تمامی نرم افزارهای آفیس است. پس برای باز کردن آنها باید به این قسمت مراجعه کنید. دقت نمایید، زمانی که یک رایانه خریداری می‌کنید و یا سیستم عامل ویندوز را روی آن نصب می‌کنید، از اول نرم افزارهای آفیس روی آن نصب نیست. بلکه این شما هستید که باید در اوایل کار آنها را نصب کنید. Word: که با نام ورد می‌شناسیمش و برای تایپ کردن و تولید یک پروندۀ متنی کاربرد دارد. مثلاً اگر شما می‌خواهید یک کتاب بنویسید و یا تحقیقی را آماده کنید، باید از Word استفاده کنید. این نرم افزار دستورات کاملی را برای ویرایش و همچنین افزودن عکس، لینک، نقشه و دیگر محتویات به سند را دارد. Excel: همان صفحه گسترده است که عملیات ریاضی و همچنین مرتب کردن داده‌ها را درون جداول، روی اعداد و دیگر مقادیر انجام می‌دهد. Access: نرم افزار پایگاه داده است که اطلاعات را به صورت ساختاربندی شده برای کاربران رایانه ذخیره می‌کند، تا در مواقع ضروری آنها را منظم و مفید نمایش دهد.</vt:lpstr>
      <vt:lpstr>Access: نرم افزار پایگاه داده است که اطلاعات را به صورت ساختاربندی شده برای کاربران رایانه ذخیره می‌کند، تا در مواقع ضروری آنها را منظم و مفید نمایش دهد. Power Point: برای تهیۀ یک پرونده که حاوی متن، عکس، نمودار و … جهت نمایش به حضار، که قرار است یک موضوعی را به آنها بفهمانیم از پاورپوینت استفاده می‌کنیم. این نرم افزار همان برنامۀ ساخت ارائه است که در بیشتر دانشگاه‌ها از آن استفاده می‌شود. Outlook: نرم افزاری برای دریافت و ارسال نامه‌های الکترونیکی یا همان ایمیل، که روی کامپیوتر نصب می‌شود و به راحتی می‌توان به وسیلۀ آن با دیگران ارتباط متنی برقرار کرد. اگر دقت کرده باشید، برای تمام این نرم افزارهایی که در بالا نامی از آنها برده شد، کارکردی در اداره جات دارند. یکی از دلایل مهم نامگذاری این دسته نرم افزار هم همین است. Office به معنای دفتر کار است که روی این مجموعه نرم افزار گذاشته شده است.</vt:lpstr>
      <vt:lpstr>باتشکر از توجه شما 🌹                                     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 الرحم الرحیم  office  ارائه دهنده:محمدمحسن خدابنده</dc:title>
  <dc:creator>mojtaba karimi</dc:creator>
  <cp:lastModifiedBy>mojtaba karimi</cp:lastModifiedBy>
  <cp:revision>11</cp:revision>
  <dcterms:created xsi:type="dcterms:W3CDTF">2020-12-01T07:00:00Z</dcterms:created>
  <dcterms:modified xsi:type="dcterms:W3CDTF">2020-12-02T05:17:34Z</dcterms:modified>
</cp:coreProperties>
</file>