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58" r:id="rId4"/>
    <p:sldId id="261" r:id="rId5"/>
    <p:sldId id="259"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D106E20-2D25-4FCA-8807-515645D90BF1}"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71D28-2FE9-428D-A435-A7E76978058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4984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106E20-2D25-4FCA-8807-515645D90BF1}"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71D28-2FE9-428D-A435-A7E769780584}" type="slidenum">
              <a:rPr lang="en-US" smtClean="0"/>
              <a:t>‹#›</a:t>
            </a:fld>
            <a:endParaRPr lang="en-US"/>
          </a:p>
        </p:txBody>
      </p:sp>
    </p:spTree>
    <p:extLst>
      <p:ext uri="{BB962C8B-B14F-4D97-AF65-F5344CB8AC3E}">
        <p14:creationId xmlns:p14="http://schemas.microsoft.com/office/powerpoint/2010/main" val="442944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106E20-2D25-4FCA-8807-515645D90BF1}"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71D28-2FE9-428D-A435-A7E769780584}"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9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D106E20-2D25-4FCA-8807-515645D90BF1}"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71D28-2FE9-428D-A435-A7E769780584}" type="slidenum">
              <a:rPr lang="en-US" smtClean="0"/>
              <a:t>‹#›</a:t>
            </a:fld>
            <a:endParaRPr lang="en-US"/>
          </a:p>
        </p:txBody>
      </p:sp>
    </p:spTree>
    <p:extLst>
      <p:ext uri="{BB962C8B-B14F-4D97-AF65-F5344CB8AC3E}">
        <p14:creationId xmlns:p14="http://schemas.microsoft.com/office/powerpoint/2010/main" val="3933049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106E20-2D25-4FCA-8807-515645D90BF1}" type="datetimeFigureOut">
              <a:rPr lang="en-US" smtClean="0"/>
              <a:t>11/29/2020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71D28-2FE9-428D-A435-A7E76978058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1898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D106E20-2D25-4FCA-8807-515645D90BF1}" type="datetimeFigureOut">
              <a:rPr lang="en-US" smtClean="0"/>
              <a:t>11/29/2020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71D28-2FE9-428D-A435-A7E769780584}" type="slidenum">
              <a:rPr lang="en-US" smtClean="0"/>
              <a:t>‹#›</a:t>
            </a:fld>
            <a:endParaRPr lang="en-US"/>
          </a:p>
        </p:txBody>
      </p:sp>
    </p:spTree>
    <p:extLst>
      <p:ext uri="{BB962C8B-B14F-4D97-AF65-F5344CB8AC3E}">
        <p14:creationId xmlns:p14="http://schemas.microsoft.com/office/powerpoint/2010/main" val="3660774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D106E20-2D25-4FCA-8807-515645D90BF1}" type="datetimeFigureOut">
              <a:rPr lang="en-US" smtClean="0"/>
              <a:t>11/29/2020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71D28-2FE9-428D-A435-A7E769780584}" type="slidenum">
              <a:rPr lang="en-US" smtClean="0"/>
              <a:t>‹#›</a:t>
            </a:fld>
            <a:endParaRPr lang="en-US"/>
          </a:p>
        </p:txBody>
      </p:sp>
    </p:spTree>
    <p:extLst>
      <p:ext uri="{BB962C8B-B14F-4D97-AF65-F5344CB8AC3E}">
        <p14:creationId xmlns:p14="http://schemas.microsoft.com/office/powerpoint/2010/main" val="2642565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106E20-2D25-4FCA-8807-515645D90BF1}" type="datetimeFigureOut">
              <a:rPr lang="en-US" smtClean="0"/>
              <a:t>11/29/2020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71D28-2FE9-428D-A435-A7E769780584}" type="slidenum">
              <a:rPr lang="en-US" smtClean="0"/>
              <a:t>‹#›</a:t>
            </a:fld>
            <a:endParaRPr lang="en-US"/>
          </a:p>
        </p:txBody>
      </p:sp>
    </p:spTree>
    <p:extLst>
      <p:ext uri="{BB962C8B-B14F-4D97-AF65-F5344CB8AC3E}">
        <p14:creationId xmlns:p14="http://schemas.microsoft.com/office/powerpoint/2010/main" val="53977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06E20-2D25-4FCA-8807-515645D90BF1}" type="datetimeFigureOut">
              <a:rPr lang="en-US" smtClean="0"/>
              <a:t>11/29/2020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71D28-2FE9-428D-A435-A7E769780584}" type="slidenum">
              <a:rPr lang="en-US" smtClean="0"/>
              <a:t>‹#›</a:t>
            </a:fld>
            <a:endParaRPr lang="en-US"/>
          </a:p>
        </p:txBody>
      </p:sp>
    </p:spTree>
    <p:extLst>
      <p:ext uri="{BB962C8B-B14F-4D97-AF65-F5344CB8AC3E}">
        <p14:creationId xmlns:p14="http://schemas.microsoft.com/office/powerpoint/2010/main" val="3335378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106E20-2D25-4FCA-8807-515645D90BF1}" type="datetimeFigureOut">
              <a:rPr lang="en-US" smtClean="0"/>
              <a:t>11/29/2020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71D28-2FE9-428D-A435-A7E769780584}" type="slidenum">
              <a:rPr lang="en-US" smtClean="0"/>
              <a:t>‹#›</a:t>
            </a:fld>
            <a:endParaRPr lang="en-US"/>
          </a:p>
        </p:txBody>
      </p:sp>
    </p:spTree>
    <p:extLst>
      <p:ext uri="{BB962C8B-B14F-4D97-AF65-F5344CB8AC3E}">
        <p14:creationId xmlns:p14="http://schemas.microsoft.com/office/powerpoint/2010/main" val="95995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106E20-2D25-4FCA-8807-515645D90BF1}" type="datetimeFigureOut">
              <a:rPr lang="en-US" smtClean="0"/>
              <a:t>11/29/2020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71D28-2FE9-428D-A435-A7E769780584}"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322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D106E20-2D25-4FCA-8807-515645D90BF1}" type="datetimeFigureOut">
              <a:rPr lang="en-US" smtClean="0"/>
              <a:t>11/29/2020</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3871D28-2FE9-428D-A435-A7E769780584}"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679799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fa.wikipedia.org/wiki/%DA%A9%D8%A7%D8%AE%E2%80%8C%D9%85%D9%88%D8%B2%D9%87_%D8%B3%D8%B9%D8%AF%D8%A2%D8%A8%D8%A7%D8%AF#cite_note-1" TargetMode="External"/><Relationship Id="rId7" Type="http://schemas.openxmlformats.org/officeDocument/2006/relationships/hyperlink" Target="https://fa.wikipedia.org/w/index.php?title=%D8%B1%D9%88%D8%AF%D8%AE%D8%A7%D9%86%D9%87_%D8%AC%D8%B9%D9%81%D8%B1%D8%A2%D8%A8%D8%A7%D8%AF&amp;action=edit&amp;redlink=1" TargetMode="External"/><Relationship Id="rId2" Type="http://schemas.openxmlformats.org/officeDocument/2006/relationships/hyperlink" Target="https://fa.wikipedia.org/wiki/%D8%A7%D9%84%D9%88%D9%86%D8%AF" TargetMode="External"/><Relationship Id="rId1" Type="http://schemas.openxmlformats.org/officeDocument/2006/relationships/slideLayout" Target="../slideLayouts/slideLayout3.xml"/><Relationship Id="rId6" Type="http://schemas.openxmlformats.org/officeDocument/2006/relationships/hyperlink" Target="https://fa.wikipedia.org/wiki/%D8%AA%D8%AC%D8%B1%DB%8C%D8%B4" TargetMode="External"/><Relationship Id="rId5" Type="http://schemas.openxmlformats.org/officeDocument/2006/relationships/hyperlink" Target="https://fa.wikipedia.org/wiki/%D9%88%D9%84%D9%86%D8%AC%DA%A9" TargetMode="External"/><Relationship Id="rId4" Type="http://schemas.openxmlformats.org/officeDocument/2006/relationships/hyperlink" Target="https://fa.wikipedia.org/wiki/%DA%AF%D9%84%D8%A7%D8%A8%E2%80%8C%D8%AF%D8%B1%D9%87"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fa.wikipedia.org/wiki/%D8%B1%D9%88%D8%AF%D8%AE%D8%A7%D9%86%D9%87_%D8%AF%D8%B1%D8%A8%D9%86%D8%AF" TargetMode="External"/><Relationship Id="rId2" Type="http://schemas.openxmlformats.org/officeDocument/2006/relationships/hyperlink" Target="https://fa.wikipedia.org/wiki/%D8%B3%D8%A7%D9%86%D8%AA%DB%8C%DA%AF%D8%B1%D8%A7%D8%AF"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fa.wikipedia.org/wiki/%DA%A9%D9%88%D8%AF%D8%AA%D8%A7%DB%8C_%DB%B1%DB%B2%DB%B9%DB%B9"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fa.wikipedia.org/wiki/%D8%A7%D9%86%D9%82%D9%84%D8%A7%D8%A8_%DB%B5%DB%B7" TargetMode="External"/><Relationship Id="rId2" Type="http://schemas.openxmlformats.org/officeDocument/2006/relationships/hyperlink" Target="https://fa.wikipedia.org/wiki/%D9%85%D8%AD%D9%85%D8%AF%D8%B1%D8%B6%D8%A7_%D9%BE%D9%87%D9%84%D9%88%DB%8C" TargetMode="External"/><Relationship Id="rId1" Type="http://schemas.openxmlformats.org/officeDocument/2006/relationships/slideLayout" Target="../slideLayouts/slideLayout3.xml"/><Relationship Id="rId4" Type="http://schemas.openxmlformats.org/officeDocument/2006/relationships/hyperlink" Target="https://fa.wikipedia.org/wiki/%DA%A9%D8%A7%D8%AE_%D9%85%D9%84%DA%A9%D9%87_%D9%85%D8%A7%D8%AF%D8%B1"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A2915-81C2-43AA-B879-BB484C559E55}"/>
              </a:ext>
            </a:extLst>
          </p:cNvPr>
          <p:cNvSpPr>
            <a:spLocks noGrp="1"/>
          </p:cNvSpPr>
          <p:nvPr>
            <p:ph type="ctrTitle"/>
          </p:nvPr>
        </p:nvSpPr>
        <p:spPr>
          <a:xfrm>
            <a:off x="1524000" y="1122362"/>
            <a:ext cx="9144000" cy="5000141"/>
          </a:xfrm>
        </p:spPr>
        <p:txBody>
          <a:bodyPr>
            <a:normAutofit fontScale="90000"/>
          </a:bodyPr>
          <a:lstStyle/>
          <a:p>
            <a:pPr algn="ctr">
              <a:lnSpc>
                <a:spcPct val="100000"/>
              </a:lnSpc>
            </a:pPr>
            <a:r>
              <a:rPr lang="fa-IR" sz="6000" dirty="0">
                <a:solidFill>
                  <a:srgbClr val="FF0000"/>
                </a:solidFill>
              </a:rPr>
              <a:t>به نام خدای یکتا</a:t>
            </a:r>
            <a:br>
              <a:rPr lang="fa-IR" sz="6000" dirty="0">
                <a:solidFill>
                  <a:srgbClr val="FF0000"/>
                </a:solidFill>
              </a:rPr>
            </a:br>
            <a:r>
              <a:rPr lang="fa-IR" sz="6000" dirty="0">
                <a:solidFill>
                  <a:srgbClr val="FF0000"/>
                </a:solidFill>
              </a:rPr>
              <a:t>کنفرانس-موضوع:باغ موزه سعدآباد</a:t>
            </a:r>
            <a:br>
              <a:rPr lang="fa-IR" sz="6000" dirty="0">
                <a:solidFill>
                  <a:srgbClr val="FF0000"/>
                </a:solidFill>
              </a:rPr>
            </a:br>
            <a:r>
              <a:rPr lang="fa-IR" sz="6000" dirty="0">
                <a:solidFill>
                  <a:srgbClr val="FF0000"/>
                </a:solidFill>
              </a:rPr>
              <a:t>ارائه دهنده:محمدمحسن خدابنده</a:t>
            </a:r>
            <a:br>
              <a:rPr lang="fa-IR" sz="6000" dirty="0">
                <a:solidFill>
                  <a:srgbClr val="FF0000"/>
                </a:solidFill>
              </a:rPr>
            </a:br>
            <a:br>
              <a:rPr lang="fa-IR" sz="6000" dirty="0">
                <a:solidFill>
                  <a:srgbClr val="FF0000"/>
                </a:solidFill>
              </a:rPr>
            </a:br>
            <a:endParaRPr lang="fa-IR" sz="6000" dirty="0">
              <a:solidFill>
                <a:srgbClr val="FF0000"/>
              </a:solidFill>
            </a:endParaRPr>
          </a:p>
        </p:txBody>
      </p:sp>
      <p:sp>
        <p:nvSpPr>
          <p:cNvPr id="4" name="Smiley Face 3">
            <a:extLst>
              <a:ext uri="{FF2B5EF4-FFF2-40B4-BE49-F238E27FC236}">
                <a16:creationId xmlns:a16="http://schemas.microsoft.com/office/drawing/2014/main" id="{9EFD3195-2C96-467E-99AB-2F1A1B118184}"/>
              </a:ext>
            </a:extLst>
          </p:cNvPr>
          <p:cNvSpPr/>
          <p:nvPr/>
        </p:nvSpPr>
        <p:spPr>
          <a:xfrm flipH="1">
            <a:off x="5214730" y="4579289"/>
            <a:ext cx="1762540" cy="1543214"/>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58320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C2EE8-AB78-4D87-9626-2E8D4C33932A}"/>
              </a:ext>
            </a:extLst>
          </p:cNvPr>
          <p:cNvSpPr>
            <a:spLocks noGrp="1"/>
          </p:cNvSpPr>
          <p:nvPr>
            <p:ph type="title"/>
          </p:nvPr>
        </p:nvSpPr>
        <p:spPr>
          <a:xfrm>
            <a:off x="828260" y="1272208"/>
            <a:ext cx="10767390" cy="4024534"/>
          </a:xfrm>
        </p:spPr>
        <p:txBody>
          <a:bodyPr>
            <a:normAutofit/>
          </a:bodyPr>
          <a:lstStyle/>
          <a:p>
            <a:pPr>
              <a:lnSpc>
                <a:spcPct val="100000"/>
              </a:lnSpc>
            </a:pPr>
            <a:r>
              <a:rPr lang="fa-IR" sz="3200" b="1" i="0" dirty="0">
                <a:solidFill>
                  <a:srgbClr val="FF0000"/>
                </a:solidFill>
                <a:effectLst/>
                <a:latin typeface=".Arabic UI Text"/>
                <a:cs typeface="2  Elham" panose="00000400000000000000" pitchFamily="2" charset="-78"/>
              </a:rPr>
              <a:t>مجموعه فرهنگی تاریخی سعدآباد</a:t>
            </a:r>
            <a:r>
              <a:rPr lang="fa-IR" sz="3200" b="0" i="0" dirty="0">
                <a:solidFill>
                  <a:srgbClr val="FF0000"/>
                </a:solidFill>
                <a:effectLst/>
                <a:latin typeface=".Arabic UI Text"/>
                <a:cs typeface="2  Elham" panose="00000400000000000000" pitchFamily="2" charset="-78"/>
              </a:rPr>
              <a:t> به مجموعه عمارت‌ها و کاخ‌هایی گفته می‌شود که در دربند، شمالی‌ترین منطقه </a:t>
            </a:r>
            <a:r>
              <a:rPr lang="fa-IR" sz="3200" b="0" i="0" u="none" strike="noStrike" dirty="0">
                <a:solidFill>
                  <a:srgbClr val="FF0000"/>
                </a:solidFill>
                <a:effectLst/>
                <a:latin typeface=".Arabic UI Text"/>
                <a:cs typeface="2  Elham" panose="00000400000000000000" pitchFamily="2" charset="-78"/>
                <a:hlinkClick r:id="rId2" tooltip="الوند">
                  <a:extLst>
                    <a:ext uri="{A12FA001-AC4F-418D-AE19-62706E023703}">
                      <ahyp:hlinkClr xmlns:ahyp="http://schemas.microsoft.com/office/drawing/2018/hyperlinkcolor" val="tx"/>
                    </a:ext>
                  </a:extLst>
                </a:hlinkClick>
              </a:rPr>
              <a:t>الوند</a:t>
            </a:r>
            <a:r>
              <a:rPr lang="fa-IR" sz="3200" b="0" i="0" dirty="0">
                <a:solidFill>
                  <a:srgbClr val="FF0000"/>
                </a:solidFill>
                <a:effectLst/>
                <a:latin typeface=".Arabic UI Text"/>
                <a:cs typeface="2  Elham" panose="00000400000000000000" pitchFamily="2" charset="-78"/>
              </a:rPr>
              <a:t> در زمینی به مساحت ۱۱۰ هکتار</a:t>
            </a:r>
            <a:r>
              <a:rPr lang="fa-IR" sz="3200" b="0" i="0" u="none" strike="noStrike" baseline="30000" dirty="0">
                <a:solidFill>
                  <a:srgbClr val="FF0000"/>
                </a:solidFill>
                <a:effectLst/>
                <a:latin typeface=".Arabic UI Text"/>
                <a:cs typeface="2  Elham" panose="00000400000000000000" pitchFamily="2" charset="-78"/>
                <a:hlinkClick r:id="rId3">
                  <a:extLst>
                    <a:ext uri="{A12FA001-AC4F-418D-AE19-62706E023703}">
                      <ahyp:hlinkClr xmlns:ahyp="http://schemas.microsoft.com/office/drawing/2018/hyperlinkcolor" val="tx"/>
                    </a:ext>
                  </a:extLst>
                </a:hlinkClick>
              </a:rPr>
              <a:t>[۱]</a:t>
            </a:r>
            <a:r>
              <a:rPr lang="fa-IR" sz="3200" b="0" i="0" dirty="0">
                <a:solidFill>
                  <a:srgbClr val="FF0000"/>
                </a:solidFill>
                <a:effectLst/>
                <a:latin typeface=".Arabic UI Text"/>
                <a:cs typeface="2  Elham" panose="00000400000000000000" pitchFamily="2" charset="-78"/>
              </a:rPr>
              <a:t> بنا شده‌است</a:t>
            </a:r>
            <a:br>
              <a:rPr lang="fa-IR" sz="3200" b="0" i="0" dirty="0">
                <a:solidFill>
                  <a:srgbClr val="FF0000"/>
                </a:solidFill>
                <a:effectLst/>
                <a:latin typeface=".Arabic UI Text"/>
                <a:cs typeface="2  Elham" panose="00000400000000000000" pitchFamily="2" charset="-78"/>
              </a:rPr>
            </a:br>
            <a:r>
              <a:rPr lang="fa-IR" sz="3200" b="0" i="0" dirty="0">
                <a:solidFill>
                  <a:srgbClr val="FF0000"/>
                </a:solidFill>
                <a:effectLst/>
                <a:latin typeface=".Arabic UI Text"/>
                <a:cs typeface="2  Elham" panose="00000400000000000000" pitchFamily="2" charset="-78"/>
              </a:rPr>
              <a:t>این مجموعه دارای حدود ۱۸۰ هکتار جنگل، چشمه‌سارها، قنات‌ها، باغستان‌ها، گلخانه‌ها و خیابان است. این عمارت از شمال با کوه‌های البرز، از شرق با </a:t>
            </a:r>
            <a:r>
              <a:rPr lang="fa-IR" sz="3200" b="0" i="0" u="none" strike="noStrike" dirty="0">
                <a:solidFill>
                  <a:srgbClr val="FF0000"/>
                </a:solidFill>
                <a:effectLst/>
                <a:latin typeface=".Arabic UI Text"/>
                <a:cs typeface="2  Elham" panose="00000400000000000000" pitchFamily="2" charset="-78"/>
                <a:hlinkClick r:id="rId4" tooltip="گلاب‌دره">
                  <a:extLst>
                    <a:ext uri="{A12FA001-AC4F-418D-AE19-62706E023703}">
                      <ahyp:hlinkClr xmlns:ahyp="http://schemas.microsoft.com/office/drawing/2018/hyperlinkcolor" val="tx"/>
                    </a:ext>
                  </a:extLst>
                </a:hlinkClick>
              </a:rPr>
              <a:t>گلاب‌دره</a:t>
            </a:r>
            <a:r>
              <a:rPr lang="fa-IR" sz="3200" b="0" i="0" dirty="0">
                <a:solidFill>
                  <a:srgbClr val="FF0000"/>
                </a:solidFill>
                <a:effectLst/>
                <a:latin typeface=".Arabic UI Text"/>
                <a:cs typeface="2  Elham" panose="00000400000000000000" pitchFamily="2" charset="-78"/>
              </a:rPr>
              <a:t>، از غرب با </a:t>
            </a:r>
            <a:r>
              <a:rPr lang="fa-IR" sz="3200" b="0" i="0" u="none" strike="noStrike" dirty="0">
                <a:solidFill>
                  <a:srgbClr val="FF0000"/>
                </a:solidFill>
                <a:effectLst/>
                <a:latin typeface=".Arabic UI Text"/>
                <a:cs typeface="2  Elham" panose="00000400000000000000" pitchFamily="2" charset="-78"/>
                <a:hlinkClick r:id="rId5" tooltip="ولنجک">
                  <a:extLst>
                    <a:ext uri="{A12FA001-AC4F-418D-AE19-62706E023703}">
                      <ahyp:hlinkClr xmlns:ahyp="http://schemas.microsoft.com/office/drawing/2018/hyperlinkcolor" val="tx"/>
                    </a:ext>
                  </a:extLst>
                </a:hlinkClick>
              </a:rPr>
              <a:t>ولنجک</a:t>
            </a:r>
            <a:r>
              <a:rPr lang="fa-IR" sz="3200" b="0" i="0" dirty="0">
                <a:solidFill>
                  <a:srgbClr val="FF0000"/>
                </a:solidFill>
                <a:effectLst/>
                <a:latin typeface=".Arabic UI Text"/>
                <a:cs typeface="2  Elham" panose="00000400000000000000" pitchFamily="2" charset="-78"/>
              </a:rPr>
              <a:t> و از جنوب با </a:t>
            </a:r>
            <a:r>
              <a:rPr lang="fa-IR" sz="3200" b="0" i="0" u="none" strike="noStrike" dirty="0">
                <a:solidFill>
                  <a:srgbClr val="FF0000"/>
                </a:solidFill>
                <a:effectLst/>
                <a:latin typeface=".Arabic UI Text"/>
                <a:cs typeface="2  Elham" panose="00000400000000000000" pitchFamily="2" charset="-78"/>
                <a:hlinkClick r:id="rId6" tooltip="تجریش">
                  <a:extLst>
                    <a:ext uri="{A12FA001-AC4F-418D-AE19-62706E023703}">
                      <ahyp:hlinkClr xmlns:ahyp="http://schemas.microsoft.com/office/drawing/2018/hyperlinkcolor" val="tx"/>
                    </a:ext>
                  </a:extLst>
                </a:hlinkClick>
              </a:rPr>
              <a:t>تجریش</a:t>
            </a:r>
            <a:r>
              <a:rPr lang="fa-IR" sz="3200" b="0" i="0" dirty="0">
                <a:solidFill>
                  <a:srgbClr val="FF0000"/>
                </a:solidFill>
                <a:effectLst/>
                <a:latin typeface=".Arabic UI Text"/>
                <a:cs typeface="2  Elham" panose="00000400000000000000" pitchFamily="2" charset="-78"/>
              </a:rPr>
              <a:t> همسایگی دارد</a:t>
            </a:r>
            <a:br>
              <a:rPr lang="fa-IR" sz="3200" b="0" i="0" dirty="0">
                <a:solidFill>
                  <a:srgbClr val="FF0000"/>
                </a:solidFill>
                <a:effectLst/>
                <a:latin typeface=".Arabic UI Text"/>
                <a:cs typeface="2  Elham" panose="00000400000000000000" pitchFamily="2" charset="-78"/>
              </a:rPr>
            </a:br>
            <a:r>
              <a:rPr lang="fa-IR" sz="3200" b="0" i="0" u="none" strike="noStrike" dirty="0">
                <a:solidFill>
                  <a:srgbClr val="FF0000"/>
                </a:solidFill>
                <a:effectLst/>
                <a:latin typeface=".Arabic UI Text"/>
                <a:cs typeface="2  Elham" panose="00000400000000000000" pitchFamily="2" charset="-78"/>
                <a:hlinkClick r:id="rId7" tooltip="رودخانه جعفرآباد (صفحه وجود ندارد)">
                  <a:extLst>
                    <a:ext uri="{A12FA001-AC4F-418D-AE19-62706E023703}">
                      <ahyp:hlinkClr xmlns:ahyp="http://schemas.microsoft.com/office/drawing/2018/hyperlinkcolor" val="tx"/>
                    </a:ext>
                  </a:extLst>
                </a:hlinkClick>
              </a:rPr>
              <a:t>رودخانه جعفرآباد</a:t>
            </a:r>
            <a:r>
              <a:rPr lang="fa-IR" sz="3200" b="0" i="0" dirty="0">
                <a:solidFill>
                  <a:srgbClr val="FF0000"/>
                </a:solidFill>
                <a:effectLst/>
                <a:latin typeface=".Arabic UI Text"/>
                <a:cs typeface="2  Elham" panose="00000400000000000000" pitchFamily="2" charset="-78"/>
              </a:rPr>
              <a:t>، از وسط محوطه کاخ می‌گذرد</a:t>
            </a:r>
            <a:endParaRPr lang="en-US" sz="3200" dirty="0">
              <a:solidFill>
                <a:srgbClr val="FF0000"/>
              </a:solidFill>
              <a:cs typeface="2  Elham" panose="00000400000000000000" pitchFamily="2" charset="-78"/>
            </a:endParaRPr>
          </a:p>
        </p:txBody>
      </p:sp>
      <p:sp>
        <p:nvSpPr>
          <p:cNvPr id="3" name="Text Placeholder 2">
            <a:extLst>
              <a:ext uri="{FF2B5EF4-FFF2-40B4-BE49-F238E27FC236}">
                <a16:creationId xmlns:a16="http://schemas.microsoft.com/office/drawing/2014/main" id="{6E3D466B-4160-4AEB-9AA1-32FB6D98DE64}"/>
              </a:ext>
            </a:extLst>
          </p:cNvPr>
          <p:cNvSpPr>
            <a:spLocks noGrp="1"/>
          </p:cNvSpPr>
          <p:nvPr>
            <p:ph type="body" idx="1"/>
          </p:nvPr>
        </p:nvSpPr>
        <p:spPr>
          <a:xfrm>
            <a:off x="457201" y="291548"/>
            <a:ext cx="10767390" cy="1232452"/>
          </a:xfrm>
        </p:spPr>
        <p:txBody>
          <a:bodyPr>
            <a:normAutofit/>
          </a:bodyPr>
          <a:lstStyle/>
          <a:p>
            <a:pPr algn="r"/>
            <a:r>
              <a:rPr lang="fa-IR" sz="3200" dirty="0"/>
              <a:t>باغ موزه سعدآباد</a:t>
            </a:r>
            <a:endParaRPr lang="en-US" sz="3200" dirty="0"/>
          </a:p>
        </p:txBody>
      </p:sp>
    </p:spTree>
    <p:extLst>
      <p:ext uri="{BB962C8B-B14F-4D97-AF65-F5344CB8AC3E}">
        <p14:creationId xmlns:p14="http://schemas.microsoft.com/office/powerpoint/2010/main" val="41767463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1DB7D-1A2D-4ABA-8AD0-A93CE97C56BB}"/>
              </a:ext>
            </a:extLst>
          </p:cNvPr>
          <p:cNvSpPr>
            <a:spLocks noGrp="1"/>
          </p:cNvSpPr>
          <p:nvPr>
            <p:ph type="ctrTitle"/>
          </p:nvPr>
        </p:nvSpPr>
        <p:spPr>
          <a:xfrm>
            <a:off x="226114" y="1"/>
            <a:ext cx="11089586" cy="6533322"/>
          </a:xfrm>
        </p:spPr>
        <p:txBody>
          <a:bodyPr>
            <a:noAutofit/>
          </a:bodyPr>
          <a:lstStyle/>
          <a:p>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r>
              <a:rPr lang="fa-IR" sz="3200" dirty="0">
                <a:solidFill>
                  <a:srgbClr val="FF0000"/>
                </a:solidFill>
                <a:latin typeface=".Arabic UI Text"/>
                <a:cs typeface="+mn-cs"/>
              </a:rPr>
              <a:t>میانگین دمای سالانه این منطقه ۱۲٫۹ درجه </a:t>
            </a:r>
            <a:r>
              <a:rPr lang="fa-IR" sz="3200" dirty="0">
                <a:solidFill>
                  <a:srgbClr val="FF0000"/>
                </a:solidFill>
                <a:latin typeface=".Arabic UI Text"/>
                <a:cs typeface="+mn-cs"/>
                <a:hlinkClick r:id="rId2" tooltip="سانتیگراد">
                  <a:extLst>
                    <a:ext uri="{A12FA001-AC4F-418D-AE19-62706E023703}">
                      <ahyp:hlinkClr xmlns:ahyp="http://schemas.microsoft.com/office/drawing/2018/hyperlinkcolor" val="tx"/>
                    </a:ext>
                  </a:extLst>
                </a:hlinkClick>
              </a:rPr>
              <a:t>سانتیگراد</a:t>
            </a:r>
            <a:r>
              <a:rPr lang="fa-IR" sz="3200" dirty="0">
                <a:solidFill>
                  <a:srgbClr val="FF0000"/>
                </a:solidFill>
                <a:latin typeface=".Arabic UI Text"/>
                <a:cs typeface="+mn-cs"/>
              </a:rPr>
              <a:t> برآورد شده‌است و در ارتفاع ۱۶۵۰ تا ۱۸۰۰ متری از سطح دریا قرار دارد</a:t>
            </a:r>
            <a:br>
              <a:rPr lang="fa-IR" sz="3200" dirty="0">
                <a:solidFill>
                  <a:srgbClr val="FF0000"/>
                </a:solidFill>
                <a:latin typeface=".Arabic UI Text"/>
                <a:cs typeface="+mn-cs"/>
              </a:rPr>
            </a:br>
            <a:r>
              <a:rPr lang="fa-IR" sz="3200" dirty="0">
                <a:solidFill>
                  <a:srgbClr val="FF0000"/>
                </a:solidFill>
                <a:latin typeface=".Arabic UI Text"/>
                <a:cs typeface="+mn-cs"/>
              </a:rPr>
              <a:t>ر دوردان پهلوی اول، سراسر باغ سعدآباد از </a:t>
            </a:r>
            <a:r>
              <a:rPr lang="fa-IR" sz="3200" dirty="0">
                <a:solidFill>
                  <a:srgbClr val="FF0000"/>
                </a:solidFill>
                <a:latin typeface=".Arabic UI Text"/>
                <a:cs typeface="+mn-cs"/>
                <a:hlinkClick r:id="rId3" tooltip="رودخانه دربند">
                  <a:extLst>
                    <a:ext uri="{A12FA001-AC4F-418D-AE19-62706E023703}">
                      <ahyp:hlinkClr xmlns:ahyp="http://schemas.microsoft.com/office/drawing/2018/hyperlinkcolor" val="tx"/>
                    </a:ext>
                  </a:extLst>
                </a:hlinkClick>
              </a:rPr>
              <a:t>رودخانه دربند</a:t>
            </a:r>
            <a:r>
              <a:rPr lang="fa-IR" sz="3200" dirty="0">
                <a:solidFill>
                  <a:srgbClr val="FF0000"/>
                </a:solidFill>
                <a:latin typeface=".Arabic UI Text"/>
                <a:cs typeface="+mn-cs"/>
              </a:rPr>
              <a:t> مشروب می‌شد؛ ولی در دوران پهلوی دوم، به دلیل بخشیدن آب رودخانه در نیمی از شبانه‌روز به مردم و کافی نبودن این میزان آب رودخانه برای آبیاری سراسر مجموعه، از دوازده رشته قنات قدیمی و جدیدالاحداث استفاده گردید.</a:t>
            </a:r>
            <a:br>
              <a:rPr lang="fa-IR" sz="3200" dirty="0">
                <a:solidFill>
                  <a:srgbClr val="FF0000"/>
                </a:solidFill>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br>
              <a:rPr lang="fa-IR" sz="3200" b="0" i="0" dirty="0">
                <a:solidFill>
                  <a:srgbClr val="FF0000"/>
                </a:solidFill>
                <a:effectLst/>
                <a:latin typeface=".Arabic UI Text"/>
                <a:cs typeface="+mn-cs"/>
              </a:rPr>
            </a:br>
            <a:endParaRPr lang="en-US" sz="3200" dirty="0">
              <a:solidFill>
                <a:srgbClr val="FF0000"/>
              </a:solidFill>
              <a:cs typeface="+mn-cs"/>
            </a:endParaRPr>
          </a:p>
        </p:txBody>
      </p:sp>
    </p:spTree>
    <p:extLst>
      <p:ext uri="{BB962C8B-B14F-4D97-AF65-F5344CB8AC3E}">
        <p14:creationId xmlns:p14="http://schemas.microsoft.com/office/powerpoint/2010/main" val="266291406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02C440-B82E-4F13-9F90-53BF702D2E38}"/>
              </a:ext>
            </a:extLst>
          </p:cNvPr>
          <p:cNvSpPr>
            <a:spLocks noGrp="1"/>
          </p:cNvSpPr>
          <p:nvPr>
            <p:ph idx="1"/>
          </p:nvPr>
        </p:nvSpPr>
        <p:spPr>
          <a:xfrm>
            <a:off x="1295400" y="1123950"/>
            <a:ext cx="10077449" cy="4751918"/>
          </a:xfrm>
        </p:spPr>
        <p:txBody>
          <a:bodyPr/>
          <a:lstStyle/>
          <a:p>
            <a:r>
              <a:rPr lang="fa-IR" sz="2400" dirty="0">
                <a:solidFill>
                  <a:srgbClr val="FF0000"/>
                </a:solidFill>
                <a:latin typeface=".Arabic UI Text"/>
                <a:cs typeface="2  Elham" panose="00000400000000000000" pitchFamily="2" charset="-78"/>
              </a:rPr>
              <a:t>مجموعه سعدآباد، چهار دوره تاریخی قاجاریه، پهلوی اول و پهلوی دوم و پس از انقلاب ایران را سپری کرده‌است</a:t>
            </a:r>
            <a:br>
              <a:rPr lang="fa-IR" sz="2400" dirty="0">
                <a:solidFill>
                  <a:srgbClr val="FF0000"/>
                </a:solidFill>
                <a:latin typeface=".Arabic UI Text"/>
                <a:cs typeface="2  Elham" panose="00000400000000000000" pitchFamily="2" charset="-78"/>
              </a:rPr>
            </a:br>
            <a:r>
              <a:rPr lang="fa-IR" sz="2400" dirty="0">
                <a:solidFill>
                  <a:srgbClr val="FF0000"/>
                </a:solidFill>
                <a:latin typeface=".Arabic UI Text"/>
                <a:cs typeface="2  Elham" panose="00000400000000000000" pitchFamily="2" charset="-78"/>
              </a:rPr>
              <a:t>سعدآباد در دوره قاجار بنا شد و سکونت‌گاه تابستانی (ییلاق) شاهان این سلسله بوده‌استپس از </a:t>
            </a:r>
            <a:r>
              <a:rPr lang="fa-IR" sz="2400" dirty="0">
                <a:solidFill>
                  <a:srgbClr val="FF0000"/>
                </a:solidFill>
                <a:latin typeface=".Arabic UI Text"/>
                <a:cs typeface="2  Elham" panose="00000400000000000000" pitchFamily="2" charset="-78"/>
                <a:hlinkClick r:id="rId2" tooltip="کودتای ۱۲۹۹">
                  <a:extLst>
                    <a:ext uri="{A12FA001-AC4F-418D-AE19-62706E023703}">
                      <ahyp:hlinkClr xmlns:ahyp="http://schemas.microsoft.com/office/drawing/2018/hyperlinkcolor" val="tx"/>
                    </a:ext>
                  </a:extLst>
                </a:hlinkClick>
              </a:rPr>
              <a:t>کودتای ۱۲۹۹</a:t>
            </a:r>
            <a:r>
              <a:rPr lang="fa-IR" sz="2400" dirty="0">
                <a:solidFill>
                  <a:srgbClr val="FF0000"/>
                </a:solidFill>
                <a:latin typeface=".Arabic UI Text"/>
                <a:cs typeface="2  Elham" panose="00000400000000000000" pitchFamily="2" charset="-78"/>
              </a:rPr>
              <a:t> و تصرف آن توسط خاندان پهلوی، بناها و عمارت‌های متعددی در آن ساخته شد که بالغ بر ۱۸ کاخ در ابعاد مختلف می‌شوند</a:t>
            </a:r>
            <a:endParaRPr lang="en-US" dirty="0"/>
          </a:p>
        </p:txBody>
      </p:sp>
    </p:spTree>
    <p:extLst>
      <p:ext uri="{BB962C8B-B14F-4D97-AF65-F5344CB8AC3E}">
        <p14:creationId xmlns:p14="http://schemas.microsoft.com/office/powerpoint/2010/main" val="2963093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99DFC-F0F3-4C83-A62A-006328A8671E}"/>
              </a:ext>
            </a:extLst>
          </p:cNvPr>
          <p:cNvSpPr>
            <a:spLocks noGrp="1"/>
          </p:cNvSpPr>
          <p:nvPr>
            <p:ph type="title"/>
          </p:nvPr>
        </p:nvSpPr>
        <p:spPr>
          <a:xfrm>
            <a:off x="460513" y="323429"/>
            <a:ext cx="11270974" cy="6211142"/>
          </a:xfrm>
        </p:spPr>
        <p:txBody>
          <a:bodyPr>
            <a:normAutofit/>
          </a:bodyPr>
          <a:lstStyle/>
          <a:p>
            <a:r>
              <a:rPr lang="fa-IR" sz="3200" b="0" i="0" dirty="0">
                <a:solidFill>
                  <a:srgbClr val="FF0000"/>
                </a:solidFill>
                <a:effectLst/>
                <a:latin typeface=".Arabic UI Text"/>
              </a:rPr>
              <a:t>هر یک از بناها محل سکونت یکی از افراد دودمان پهلوی بوده‌است. </a:t>
            </a:r>
            <a:r>
              <a:rPr lang="fa-IR" sz="3200" b="0" i="0" u="none" strike="noStrike" dirty="0">
                <a:solidFill>
                  <a:srgbClr val="FF0000"/>
                </a:solidFill>
                <a:effectLst/>
                <a:latin typeface=".Arabic UI Text"/>
                <a:hlinkClick r:id="rId2" tooltip="محمدرضا پهلوی">
                  <a:extLst>
                    <a:ext uri="{A12FA001-AC4F-418D-AE19-62706E023703}">
                      <ahyp:hlinkClr xmlns:ahyp="http://schemas.microsoft.com/office/drawing/2018/hyperlinkcolor" val="tx"/>
                    </a:ext>
                  </a:extLst>
                </a:hlinkClick>
              </a:rPr>
              <a:t>محمدرضا پهلوی</a:t>
            </a:r>
            <a:r>
              <a:rPr lang="fa-IR" sz="3200" b="0" i="0" dirty="0">
                <a:solidFill>
                  <a:srgbClr val="FF0000"/>
                </a:solidFill>
                <a:effectLst/>
                <a:latin typeface=".Arabic UI Text"/>
              </a:rPr>
              <a:t> نیز در دهه ۱۳۵۰ در این مکان سکنی گزید؛ که در دوران اوایل سلطنت او، ساخت آن به پایان رسیده‌است</a:t>
            </a:r>
            <a:br>
              <a:rPr lang="fa-IR" sz="3200" b="0" i="0" dirty="0">
                <a:solidFill>
                  <a:srgbClr val="FF0000"/>
                </a:solidFill>
                <a:effectLst/>
                <a:latin typeface=".Arabic UI Text"/>
              </a:rPr>
            </a:br>
            <a:r>
              <a:rPr lang="fa-IR" sz="3200" b="0" i="0" dirty="0">
                <a:solidFill>
                  <a:srgbClr val="FF0000"/>
                </a:solidFill>
                <a:effectLst/>
                <a:latin typeface=".Arabic UI Text"/>
              </a:rPr>
              <a:t>جدیدترین کاخ این مجموعه نیز کاخ لیلا پهلوی است که متعلق به کوچکترین دختر محمدرضا پهلوی بوده‌است</a:t>
            </a:r>
            <a:br>
              <a:rPr lang="fa-IR" sz="3200" b="0" i="0" dirty="0">
                <a:solidFill>
                  <a:srgbClr val="FF0000"/>
                </a:solidFill>
                <a:effectLst/>
                <a:latin typeface=".Arabic UI Text"/>
              </a:rPr>
            </a:br>
            <a:r>
              <a:rPr lang="fa-IR" sz="3200" b="0" i="0" dirty="0">
                <a:solidFill>
                  <a:srgbClr val="FF0000"/>
                </a:solidFill>
                <a:effectLst/>
                <a:latin typeface=".Arabic UI Text"/>
              </a:rPr>
              <a:t>پس از پیروزی </a:t>
            </a:r>
            <a:r>
              <a:rPr lang="fa-IR" sz="3200" b="0" i="0" u="none" strike="noStrike" dirty="0">
                <a:solidFill>
                  <a:srgbClr val="FF0000"/>
                </a:solidFill>
                <a:effectLst/>
                <a:latin typeface=".Arabic UI Text"/>
                <a:hlinkClick r:id="rId3" tooltip="انقلاب ۵۷">
                  <a:extLst>
                    <a:ext uri="{A12FA001-AC4F-418D-AE19-62706E023703}">
                      <ahyp:hlinkClr xmlns:ahyp="http://schemas.microsoft.com/office/drawing/2018/hyperlinkcolor" val="tx"/>
                    </a:ext>
                  </a:extLst>
                </a:hlinkClick>
              </a:rPr>
              <a:t>انقلاب ۵۷</a:t>
            </a:r>
            <a:r>
              <a:rPr lang="fa-IR" sz="3200" b="0" i="0" dirty="0">
                <a:solidFill>
                  <a:srgbClr val="FF0000"/>
                </a:solidFill>
                <a:effectLst/>
                <a:latin typeface=".Arabic UI Text"/>
              </a:rPr>
              <a:t> این مجموعه به شکل موزه درآمد ولیکن کاخ فعلی ریاست جمهوری در جوار این مجموعه قرار دارد. از </a:t>
            </a:r>
            <a:r>
              <a:rPr lang="fa-IR" sz="3200" b="0" i="0" u="none" strike="noStrike" dirty="0">
                <a:solidFill>
                  <a:srgbClr val="FF0000"/>
                </a:solidFill>
                <a:effectLst/>
                <a:latin typeface=".Arabic UI Text"/>
                <a:hlinkClick r:id="rId4" tooltip="کاخ ملکه مادر">
                  <a:extLst>
                    <a:ext uri="{A12FA001-AC4F-418D-AE19-62706E023703}">
                      <ahyp:hlinkClr xmlns:ahyp="http://schemas.microsoft.com/office/drawing/2018/hyperlinkcolor" val="tx"/>
                    </a:ext>
                  </a:extLst>
                </a:hlinkClick>
              </a:rPr>
              <a:t>کاخ ملکه مادر</a:t>
            </a:r>
            <a:r>
              <a:rPr lang="fa-IR" sz="3200" b="0" i="0" dirty="0">
                <a:solidFill>
                  <a:srgbClr val="FF0000"/>
                </a:solidFill>
                <a:effectLst/>
                <a:latin typeface=".Arabic UI Text"/>
              </a:rPr>
              <a:t> نیز که متعلق به ارگان ریاست جمهوری است برای پذیرایی از مهمانان خارجی استفاده شده‌است</a:t>
            </a:r>
            <a:br>
              <a:rPr lang="fa-IR" sz="3200" b="0" i="0" dirty="0">
                <a:solidFill>
                  <a:srgbClr val="FF0000"/>
                </a:solidFill>
                <a:effectLst/>
                <a:latin typeface=".Arabic UI Text"/>
              </a:rPr>
            </a:br>
            <a:endParaRPr lang="en-US" sz="3200" dirty="0">
              <a:solidFill>
                <a:srgbClr val="FF0000"/>
              </a:solidFill>
            </a:endParaRPr>
          </a:p>
        </p:txBody>
      </p:sp>
    </p:spTree>
    <p:extLst>
      <p:ext uri="{BB962C8B-B14F-4D97-AF65-F5344CB8AC3E}">
        <p14:creationId xmlns:p14="http://schemas.microsoft.com/office/powerpoint/2010/main" val="37974823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01E00E5-A59C-427B-AC35-3B86C494242A}"/>
              </a:ext>
            </a:extLst>
          </p:cNvPr>
          <p:cNvSpPr>
            <a:spLocks noGrp="1"/>
          </p:cNvSpPr>
          <p:nvPr>
            <p:ph type="subTitle" idx="1"/>
          </p:nvPr>
        </p:nvSpPr>
        <p:spPr>
          <a:xfrm>
            <a:off x="341242" y="620354"/>
            <a:ext cx="10631557" cy="1089176"/>
          </a:xfrm>
        </p:spPr>
        <p:txBody>
          <a:bodyPr>
            <a:normAutofit/>
          </a:bodyPr>
          <a:lstStyle/>
          <a:p>
            <a:pPr algn="r"/>
            <a:endParaRPr lang="en-US" sz="3200" dirty="0"/>
          </a:p>
        </p:txBody>
      </p:sp>
    </p:spTree>
    <p:extLst>
      <p:ext uri="{BB962C8B-B14F-4D97-AF65-F5344CB8AC3E}">
        <p14:creationId xmlns:p14="http://schemas.microsoft.com/office/powerpoint/2010/main" val="3043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49</TotalTime>
  <Words>363</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.Arabic UI Text</vt:lpstr>
      <vt:lpstr>Tw Cen MT</vt:lpstr>
      <vt:lpstr>Tw Cen MT Condensed</vt:lpstr>
      <vt:lpstr>Wingdings 3</vt:lpstr>
      <vt:lpstr>Integral</vt:lpstr>
      <vt:lpstr>به نام خدای یکتا کنفرانس-موضوع:باغ موزه سعدآباد ارائه دهنده:محمدمحسن خدابنده  </vt:lpstr>
      <vt:lpstr>مجموعه فرهنگی تاریخی سعدآباد به مجموعه عمارت‌ها و کاخ‌هایی گفته می‌شود که در دربند، شمالی‌ترین منطقه الوند در زمینی به مساحت ۱۱۰ هکتار[۱] بنا شده‌است این مجموعه دارای حدود ۱۸۰ هکتار جنگل، چشمه‌سارها، قنات‌ها، باغستان‌ها، گلخانه‌ها و خیابان است. این عمارت از شمال با کوه‌های البرز، از شرق با گلاب‌دره، از غرب با ولنجک و از جنوب با تجریش همسایگی دارد رودخانه جعفرآباد، از وسط محوطه کاخ می‌گذرد</vt:lpstr>
      <vt:lpstr>             میانگین دمای سالانه این منطقه ۱۲٫۹ درجه سانتیگراد برآورد شده‌است و در ارتفاع ۱۶۵۰ تا ۱۸۰۰ متری از سطح دریا قرار دارد ر دوردان پهلوی اول، سراسر باغ سعدآباد از رودخانه دربند مشروب می‌شد؛ ولی در دوران پهلوی دوم، به دلیل بخشیدن آب رودخانه در نیمی از شبانه‌روز به مردم و کافی نبودن این میزان آب رودخانه برای آبیاری سراسر مجموعه، از دوازده رشته قنات قدیمی و جدیدالاحداث استفاده گردید.       </vt:lpstr>
      <vt:lpstr>PowerPoint Presentation</vt:lpstr>
      <vt:lpstr>هر یک از بناها محل سکونت یکی از افراد دودمان پهلوی بوده‌است. محمدرضا پهلوی نیز در دهه ۱۳۵۰ در این مکان سکنی گزید؛ که در دوران اوایل سلطنت او، ساخت آن به پایان رسیده‌است جدیدترین کاخ این مجموعه نیز کاخ لیلا پهلوی است که متعلق به کوچکترین دختر محمدرضا پهلوی بوده‌است پس از پیروزی انقلاب ۵۷ این مجموعه به شکل موزه درآمد ولیکن کاخ فعلی ریاست جمهوری در جوار این مجموعه قرار دارد. از کاخ ملکه مادر نیز که متعلق به ارگان ریاست جمهوری است برای پذیرایی از مهمانان خارجی استفاده شده‌است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خدای یکتا کنفرانس-موضوع:باغ موزه سعدآباد ارائه دهنده:محمدمحسن خدابنده</dc:title>
  <dc:creator>mojtaba karimi</dc:creator>
  <cp:lastModifiedBy>mojtaba karimi</cp:lastModifiedBy>
  <cp:revision>5</cp:revision>
  <dcterms:created xsi:type="dcterms:W3CDTF">2020-11-25T15:13:19Z</dcterms:created>
  <dcterms:modified xsi:type="dcterms:W3CDTF">2020-11-29T05:19:54Z</dcterms:modified>
</cp:coreProperties>
</file>