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0"/>
  </p:notesMasterIdLst>
  <p:sldIdLst>
    <p:sldId id="256" r:id="rId2"/>
    <p:sldId id="257" r:id="rId3"/>
    <p:sldId id="261" r:id="rId4"/>
    <p:sldId id="263" r:id="rId5"/>
    <p:sldId id="265" r:id="rId6"/>
    <p:sldId id="372" r:id="rId7"/>
    <p:sldId id="373" r:id="rId8"/>
    <p:sldId id="267" r:id="rId9"/>
    <p:sldId id="275" r:id="rId10"/>
    <p:sldId id="286" r:id="rId11"/>
    <p:sldId id="334" r:id="rId12"/>
    <p:sldId id="375" r:id="rId13"/>
    <p:sldId id="376" r:id="rId14"/>
    <p:sldId id="377" r:id="rId15"/>
    <p:sldId id="277" r:id="rId16"/>
    <p:sldId id="278" r:id="rId17"/>
    <p:sldId id="305" r:id="rId18"/>
    <p:sldId id="314" r:id="rId19"/>
    <p:sldId id="355" r:id="rId20"/>
    <p:sldId id="325" r:id="rId21"/>
    <p:sldId id="347" r:id="rId22"/>
    <p:sldId id="364" r:id="rId23"/>
    <p:sldId id="368" r:id="rId24"/>
    <p:sldId id="370" r:id="rId25"/>
    <p:sldId id="279" r:id="rId26"/>
    <p:sldId id="280" r:id="rId27"/>
    <p:sldId id="289" r:id="rId28"/>
    <p:sldId id="290" r:id="rId29"/>
    <p:sldId id="291" r:id="rId30"/>
    <p:sldId id="292" r:id="rId31"/>
    <p:sldId id="293" r:id="rId32"/>
    <p:sldId id="294" r:id="rId33"/>
    <p:sldId id="301" r:id="rId34"/>
    <p:sldId id="308" r:id="rId35"/>
    <p:sldId id="309" r:id="rId36"/>
    <p:sldId id="310" r:id="rId37"/>
    <p:sldId id="319" r:id="rId38"/>
    <p:sldId id="320" r:id="rId39"/>
    <p:sldId id="329" r:id="rId40"/>
    <p:sldId id="346" r:id="rId41"/>
    <p:sldId id="342" r:id="rId42"/>
    <p:sldId id="344" r:id="rId43"/>
    <p:sldId id="354" r:id="rId44"/>
    <p:sldId id="356" r:id="rId45"/>
    <p:sldId id="363" r:id="rId46"/>
    <p:sldId id="365" r:id="rId47"/>
    <p:sldId id="366" r:id="rId48"/>
    <p:sldId id="281" r:id="rId49"/>
    <p:sldId id="284" r:id="rId50"/>
    <p:sldId id="295" r:id="rId51"/>
    <p:sldId id="302" r:id="rId52"/>
    <p:sldId id="315" r:id="rId53"/>
    <p:sldId id="324" r:id="rId54"/>
    <p:sldId id="333" r:id="rId55"/>
    <p:sldId id="341" r:id="rId56"/>
    <p:sldId id="352" r:id="rId57"/>
    <p:sldId id="358" r:id="rId58"/>
    <p:sldId id="367" r:id="rId5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E1EB"/>
    <a:srgbClr val="990033"/>
    <a:srgbClr val="FFD1D1"/>
    <a:srgbClr val="DFDFF5"/>
    <a:srgbClr val="F4FFD5"/>
    <a:srgbClr val="EFEFF5"/>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5" autoAdjust="0"/>
    <p:restoredTop sz="94660"/>
  </p:normalViewPr>
  <p:slideViewPr>
    <p:cSldViewPr>
      <p:cViewPr varScale="1">
        <p:scale>
          <a:sx n="68" d="100"/>
          <a:sy n="68" d="100"/>
        </p:scale>
        <p:origin x="255"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C4AAB61-A899-49D3-AD90-B0893ADDAFA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4AAB61-A899-49D3-AD90-B0893ADDAFA1}" type="slidenum">
              <a:rPr lang="en-US" smtClean="0"/>
              <a:pPr/>
              <a:t>52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4AAB61-A899-49D3-AD90-B0893ADDAFA1}" type="slidenum">
              <a:rPr lang="en-US" smtClean="0"/>
              <a:pPr/>
              <a:t>56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2" name="Picture 10" descr="MCBD08305_0000[1]"/>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076" name="Rectangle 4"/>
          <p:cNvSpPr>
            <a:spLocks noGrp="1" noChangeArrowheads="1"/>
          </p:cNvSpPr>
          <p:nvPr>
            <p:ph type="ctrTitle"/>
          </p:nvPr>
        </p:nvSpPr>
        <p:spPr>
          <a:xfrm>
            <a:off x="685800" y="2130425"/>
            <a:ext cx="7772400" cy="1470025"/>
          </a:xfrm>
        </p:spPr>
        <p:txBody>
          <a:bodyPr/>
          <a:lstStyle>
            <a:lvl1pPr>
              <a:defRPr b="1"/>
            </a:lvl1pPr>
          </a:lstStyle>
          <a:p>
            <a:r>
              <a:rPr lang="en-US"/>
              <a:t>Click to edit Master title style</a:t>
            </a:r>
          </a:p>
        </p:txBody>
      </p:sp>
      <p:sp>
        <p:nvSpPr>
          <p:cNvPr id="3077" name="Rectangle 5"/>
          <p:cNvSpPr>
            <a:spLocks noGrp="1" noChangeArrowheads="1"/>
          </p:cNvSpPr>
          <p:nvPr>
            <p:ph type="subTitle" idx="1"/>
          </p:nvPr>
        </p:nvSpPr>
        <p:spPr>
          <a:xfrm>
            <a:off x="1371600" y="3886200"/>
            <a:ext cx="6400800" cy="1752600"/>
          </a:xfrm>
        </p:spPr>
        <p:txBody>
          <a:bodyPr/>
          <a:lstStyle>
            <a:lvl1pPr marL="0" indent="0" algn="ctr">
              <a:buFontTx/>
              <a:buNone/>
              <a:defRPr b="1"/>
            </a:lvl1pPr>
          </a:lstStyle>
          <a:p>
            <a:r>
              <a:rPr lang="en-US"/>
              <a:t>Click to edit Master subtitle style</a:t>
            </a:r>
          </a:p>
        </p:txBody>
      </p:sp>
      <p:sp>
        <p:nvSpPr>
          <p:cNvPr id="3078" name="Rectangle 6"/>
          <p:cNvSpPr>
            <a:spLocks noGrp="1" noChangeArrowheads="1"/>
          </p:cNvSpPr>
          <p:nvPr>
            <p:ph type="dt" sz="half" idx="2"/>
          </p:nvPr>
        </p:nvSpPr>
        <p:spPr/>
        <p:txBody>
          <a:bodyPr/>
          <a:lstStyle>
            <a:lvl1pPr>
              <a:defRPr/>
            </a:lvl1pPr>
          </a:lstStyle>
          <a:p>
            <a:fld id="{DC6A6455-0CC6-4F6B-8FDF-76CA051E881F}" type="datetime1">
              <a:rPr lang="en-US"/>
              <a:pPr/>
              <a:t>2/1/2018</a:t>
            </a:fld>
            <a:endParaRPr lang="en-US"/>
          </a:p>
        </p:txBody>
      </p:sp>
      <p:sp>
        <p:nvSpPr>
          <p:cNvPr id="3079" name="Rectangle 7"/>
          <p:cNvSpPr>
            <a:spLocks noGrp="1" noChangeArrowheads="1"/>
          </p:cNvSpPr>
          <p:nvPr>
            <p:ph type="ftr" sz="quarter" idx="3"/>
          </p:nvPr>
        </p:nvSpPr>
        <p:spPr/>
        <p:txBody>
          <a:bodyPr/>
          <a:lstStyle>
            <a:lvl1pPr>
              <a:defRPr/>
            </a:lvl1pPr>
          </a:lstStyle>
          <a:p>
            <a:endParaRPr lang="en-US"/>
          </a:p>
        </p:txBody>
      </p:sp>
      <p:sp>
        <p:nvSpPr>
          <p:cNvPr id="3080" name="Rectangle 8"/>
          <p:cNvSpPr>
            <a:spLocks noGrp="1" noChangeArrowheads="1"/>
          </p:cNvSpPr>
          <p:nvPr>
            <p:ph type="sldNum" sz="quarter" idx="4"/>
          </p:nvPr>
        </p:nvSpPr>
        <p:spPr/>
        <p:txBody>
          <a:bodyPr/>
          <a:lstStyle>
            <a:lvl1pPr>
              <a:defRPr/>
            </a:lvl1pPr>
          </a:lstStyle>
          <a:p>
            <a:fld id="{0C23466C-8D22-47A0-B585-4AAF194B300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98665AC5-3FFA-43C5-B51F-113858AE5510}" type="datetime1">
              <a:rPr lang="en-US"/>
              <a:pPr/>
              <a:t>2/1/2018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DE2207-AE74-42D9-B1AA-63EF2FECDB3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D1D635F-1E8F-4C94-96C8-B38F1110D947}" type="datetime1">
              <a:rPr lang="en-US"/>
              <a:pPr/>
              <a:t>2/1/2018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25F659-9CF3-4297-95BE-43E1C26E2FD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1D90390-C133-4F43-A1E5-3ED0556D7210}" type="datetime1">
              <a:rPr lang="en-US"/>
              <a:pPr/>
              <a:t>2/1/2018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B2DABA-7B72-4E6B-98B7-F7033500D50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E726B8B3-B5A4-4DC2-A7FB-50E0E04B3924}" type="datetime1">
              <a:rPr lang="en-US"/>
              <a:pPr/>
              <a:t>2/1/2018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E3325F-6AA7-4886-BA55-950C51BB09C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DD15CF0D-AA83-4FA4-8612-57E9A66CA1EE}" type="datetime1">
              <a:rPr lang="en-US"/>
              <a:pPr/>
              <a:t>2/1/2018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55E4E0-D82B-49CA-B6C8-F80E814135F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43C30D7D-A1C2-4FC2-8A50-ECD49FB20E6F}" type="datetime1">
              <a:rPr lang="en-US"/>
              <a:pPr/>
              <a:t>2/1/2018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FC0C790-EE4D-4CB9-B3AF-F8067B8275D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4706CACF-2D1F-4795-BD94-5A74F6046C52}" type="datetime1">
              <a:rPr lang="en-US"/>
              <a:pPr/>
              <a:t>2/1/2018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CCDE072-E442-4E69-A107-254BAB135DA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9FBF951-D424-4CC6-B7B7-8AC417C7B5AC}" type="datetime1">
              <a:rPr lang="en-US"/>
              <a:pPr/>
              <a:t>2/1/2018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ED305AD-F5F1-4805-920A-467780D6138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C2BE8C5-71A1-4F7B-ACB7-A8C231490D08}" type="datetime1">
              <a:rPr lang="en-US"/>
              <a:pPr/>
              <a:t>2/1/2018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08BD138-2311-4325-BFC8-11553D5D449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93A26D6B-D4E5-46D2-97FB-15BD6DD1ADE5}" type="datetime1">
              <a:rPr lang="en-US"/>
              <a:pPr/>
              <a:t>2/1/2018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C00A32C-35DD-4943-9F94-D3F74F70C55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MCBD08305_0000[1]"/>
          <p:cNvPicPr>
            <a:picLocks noChangeAspect="1" noChangeArrowheads="1"/>
          </p:cNvPicPr>
          <p:nvPr/>
        </p:nvPicPr>
        <p:blipFill>
          <a:blip r:embed="rId13"/>
          <a:srcRect/>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8A9A757C-9437-4671-97FC-B6C4616F0CA9}" type="datetime1">
              <a:rPr lang="en-US"/>
              <a:pPr/>
              <a:t>2/1/2018</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D18CF84A-31C9-42A2-9823-6E4C29072B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gency FB" pitchFamily="34" charset="0"/>
        </a:defRPr>
      </a:lvl2pPr>
      <a:lvl3pPr algn="ctr" rtl="0" eaLnBrk="1" fontAlgn="base" hangingPunct="1">
        <a:spcBef>
          <a:spcPct val="0"/>
        </a:spcBef>
        <a:spcAft>
          <a:spcPct val="0"/>
        </a:spcAft>
        <a:defRPr sz="4400">
          <a:solidFill>
            <a:schemeClr val="tx2"/>
          </a:solidFill>
          <a:latin typeface="Agency FB" pitchFamily="34" charset="0"/>
        </a:defRPr>
      </a:lvl3pPr>
      <a:lvl4pPr algn="ctr" rtl="0" eaLnBrk="1" fontAlgn="base" hangingPunct="1">
        <a:spcBef>
          <a:spcPct val="0"/>
        </a:spcBef>
        <a:spcAft>
          <a:spcPct val="0"/>
        </a:spcAft>
        <a:defRPr sz="4400">
          <a:solidFill>
            <a:schemeClr val="tx2"/>
          </a:solidFill>
          <a:latin typeface="Agency FB" pitchFamily="34" charset="0"/>
        </a:defRPr>
      </a:lvl4pPr>
      <a:lvl5pPr algn="ctr" rtl="0" eaLnBrk="1" fontAlgn="base" hangingPunct="1">
        <a:spcBef>
          <a:spcPct val="0"/>
        </a:spcBef>
        <a:spcAft>
          <a:spcPct val="0"/>
        </a:spcAft>
        <a:defRPr sz="4400">
          <a:solidFill>
            <a:schemeClr val="tx2"/>
          </a:solidFill>
          <a:latin typeface="Agency FB" pitchFamily="34" charset="0"/>
        </a:defRPr>
      </a:lvl5pPr>
      <a:lvl6pPr marL="457200" algn="ctr" rtl="0" eaLnBrk="1" fontAlgn="base" hangingPunct="1">
        <a:spcBef>
          <a:spcPct val="0"/>
        </a:spcBef>
        <a:spcAft>
          <a:spcPct val="0"/>
        </a:spcAft>
        <a:defRPr sz="4400">
          <a:solidFill>
            <a:schemeClr val="tx2"/>
          </a:solidFill>
          <a:latin typeface="Agency FB" pitchFamily="34" charset="0"/>
        </a:defRPr>
      </a:lvl6pPr>
      <a:lvl7pPr marL="914400" algn="ctr" rtl="0" eaLnBrk="1" fontAlgn="base" hangingPunct="1">
        <a:spcBef>
          <a:spcPct val="0"/>
        </a:spcBef>
        <a:spcAft>
          <a:spcPct val="0"/>
        </a:spcAft>
        <a:defRPr sz="4400">
          <a:solidFill>
            <a:schemeClr val="tx2"/>
          </a:solidFill>
          <a:latin typeface="Agency FB" pitchFamily="34" charset="0"/>
        </a:defRPr>
      </a:lvl7pPr>
      <a:lvl8pPr marL="1371600" algn="ctr" rtl="0" eaLnBrk="1" fontAlgn="base" hangingPunct="1">
        <a:spcBef>
          <a:spcPct val="0"/>
        </a:spcBef>
        <a:spcAft>
          <a:spcPct val="0"/>
        </a:spcAft>
        <a:defRPr sz="4400">
          <a:solidFill>
            <a:schemeClr val="tx2"/>
          </a:solidFill>
          <a:latin typeface="Agency FB" pitchFamily="34" charset="0"/>
        </a:defRPr>
      </a:lvl8pPr>
      <a:lvl9pPr marL="1828800" algn="ctr" rtl="0" eaLnBrk="1" fontAlgn="base" hangingPunct="1">
        <a:spcBef>
          <a:spcPct val="0"/>
        </a:spcBef>
        <a:spcAft>
          <a:spcPct val="0"/>
        </a:spcAft>
        <a:defRPr sz="4400">
          <a:solidFill>
            <a:schemeClr val="tx2"/>
          </a:solidFill>
          <a:latin typeface="Agency FB" pitchFamily="34" charset="0"/>
        </a:defRPr>
      </a:lvl9pPr>
    </p:titleStyle>
    <p:bodyStyle>
      <a:lvl1pPr marL="342900" indent="-342900" algn="l" rtl="0"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solidFill>
                  <a:schemeClr val="bg1"/>
                </a:solidFill>
              </a:rPr>
              <a:t>READING SKILL</a:t>
            </a:r>
          </a:p>
        </p:txBody>
      </p:sp>
      <p:sp>
        <p:nvSpPr>
          <p:cNvPr id="2051" name="Rectangle 3"/>
          <p:cNvSpPr>
            <a:spLocks noGrp="1" noChangeArrowheads="1"/>
          </p:cNvSpPr>
          <p:nvPr>
            <p:ph type="subTitle" idx="1"/>
          </p:nvPr>
        </p:nvSpPr>
        <p:spPr/>
        <p:txBody>
          <a:bodyPr/>
          <a:lstStyle/>
          <a:p>
            <a:r>
              <a:rPr lang="en-US" dirty="0">
                <a:solidFill>
                  <a:srgbClr val="FFC000"/>
                </a:solidFill>
              </a:rPr>
              <a:t>By A. </a:t>
            </a:r>
            <a:r>
              <a:rPr lang="en-US" dirty="0" err="1">
                <a:solidFill>
                  <a:srgbClr val="FFC000"/>
                </a:solidFill>
              </a:rPr>
              <a:t>Safara</a:t>
            </a:r>
            <a:endParaRPr lang="en-US" dirty="0">
              <a:solidFill>
                <a:srgbClr val="FFC000"/>
              </a:solidFill>
            </a:endParaRPr>
          </a:p>
          <a:p>
            <a:r>
              <a:rPr lang="en-US" dirty="0">
                <a:solidFill>
                  <a:srgbClr val="FFC000"/>
                </a:solidFill>
              </a:rPr>
              <a:t>English Education Group- </a:t>
            </a:r>
            <a:r>
              <a:rPr lang="en-US" dirty="0" err="1">
                <a:solidFill>
                  <a:srgbClr val="FFC000"/>
                </a:solidFill>
              </a:rPr>
              <a:t>Fouman</a:t>
            </a:r>
            <a:r>
              <a:rPr lang="en-US" dirty="0">
                <a:solidFill>
                  <a:srgbClr val="FFC000"/>
                </a:solidFill>
              </a:rPr>
              <a:t> </a:t>
            </a:r>
          </a:p>
          <a:p>
            <a:r>
              <a:rPr lang="en-US" dirty="0">
                <a:solidFill>
                  <a:srgbClr val="FFC000"/>
                </a:solidFill>
              </a:rPr>
              <a:t>1392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0" y="1214422"/>
            <a:ext cx="9144000" cy="28575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The building he designed  with them were  simple and well arranged outside, and the large room inside were beautifully shaped and decorated. He made the shape more interesting by </a:t>
            </a:r>
            <a:r>
              <a:rPr lang="en-US" b="1" dirty="0">
                <a:latin typeface="Times New Roman" pitchFamily="18" charset="0"/>
                <a:cs typeface="Times New Roman" pitchFamily="18" charset="0"/>
              </a:rPr>
              <a:t>having</a:t>
            </a:r>
            <a:r>
              <a:rPr lang="en-US" dirty="0">
                <a:latin typeface="Times New Roman" pitchFamily="18" charset="0"/>
                <a:cs typeface="Times New Roman" pitchFamily="18" charset="0"/>
              </a:rPr>
              <a:t> corners and </a:t>
            </a:r>
            <a:r>
              <a:rPr lang="en-US" b="1" dirty="0">
                <a:latin typeface="Times New Roman" pitchFamily="18" charset="0"/>
                <a:cs typeface="Times New Roman" pitchFamily="18" charset="0"/>
              </a:rPr>
              <a:t>curved</a:t>
            </a:r>
            <a:r>
              <a:rPr lang="en-US" dirty="0">
                <a:latin typeface="Times New Roman" pitchFamily="18" charset="0"/>
                <a:cs typeface="Times New Roman" pitchFamily="18" charset="0"/>
              </a:rPr>
              <a:t>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dirty="0" err="1">
                <a:latin typeface="Times New Roman" pitchFamily="18" charset="0"/>
                <a:cs typeface="Times New Roman" pitchFamily="18" charset="0"/>
              </a:rPr>
              <a:t>Syon</a:t>
            </a:r>
            <a:r>
              <a:rPr lang="en-US" dirty="0">
                <a:latin typeface="Times New Roman" pitchFamily="18" charset="0"/>
                <a:cs typeface="Times New Roman" pitchFamily="18" charset="0"/>
              </a:rPr>
              <a:t> House, near London. His best country houses, such as Kenwood, in London, and </a:t>
            </a:r>
            <a:r>
              <a:rPr lang="en-US" dirty="0" err="1">
                <a:latin typeface="Times New Roman" pitchFamily="18" charset="0"/>
                <a:cs typeface="Times New Roman" pitchFamily="18" charset="0"/>
              </a:rPr>
              <a:t>Harewood</a:t>
            </a:r>
            <a:r>
              <a:rPr lang="en-US" dirty="0">
                <a:latin typeface="Times New Roman" pitchFamily="18" charset="0"/>
                <a:cs typeface="Times New Roman" pitchFamily="18" charset="0"/>
              </a:rPr>
              <a:t> House, in Yorkshire, were built from 1760 to the early 1770s.</a:t>
            </a:r>
            <a:endParaRPr kumimoji="0" lang="en-US"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6" name="Content Placeholder 2"/>
          <p:cNvSpPr txBox="1">
            <a:spLocks/>
          </p:cNvSpPr>
          <p:nvPr/>
        </p:nvSpPr>
        <p:spPr bwMode="auto">
          <a:xfrm>
            <a:off x="0" y="928670"/>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Robert Adam </a:t>
            </a:r>
            <a:r>
              <a:rPr lang="en-US" dirty="0">
                <a:latin typeface="Times New Roman" pitchFamily="18" charset="0"/>
                <a:cs typeface="Times New Roman" pitchFamily="18" charset="0"/>
              </a:rPr>
              <a:t>was</a:t>
            </a:r>
            <a:r>
              <a:rPr lang="en-US" sz="2000" dirty="0">
                <a:latin typeface="Times New Roman" pitchFamily="18" charset="0"/>
                <a:cs typeface="Times New Roman" pitchFamily="18" charset="0"/>
              </a:rPr>
              <a:t> the son of an architect, William Adam, and he had three brothers who were also architects.</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2" name="Title 1"/>
          <p:cNvSpPr>
            <a:spLocks noGrp="1"/>
          </p:cNvSpPr>
          <p:nvPr>
            <p:ph type="title"/>
          </p:nvPr>
        </p:nvSpPr>
        <p:spPr>
          <a:xfrm>
            <a:off x="500034" y="0"/>
            <a:ext cx="8229600" cy="1143000"/>
          </a:xfrm>
        </p:spPr>
        <p:txBody>
          <a:bodyPr/>
          <a:lstStyle/>
          <a:p>
            <a:r>
              <a:rPr lang="en-US" dirty="0"/>
              <a:t>EXAMPLE 2 </a:t>
            </a:r>
            <a:r>
              <a:rPr lang="en-US" sz="2000" dirty="0"/>
              <a:t>(Science 88)</a:t>
            </a:r>
          </a:p>
        </p:txBody>
      </p:sp>
      <p:sp>
        <p:nvSpPr>
          <p:cNvPr id="5" name="Slide Number Placeholder 4"/>
          <p:cNvSpPr>
            <a:spLocks noGrp="1"/>
          </p:cNvSpPr>
          <p:nvPr>
            <p:ph type="sldNum" sz="quarter" idx="12"/>
          </p:nvPr>
        </p:nvSpPr>
        <p:spPr/>
        <p:txBody>
          <a:bodyPr/>
          <a:lstStyle/>
          <a:p>
            <a:fld id="{54B2DABA-7B72-4E6B-98B7-F7033500D50E}" type="slidenum">
              <a:rPr lang="en-US" smtClean="0"/>
              <a:pPr/>
              <a:t>10</a:t>
            </a:fld>
            <a:endParaRPr lang="en-US"/>
          </a:p>
        </p:txBody>
      </p:sp>
      <p:sp>
        <p:nvSpPr>
          <p:cNvPr id="8" name="Content Placeholder 2"/>
          <p:cNvSpPr txBox="1">
            <a:spLocks/>
          </p:cNvSpPr>
          <p:nvPr/>
        </p:nvSpPr>
        <p:spPr bwMode="auto">
          <a:xfrm>
            <a:off x="0" y="3929066"/>
            <a:ext cx="750095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dirty="0">
                <a:latin typeface="Times New Roman" pitchFamily="18" charset="0"/>
                <a:cs typeface="Times New Roman" pitchFamily="18" charset="0"/>
              </a:rPr>
              <a:t> Adam studied architecture abroad while on the Ground Tour to Italy. </a:t>
            </a:r>
            <a:endParaRPr kumimoji="0" lang="en-US"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9" name="Content Placeholder 2"/>
          <p:cNvSpPr txBox="1">
            <a:spLocks/>
          </p:cNvSpPr>
          <p:nvPr/>
        </p:nvSpPr>
        <p:spPr bwMode="auto">
          <a:xfrm>
            <a:off x="0" y="5429264"/>
            <a:ext cx="9144000" cy="142873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b="1" dirty="0">
                <a:latin typeface="+mj-lt"/>
              </a:rPr>
              <a:t>7. The best title for the passage could be …. .</a:t>
            </a:r>
          </a:p>
          <a:p>
            <a:r>
              <a:rPr lang="en-US" sz="2000" b="1" dirty="0">
                <a:latin typeface="+mj-lt"/>
              </a:rPr>
              <a:t>         a) The History of Architect                     b) William's Adam's best work</a:t>
            </a:r>
          </a:p>
          <a:p>
            <a:r>
              <a:rPr lang="en-US" sz="2000" b="1" dirty="0">
                <a:latin typeface="+mj-lt"/>
              </a:rPr>
              <a:t>         c) Robert Adam as an Architect          d) The Best and Most famous Architects </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5" name="Content Placeholder 2"/>
          <p:cNvSpPr txBox="1">
            <a:spLocks/>
          </p:cNvSpPr>
          <p:nvPr/>
        </p:nvSpPr>
        <p:spPr bwMode="auto">
          <a:xfrm>
            <a:off x="0" y="392906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dirty="0">
                <a:latin typeface="Times New Roman" pitchFamily="18" charset="0"/>
                <a:cs typeface="Times New Roman" pitchFamily="18" charset="0"/>
              </a:rPr>
              <a:t>                                                                                                               He was especially interested in the house in the Roman city of Pompeii and he copied their decoration  in his designs. He established himself in London in 1758 and was later joined by his brother James.</a:t>
            </a:r>
            <a:endParaRPr kumimoji="0" lang="en-US"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6" name="Content Placeholder 2"/>
          <p:cNvSpPr txBox="1">
            <a:spLocks/>
          </p:cNvSpPr>
          <p:nvPr/>
        </p:nvSpPr>
        <p:spPr bwMode="auto">
          <a:xfrm>
            <a:off x="0" y="4786322"/>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b="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dirty="0">
                <a:latin typeface="Times New Roman" pitchFamily="18" charset="0"/>
                <a:cs typeface="Times New Roman" pitchFamily="18" charset="0"/>
              </a:rPr>
              <a:t> When Adam made a design for plasterwork  decorations it </a:t>
            </a:r>
            <a:r>
              <a:rPr lang="en-US" b="1" dirty="0">
                <a:latin typeface="Times New Roman" pitchFamily="18" charset="0"/>
                <a:cs typeface="Times New Roman" pitchFamily="18" charset="0"/>
              </a:rPr>
              <a:t>could be used in</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several houses</a:t>
            </a:r>
            <a:r>
              <a:rPr lang="en-US" dirty="0">
                <a:latin typeface="Times New Roman" pitchFamily="18" charset="0"/>
                <a:cs typeface="Times New Roman" pitchFamily="18" charset="0"/>
              </a:rPr>
              <a:t>, since the moulds which shaped the plaster could be used again. </a:t>
            </a:r>
            <a:endParaRPr kumimoji="0" lang="en-US"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cxnSp>
        <p:nvCxnSpPr>
          <p:cNvPr id="18" name="Straight Connector 17"/>
          <p:cNvCxnSpPr/>
          <p:nvPr/>
        </p:nvCxnSpPr>
        <p:spPr>
          <a:xfrm>
            <a:off x="214282" y="1285860"/>
            <a:ext cx="1214446"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42844" y="4214818"/>
            <a:ext cx="64294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85786" y="5143512"/>
            <a:ext cx="64294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57224" y="6429396"/>
            <a:ext cx="271464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6"/>
                                        </p:tgtEl>
                                        <p:attrNameLst>
                                          <p:attrName>fillcolor</p:attrName>
                                        </p:attrNameLst>
                                      </p:cBhvr>
                                      <p:to>
                                        <a:schemeClr val="folHlink"/>
                                      </p:to>
                                    </p:animClr>
                                    <p:set>
                                      <p:cBhvr>
                                        <p:cTn id="7" dur="2000" fill="hold"/>
                                        <p:tgtEl>
                                          <p:spTgt spid="6"/>
                                        </p:tgtEl>
                                        <p:attrNameLst>
                                          <p:attrName>fill.type</p:attrName>
                                        </p:attrNameLst>
                                      </p:cBhvr>
                                      <p:to>
                                        <p:strVal val="solid"/>
                                      </p:to>
                                    </p:set>
                                    <p:set>
                                      <p:cBhvr>
                                        <p:cTn id="8" dur="2000" fill="hold"/>
                                        <p:tgtEl>
                                          <p:spTgt spid="6"/>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8"/>
                                        </p:tgtEl>
                                        <p:attrNameLst>
                                          <p:attrName>fillcolor</p:attrName>
                                        </p:attrNameLst>
                                      </p:cBhvr>
                                      <p:to>
                                        <a:schemeClr val="folHlink"/>
                                      </p:to>
                                    </p:animClr>
                                    <p:set>
                                      <p:cBhvr>
                                        <p:cTn id="13" dur="2000" fill="hold"/>
                                        <p:tgtEl>
                                          <p:spTgt spid="8"/>
                                        </p:tgtEl>
                                        <p:attrNameLst>
                                          <p:attrName>fill.type</p:attrName>
                                        </p:attrNameLst>
                                      </p:cBhvr>
                                      <p:to>
                                        <p:strVal val="solid"/>
                                      </p:to>
                                    </p:set>
                                    <p:set>
                                      <p:cBhvr>
                                        <p:cTn id="14" dur="2000" fill="hold"/>
                                        <p:tgtEl>
                                          <p:spTgt spid="8"/>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16"/>
                                        </p:tgtEl>
                                        <p:attrNameLst>
                                          <p:attrName>fillcolor</p:attrName>
                                        </p:attrNameLst>
                                      </p:cBhvr>
                                      <p:to>
                                        <a:schemeClr val="folHlink"/>
                                      </p:to>
                                    </p:animClr>
                                    <p:set>
                                      <p:cBhvr>
                                        <p:cTn id="19" dur="2000" fill="hold"/>
                                        <p:tgtEl>
                                          <p:spTgt spid="16"/>
                                        </p:tgtEl>
                                        <p:attrNameLst>
                                          <p:attrName>fill.type</p:attrName>
                                        </p:attrNameLst>
                                      </p:cBhvr>
                                      <p:to>
                                        <p:strVal val="solid"/>
                                      </p:to>
                                    </p:set>
                                    <p:set>
                                      <p:cBhvr>
                                        <p:cTn id="20" dur="2000" fill="hold"/>
                                        <p:tgtEl>
                                          <p:spTgt spid="16"/>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8"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p:cTn id="25" dur="500" fill="hold"/>
                                        <p:tgtEl>
                                          <p:spTgt spid="18"/>
                                        </p:tgtEl>
                                        <p:attrNameLst>
                                          <p:attrName>ppt_x</p:attrName>
                                        </p:attrNameLst>
                                      </p:cBhvr>
                                      <p:tavLst>
                                        <p:tav tm="0">
                                          <p:val>
                                            <p:strVal val="#ppt_x-#ppt_w/2"/>
                                          </p:val>
                                        </p:tav>
                                        <p:tav tm="100000">
                                          <p:val>
                                            <p:strVal val="#ppt_x"/>
                                          </p:val>
                                        </p:tav>
                                      </p:tavLst>
                                    </p:anim>
                                    <p:anim calcmode="lin" valueType="num">
                                      <p:cBhvr>
                                        <p:cTn id="26" dur="500" fill="hold"/>
                                        <p:tgtEl>
                                          <p:spTgt spid="18"/>
                                        </p:tgtEl>
                                        <p:attrNameLst>
                                          <p:attrName>ppt_y</p:attrName>
                                        </p:attrNameLst>
                                      </p:cBhvr>
                                      <p:tavLst>
                                        <p:tav tm="0">
                                          <p:val>
                                            <p:strVal val="#ppt_y"/>
                                          </p:val>
                                        </p:tav>
                                        <p:tav tm="100000">
                                          <p:val>
                                            <p:strVal val="#ppt_y"/>
                                          </p:val>
                                        </p:tav>
                                      </p:tavLst>
                                    </p:anim>
                                    <p:anim calcmode="lin" valueType="num">
                                      <p:cBhvr>
                                        <p:cTn id="27" dur="500" fill="hold"/>
                                        <p:tgtEl>
                                          <p:spTgt spid="18"/>
                                        </p:tgtEl>
                                        <p:attrNameLst>
                                          <p:attrName>ppt_w</p:attrName>
                                        </p:attrNameLst>
                                      </p:cBhvr>
                                      <p:tavLst>
                                        <p:tav tm="0">
                                          <p:val>
                                            <p:fltVal val="0"/>
                                          </p:val>
                                        </p:tav>
                                        <p:tav tm="100000">
                                          <p:val>
                                            <p:strVal val="#ppt_w"/>
                                          </p:val>
                                        </p:tav>
                                      </p:tavLst>
                                    </p:anim>
                                    <p:anim calcmode="lin" valueType="num">
                                      <p:cBhvr>
                                        <p:cTn id="28"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7" presetClass="entr" presetSubtype="8"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500" fill="hold"/>
                                        <p:tgtEl>
                                          <p:spTgt spid="19"/>
                                        </p:tgtEl>
                                        <p:attrNameLst>
                                          <p:attrName>ppt_x</p:attrName>
                                        </p:attrNameLst>
                                      </p:cBhvr>
                                      <p:tavLst>
                                        <p:tav tm="0">
                                          <p:val>
                                            <p:strVal val="#ppt_x-#ppt_w/2"/>
                                          </p:val>
                                        </p:tav>
                                        <p:tav tm="100000">
                                          <p:val>
                                            <p:strVal val="#ppt_x"/>
                                          </p:val>
                                        </p:tav>
                                      </p:tavLst>
                                    </p:anim>
                                    <p:anim calcmode="lin" valueType="num">
                                      <p:cBhvr>
                                        <p:cTn id="34" dur="500" fill="hold"/>
                                        <p:tgtEl>
                                          <p:spTgt spid="19"/>
                                        </p:tgtEl>
                                        <p:attrNameLst>
                                          <p:attrName>ppt_y</p:attrName>
                                        </p:attrNameLst>
                                      </p:cBhvr>
                                      <p:tavLst>
                                        <p:tav tm="0">
                                          <p:val>
                                            <p:strVal val="#ppt_y"/>
                                          </p:val>
                                        </p:tav>
                                        <p:tav tm="100000">
                                          <p:val>
                                            <p:strVal val="#ppt_y"/>
                                          </p:val>
                                        </p:tav>
                                      </p:tavLst>
                                    </p:anim>
                                    <p:anim calcmode="lin" valueType="num">
                                      <p:cBhvr>
                                        <p:cTn id="35" dur="500" fill="hold"/>
                                        <p:tgtEl>
                                          <p:spTgt spid="19"/>
                                        </p:tgtEl>
                                        <p:attrNameLst>
                                          <p:attrName>ppt_w</p:attrName>
                                        </p:attrNameLst>
                                      </p:cBhvr>
                                      <p:tavLst>
                                        <p:tav tm="0">
                                          <p:val>
                                            <p:fltVal val="0"/>
                                          </p:val>
                                        </p:tav>
                                        <p:tav tm="100000">
                                          <p:val>
                                            <p:strVal val="#ppt_w"/>
                                          </p:val>
                                        </p:tav>
                                      </p:tavLst>
                                    </p:anim>
                                    <p:anim calcmode="lin" valueType="num">
                                      <p:cBhvr>
                                        <p:cTn id="36"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8"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p:cTn id="41" dur="500" fill="hold"/>
                                        <p:tgtEl>
                                          <p:spTgt spid="21"/>
                                        </p:tgtEl>
                                        <p:attrNameLst>
                                          <p:attrName>ppt_x</p:attrName>
                                        </p:attrNameLst>
                                      </p:cBhvr>
                                      <p:tavLst>
                                        <p:tav tm="0">
                                          <p:val>
                                            <p:strVal val="#ppt_x-#ppt_w/2"/>
                                          </p:val>
                                        </p:tav>
                                        <p:tav tm="100000">
                                          <p:val>
                                            <p:strVal val="#ppt_x"/>
                                          </p:val>
                                        </p:tav>
                                      </p:tavLst>
                                    </p:anim>
                                    <p:anim calcmode="lin" valueType="num">
                                      <p:cBhvr>
                                        <p:cTn id="42" dur="500" fill="hold"/>
                                        <p:tgtEl>
                                          <p:spTgt spid="21"/>
                                        </p:tgtEl>
                                        <p:attrNameLst>
                                          <p:attrName>ppt_y</p:attrName>
                                        </p:attrNameLst>
                                      </p:cBhvr>
                                      <p:tavLst>
                                        <p:tav tm="0">
                                          <p:val>
                                            <p:strVal val="#ppt_y"/>
                                          </p:val>
                                        </p:tav>
                                        <p:tav tm="100000">
                                          <p:val>
                                            <p:strVal val="#ppt_y"/>
                                          </p:val>
                                        </p:tav>
                                      </p:tavLst>
                                    </p:anim>
                                    <p:anim calcmode="lin" valueType="num">
                                      <p:cBhvr>
                                        <p:cTn id="43" dur="500" fill="hold"/>
                                        <p:tgtEl>
                                          <p:spTgt spid="21"/>
                                        </p:tgtEl>
                                        <p:attrNameLst>
                                          <p:attrName>ppt_w</p:attrName>
                                        </p:attrNameLst>
                                      </p:cBhvr>
                                      <p:tavLst>
                                        <p:tav tm="0">
                                          <p:val>
                                            <p:fltVal val="0"/>
                                          </p:val>
                                        </p:tav>
                                        <p:tav tm="100000">
                                          <p:val>
                                            <p:strVal val="#ppt_w"/>
                                          </p:val>
                                        </p:tav>
                                      </p:tavLst>
                                    </p:anim>
                                    <p:anim calcmode="lin" valueType="num">
                                      <p:cBhvr>
                                        <p:cTn id="44"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8"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p:cTn id="49" dur="500" fill="hold"/>
                                        <p:tgtEl>
                                          <p:spTgt spid="22"/>
                                        </p:tgtEl>
                                        <p:attrNameLst>
                                          <p:attrName>ppt_x</p:attrName>
                                        </p:attrNameLst>
                                      </p:cBhvr>
                                      <p:tavLst>
                                        <p:tav tm="0">
                                          <p:val>
                                            <p:strVal val="#ppt_x-#ppt_w/2"/>
                                          </p:val>
                                        </p:tav>
                                        <p:tav tm="100000">
                                          <p:val>
                                            <p:strVal val="#ppt_x"/>
                                          </p:val>
                                        </p:tav>
                                      </p:tavLst>
                                    </p:anim>
                                    <p:anim calcmode="lin" valueType="num">
                                      <p:cBhvr>
                                        <p:cTn id="50" dur="500" fill="hold"/>
                                        <p:tgtEl>
                                          <p:spTgt spid="22"/>
                                        </p:tgtEl>
                                        <p:attrNameLst>
                                          <p:attrName>ppt_y</p:attrName>
                                        </p:attrNameLst>
                                      </p:cBhvr>
                                      <p:tavLst>
                                        <p:tav tm="0">
                                          <p:val>
                                            <p:strVal val="#ppt_y"/>
                                          </p:val>
                                        </p:tav>
                                        <p:tav tm="100000">
                                          <p:val>
                                            <p:strVal val="#ppt_y"/>
                                          </p:val>
                                        </p:tav>
                                      </p:tavLst>
                                    </p:anim>
                                    <p:anim calcmode="lin" valueType="num">
                                      <p:cBhvr>
                                        <p:cTn id="51" dur="500" fill="hold"/>
                                        <p:tgtEl>
                                          <p:spTgt spid="22"/>
                                        </p:tgtEl>
                                        <p:attrNameLst>
                                          <p:attrName>ppt_w</p:attrName>
                                        </p:attrNameLst>
                                      </p:cBhvr>
                                      <p:tavLst>
                                        <p:tav tm="0">
                                          <p:val>
                                            <p:fltVal val="0"/>
                                          </p:val>
                                        </p:tav>
                                        <p:tav tm="100000">
                                          <p:val>
                                            <p:strVal val="#ppt_w"/>
                                          </p:val>
                                        </p:tav>
                                      </p:tavLst>
                                    </p:anim>
                                    <p:anim calcmode="lin" valueType="num">
                                      <p:cBhvr>
                                        <p:cTn id="52" dur="500" fill="hold"/>
                                        <p:tgtEl>
                                          <p:spTgt spid="2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3 </a:t>
            </a:r>
            <a:r>
              <a:rPr lang="en-US" sz="2000" dirty="0"/>
              <a:t>(Science 88)</a:t>
            </a:r>
          </a:p>
        </p:txBody>
      </p:sp>
      <p:sp>
        <p:nvSpPr>
          <p:cNvPr id="8" name="Content Placeholder 2"/>
          <p:cNvSpPr txBox="1">
            <a:spLocks/>
          </p:cNvSpPr>
          <p:nvPr/>
        </p:nvSpPr>
        <p:spPr bwMode="auto">
          <a:xfrm>
            <a:off x="0" y="714356"/>
            <a:ext cx="542925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all societies of the population is labeled as "old".</a:t>
            </a:r>
          </a:p>
        </p:txBody>
      </p:sp>
      <p:sp>
        <p:nvSpPr>
          <p:cNvPr id="9"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What is different from place to place is the age at which people are </a:t>
            </a:r>
            <a:r>
              <a:rPr lang="en-US" sz="1400" dirty="0">
                <a:latin typeface="Times New Roman" pitchFamily="18" charset="0"/>
                <a:cs typeface="Times New Roman" pitchFamily="18" charset="0"/>
              </a:rPr>
              <a:t>considered old,</a:t>
            </a:r>
          </a:p>
        </p:txBody>
      </p:sp>
      <p:sp>
        <p:nvSpPr>
          <p:cNvPr id="10" name="Content Placeholder 2"/>
          <p:cNvSpPr txBox="1">
            <a:spLocks/>
          </p:cNvSpPr>
          <p:nvPr/>
        </p:nvSpPr>
        <p:spPr bwMode="auto">
          <a:xfrm>
            <a:off x="0" y="1000108"/>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and the old way people are regarded. In modern industrialized societies, old age begins at 65- 70; in contrast, in the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old age began at 55. In many poor countries, where peoples life expectations are much lower, some one as young as 40 may be an old person.</a:t>
            </a:r>
          </a:p>
          <a:p>
            <a:r>
              <a:rPr lang="en-US" dirty="0">
                <a:latin typeface="Times New Roman" pitchFamily="18" charset="0"/>
                <a:cs typeface="Times New Roman" pitchFamily="18" charset="0"/>
              </a:rPr>
              <a:t>    In some societies elderly people are thought of as wise and experienced, and they may even be the leaders of the community. But in the Western societies . the elderly  are  sometimes disregarded. Having reached a certain age ,</a:t>
            </a:r>
            <a:endParaRPr lang="en-US" dirty="0">
              <a:latin typeface="+mj-lt"/>
            </a:endParaRPr>
          </a:p>
        </p:txBody>
      </p:sp>
      <p:sp>
        <p:nvSpPr>
          <p:cNvPr id="11" name="Content Placeholder 2"/>
          <p:cNvSpPr txBox="1">
            <a:spLocks/>
          </p:cNvSpPr>
          <p:nvPr/>
        </p:nvSpPr>
        <p:spPr bwMode="auto">
          <a:xfrm>
            <a:off x="0" y="264318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somewhere between 60 and 70, they maybe expected to retire from their jobs,</a:t>
            </a:r>
          </a:p>
        </p:txBody>
      </p:sp>
      <p:sp>
        <p:nvSpPr>
          <p:cNvPr id="12" name="Content Placeholder 2"/>
          <p:cNvSpPr txBox="1">
            <a:spLocks/>
          </p:cNvSpPr>
          <p:nvPr/>
        </p:nvSpPr>
        <p:spPr bwMode="auto">
          <a:xfrm>
            <a:off x="0" y="292893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even if they are still able to work efficiently. Gradually their ties with the community are released , and in many cases they live in communities made up entirely of old people. </a:t>
            </a:r>
          </a:p>
        </p:txBody>
      </p:sp>
      <p:sp>
        <p:nvSpPr>
          <p:cNvPr id="13" name="Content Placeholder 2"/>
          <p:cNvSpPr txBox="1">
            <a:spLocks/>
          </p:cNvSpPr>
          <p:nvPr/>
        </p:nvSpPr>
        <p:spPr bwMode="auto">
          <a:xfrm>
            <a:off x="357158" y="3786190"/>
            <a:ext cx="364333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The rapid ageing of the populations</a:t>
            </a:r>
          </a:p>
        </p:txBody>
      </p:sp>
      <p:sp>
        <p:nvSpPr>
          <p:cNvPr id="14" name="Content Placeholder 2"/>
          <p:cNvSpPr txBox="1">
            <a:spLocks/>
          </p:cNvSpPr>
          <p:nvPr/>
        </p:nvSpPr>
        <p:spPr bwMode="auto">
          <a:xfrm>
            <a:off x="0" y="371475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of all the industrialized countries is due not only to people living longer, but also to a sharp decline from the 1970s in the  number of babies being born.</a:t>
            </a:r>
          </a:p>
        </p:txBody>
      </p:sp>
      <p:sp>
        <p:nvSpPr>
          <p:cNvPr id="15" name="Content Placeholder 2"/>
          <p:cNvSpPr txBox="1">
            <a:spLocks/>
          </p:cNvSpPr>
          <p:nvPr/>
        </p:nvSpPr>
        <p:spPr bwMode="auto">
          <a:xfrm>
            <a:off x="571472" y="4286256"/>
            <a:ext cx="421481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Women tend to live longer than men,</a:t>
            </a:r>
          </a:p>
        </p:txBody>
      </p:sp>
      <p:sp>
        <p:nvSpPr>
          <p:cNvPr id="16" name="Content Placeholder 2"/>
          <p:cNvSpPr txBox="1">
            <a:spLocks/>
          </p:cNvSpPr>
          <p:nvPr/>
        </p:nvSpPr>
        <p:spPr bwMode="auto">
          <a:xfrm>
            <a:off x="0" y="42862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 that in 1985 for every 100 women over the age of 70, there were only 63 men. It is also true that the better-off members of  the society can expect to</a:t>
            </a:r>
          </a:p>
        </p:txBody>
      </p:sp>
      <p:sp>
        <p:nvSpPr>
          <p:cNvPr id="17" name="Content Placeholder 2"/>
          <p:cNvSpPr txBox="1">
            <a:spLocks/>
          </p:cNvSpPr>
          <p:nvPr/>
        </p:nvSpPr>
        <p:spPr bwMode="auto">
          <a:xfrm>
            <a:off x="0" y="4857760"/>
            <a:ext cx="271464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live longer than the poorer,</a:t>
            </a:r>
          </a:p>
        </p:txBody>
      </p:sp>
      <p:sp>
        <p:nvSpPr>
          <p:cNvPr id="18" name="Content Placeholder 2"/>
          <p:cNvSpPr txBox="1">
            <a:spLocks/>
          </p:cNvSpPr>
          <p:nvPr/>
        </p:nvSpPr>
        <p:spPr bwMode="auto">
          <a:xfrm>
            <a:off x="0" y="485776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since they are generally better fed and have superior medical care.</a:t>
            </a:r>
          </a:p>
        </p:txBody>
      </p:sp>
      <p:sp>
        <p:nvSpPr>
          <p:cNvPr id="19" name="Content Placeholder 2"/>
          <p:cNvSpPr txBox="1">
            <a:spLocks/>
          </p:cNvSpPr>
          <p:nvPr/>
        </p:nvSpPr>
        <p:spPr bwMode="auto">
          <a:xfrm>
            <a:off x="0" y="5572092"/>
            <a:ext cx="9144000" cy="1285908"/>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b="1" dirty="0">
                <a:latin typeface="+mj-lt"/>
                <a:cs typeface="Times New Roman" pitchFamily="18" charset="0"/>
              </a:rPr>
              <a:t>  8) The passage is mainly about … </a:t>
            </a:r>
            <a:endParaRPr lang="en-US" sz="2000" dirty="0">
              <a:latin typeface="+mj-lt"/>
              <a:cs typeface="Times New Roman" pitchFamily="18" charset="0"/>
            </a:endParaRPr>
          </a:p>
          <a:p>
            <a:r>
              <a:rPr lang="en-US" sz="2000" b="1" dirty="0">
                <a:latin typeface="+mj-lt"/>
                <a:cs typeface="Times New Roman" pitchFamily="18" charset="0"/>
              </a:rPr>
              <a:t>          a) old age                                       b) population size           </a:t>
            </a:r>
            <a:endParaRPr lang="en-US" sz="2000" dirty="0">
              <a:latin typeface="+mj-lt"/>
              <a:cs typeface="Times New Roman" pitchFamily="18" charset="0"/>
            </a:endParaRPr>
          </a:p>
          <a:p>
            <a:r>
              <a:rPr lang="en-US" sz="2000" b="1" dirty="0">
                <a:latin typeface="+mj-lt"/>
                <a:cs typeface="Times New Roman" pitchFamily="18" charset="0"/>
              </a:rPr>
              <a:t>          c) different kinds of societies       d) the number of babies in different societies  </a:t>
            </a:r>
            <a:endParaRPr lang="en-US" sz="2000" dirty="0">
              <a:latin typeface="+mj-lt"/>
              <a:cs typeface="Times New Roman" pitchFamily="18" charset="0"/>
            </a:endParaRPr>
          </a:p>
        </p:txBody>
      </p:sp>
      <p:cxnSp>
        <p:nvCxnSpPr>
          <p:cNvPr id="20" name="Straight Connector 19"/>
          <p:cNvCxnSpPr/>
          <p:nvPr/>
        </p:nvCxnSpPr>
        <p:spPr>
          <a:xfrm>
            <a:off x="0" y="1071546"/>
            <a:ext cx="5572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85720" y="2428868"/>
            <a:ext cx="857256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28596" y="4071942"/>
            <a:ext cx="80010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4643438" y="714356"/>
            <a:ext cx="714380" cy="50006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928794" y="2071678"/>
            <a:ext cx="714380" cy="50006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85786" y="3786190"/>
            <a:ext cx="1285884" cy="50006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428596" y="5857892"/>
            <a:ext cx="1285884" cy="50006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p:nvPr/>
        </p:nvCxnSpPr>
        <p:spPr>
          <a:xfrm>
            <a:off x="142844" y="2714620"/>
            <a:ext cx="271464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0" y="4357694"/>
            <a:ext cx="80010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ppt_x</p:attrName>
                                        </p:attrNameLst>
                                      </p:cBhvr>
                                      <p:tavLst>
                                        <p:tav tm="0">
                                          <p:val>
                                            <p:strVal val="#ppt_x-#ppt_w/2"/>
                                          </p:val>
                                        </p:tav>
                                        <p:tav tm="100000">
                                          <p:val>
                                            <p:strVal val="#ppt_x"/>
                                          </p:val>
                                        </p:tav>
                                      </p:tavLst>
                                    </p:anim>
                                    <p:anim calcmode="lin" valueType="num">
                                      <p:cBhvr>
                                        <p:cTn id="8" dur="500" fill="hold"/>
                                        <p:tgtEl>
                                          <p:spTgt spid="20"/>
                                        </p:tgtEl>
                                        <p:attrNameLst>
                                          <p:attrName>ppt_y</p:attrName>
                                        </p:attrNameLst>
                                      </p:cBhvr>
                                      <p:tavLst>
                                        <p:tav tm="0">
                                          <p:val>
                                            <p:strVal val="#ppt_y"/>
                                          </p:val>
                                        </p:tav>
                                        <p:tav tm="100000">
                                          <p:val>
                                            <p:strVal val="#ppt_y"/>
                                          </p:val>
                                        </p:tav>
                                      </p:tavLst>
                                    </p:anim>
                                    <p:anim calcmode="lin" valueType="num">
                                      <p:cBhvr>
                                        <p:cTn id="9" dur="500" fill="hold"/>
                                        <p:tgtEl>
                                          <p:spTgt spid="20"/>
                                        </p:tgtEl>
                                        <p:attrNameLst>
                                          <p:attrName>ppt_w</p:attrName>
                                        </p:attrNameLst>
                                      </p:cBhvr>
                                      <p:tavLst>
                                        <p:tav tm="0">
                                          <p:val>
                                            <p:fltVal val="0"/>
                                          </p:val>
                                        </p:tav>
                                        <p:tav tm="100000">
                                          <p:val>
                                            <p:strVal val="#ppt_w"/>
                                          </p:val>
                                        </p:tav>
                                      </p:tavLst>
                                    </p:anim>
                                    <p:anim calcmode="lin" valueType="num">
                                      <p:cBhvr>
                                        <p:cTn id="10"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p:cTn id="15" dur="500" fill="hold"/>
                                        <p:tgtEl>
                                          <p:spTgt spid="22"/>
                                        </p:tgtEl>
                                        <p:attrNameLst>
                                          <p:attrName>ppt_x</p:attrName>
                                        </p:attrNameLst>
                                      </p:cBhvr>
                                      <p:tavLst>
                                        <p:tav tm="0">
                                          <p:val>
                                            <p:strVal val="#ppt_x-#ppt_w/2"/>
                                          </p:val>
                                        </p:tav>
                                        <p:tav tm="100000">
                                          <p:val>
                                            <p:strVal val="#ppt_x"/>
                                          </p:val>
                                        </p:tav>
                                      </p:tavLst>
                                    </p:anim>
                                    <p:anim calcmode="lin" valueType="num">
                                      <p:cBhvr>
                                        <p:cTn id="16" dur="500" fill="hold"/>
                                        <p:tgtEl>
                                          <p:spTgt spid="22"/>
                                        </p:tgtEl>
                                        <p:attrNameLst>
                                          <p:attrName>ppt_y</p:attrName>
                                        </p:attrNameLst>
                                      </p:cBhvr>
                                      <p:tavLst>
                                        <p:tav tm="0">
                                          <p:val>
                                            <p:strVal val="#ppt_y"/>
                                          </p:val>
                                        </p:tav>
                                        <p:tav tm="100000">
                                          <p:val>
                                            <p:strVal val="#ppt_y"/>
                                          </p:val>
                                        </p:tav>
                                      </p:tavLst>
                                    </p:anim>
                                    <p:anim calcmode="lin" valueType="num">
                                      <p:cBhvr>
                                        <p:cTn id="17" dur="500" fill="hold"/>
                                        <p:tgtEl>
                                          <p:spTgt spid="22"/>
                                        </p:tgtEl>
                                        <p:attrNameLst>
                                          <p:attrName>ppt_w</p:attrName>
                                        </p:attrNameLst>
                                      </p:cBhvr>
                                      <p:tavLst>
                                        <p:tav tm="0">
                                          <p:val>
                                            <p:fltVal val="0"/>
                                          </p:val>
                                        </p:tav>
                                        <p:tav tm="100000">
                                          <p:val>
                                            <p:strVal val="#ppt_w"/>
                                          </p:val>
                                        </p:tav>
                                      </p:tavLst>
                                    </p:anim>
                                    <p:anim calcmode="lin" valueType="num">
                                      <p:cBhvr>
                                        <p:cTn id="18"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p:cTn id="23" dur="500" fill="hold"/>
                                        <p:tgtEl>
                                          <p:spTgt spid="25"/>
                                        </p:tgtEl>
                                        <p:attrNameLst>
                                          <p:attrName>ppt_x</p:attrName>
                                        </p:attrNameLst>
                                      </p:cBhvr>
                                      <p:tavLst>
                                        <p:tav tm="0">
                                          <p:val>
                                            <p:strVal val="#ppt_x-#ppt_w/2"/>
                                          </p:val>
                                        </p:tav>
                                        <p:tav tm="100000">
                                          <p:val>
                                            <p:strVal val="#ppt_x"/>
                                          </p:val>
                                        </p:tav>
                                      </p:tavLst>
                                    </p:anim>
                                    <p:anim calcmode="lin" valueType="num">
                                      <p:cBhvr>
                                        <p:cTn id="24" dur="500" fill="hold"/>
                                        <p:tgtEl>
                                          <p:spTgt spid="25"/>
                                        </p:tgtEl>
                                        <p:attrNameLst>
                                          <p:attrName>ppt_y</p:attrName>
                                        </p:attrNameLst>
                                      </p:cBhvr>
                                      <p:tavLst>
                                        <p:tav tm="0">
                                          <p:val>
                                            <p:strVal val="#ppt_y"/>
                                          </p:val>
                                        </p:tav>
                                        <p:tav tm="100000">
                                          <p:val>
                                            <p:strVal val="#ppt_y"/>
                                          </p:val>
                                        </p:tav>
                                      </p:tavLst>
                                    </p:anim>
                                    <p:anim calcmode="lin" valueType="num">
                                      <p:cBhvr>
                                        <p:cTn id="25" dur="500" fill="hold"/>
                                        <p:tgtEl>
                                          <p:spTgt spid="25"/>
                                        </p:tgtEl>
                                        <p:attrNameLst>
                                          <p:attrName>ppt_w</p:attrName>
                                        </p:attrNameLst>
                                      </p:cBhvr>
                                      <p:tavLst>
                                        <p:tav tm="0">
                                          <p:val>
                                            <p:fltVal val="0"/>
                                          </p:val>
                                        </p:tav>
                                        <p:tav tm="100000">
                                          <p:val>
                                            <p:strVal val="#ppt_w"/>
                                          </p:val>
                                        </p:tav>
                                      </p:tavLst>
                                    </p:anim>
                                    <p:anim calcmode="lin" valueType="num">
                                      <p:cBhvr>
                                        <p:cTn id="26"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8" fill="hold"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p:cTn id="31" dur="500" fill="hold"/>
                                        <p:tgtEl>
                                          <p:spTgt spid="24"/>
                                        </p:tgtEl>
                                        <p:attrNameLst>
                                          <p:attrName>ppt_x</p:attrName>
                                        </p:attrNameLst>
                                      </p:cBhvr>
                                      <p:tavLst>
                                        <p:tav tm="0">
                                          <p:val>
                                            <p:strVal val="#ppt_x-#ppt_w/2"/>
                                          </p:val>
                                        </p:tav>
                                        <p:tav tm="100000">
                                          <p:val>
                                            <p:strVal val="#ppt_x"/>
                                          </p:val>
                                        </p:tav>
                                      </p:tavLst>
                                    </p:anim>
                                    <p:anim calcmode="lin" valueType="num">
                                      <p:cBhvr>
                                        <p:cTn id="32" dur="500" fill="hold"/>
                                        <p:tgtEl>
                                          <p:spTgt spid="24"/>
                                        </p:tgtEl>
                                        <p:attrNameLst>
                                          <p:attrName>ppt_y</p:attrName>
                                        </p:attrNameLst>
                                      </p:cBhvr>
                                      <p:tavLst>
                                        <p:tav tm="0">
                                          <p:val>
                                            <p:strVal val="#ppt_y"/>
                                          </p:val>
                                        </p:tav>
                                        <p:tav tm="100000">
                                          <p:val>
                                            <p:strVal val="#ppt_y"/>
                                          </p:val>
                                        </p:tav>
                                      </p:tavLst>
                                    </p:anim>
                                    <p:anim calcmode="lin" valueType="num">
                                      <p:cBhvr>
                                        <p:cTn id="33" dur="500" fill="hold"/>
                                        <p:tgtEl>
                                          <p:spTgt spid="24"/>
                                        </p:tgtEl>
                                        <p:attrNameLst>
                                          <p:attrName>ppt_w</p:attrName>
                                        </p:attrNameLst>
                                      </p:cBhvr>
                                      <p:tavLst>
                                        <p:tav tm="0">
                                          <p:val>
                                            <p:fltVal val="0"/>
                                          </p:val>
                                        </p:tav>
                                        <p:tav tm="100000">
                                          <p:val>
                                            <p:strVal val="#ppt_w"/>
                                          </p:val>
                                        </p:tav>
                                      </p:tavLst>
                                    </p:anim>
                                    <p:anim calcmode="lin" valueType="num">
                                      <p:cBhvr>
                                        <p:cTn id="34" dur="5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8" fill="hold" nodeType="clickEffect">
                                  <p:stCondLst>
                                    <p:cond delay="0"/>
                                  </p:stCondLst>
                                  <p:childTnLst>
                                    <p:set>
                                      <p:cBhvr>
                                        <p:cTn id="38" dur="1" fill="hold">
                                          <p:stCondLst>
                                            <p:cond delay="0"/>
                                          </p:stCondLst>
                                        </p:cTn>
                                        <p:tgtEl>
                                          <p:spTgt spid="32"/>
                                        </p:tgtEl>
                                        <p:attrNameLst>
                                          <p:attrName>style.visibility</p:attrName>
                                        </p:attrNameLst>
                                      </p:cBhvr>
                                      <p:to>
                                        <p:strVal val="visible"/>
                                      </p:to>
                                    </p:set>
                                    <p:anim calcmode="lin" valueType="num">
                                      <p:cBhvr>
                                        <p:cTn id="39" dur="500" fill="hold"/>
                                        <p:tgtEl>
                                          <p:spTgt spid="32"/>
                                        </p:tgtEl>
                                        <p:attrNameLst>
                                          <p:attrName>ppt_x</p:attrName>
                                        </p:attrNameLst>
                                      </p:cBhvr>
                                      <p:tavLst>
                                        <p:tav tm="0">
                                          <p:val>
                                            <p:strVal val="#ppt_x-#ppt_w/2"/>
                                          </p:val>
                                        </p:tav>
                                        <p:tav tm="100000">
                                          <p:val>
                                            <p:strVal val="#ppt_x"/>
                                          </p:val>
                                        </p:tav>
                                      </p:tavLst>
                                    </p:anim>
                                    <p:anim calcmode="lin" valueType="num">
                                      <p:cBhvr>
                                        <p:cTn id="40" dur="500" fill="hold"/>
                                        <p:tgtEl>
                                          <p:spTgt spid="32"/>
                                        </p:tgtEl>
                                        <p:attrNameLst>
                                          <p:attrName>ppt_y</p:attrName>
                                        </p:attrNameLst>
                                      </p:cBhvr>
                                      <p:tavLst>
                                        <p:tav tm="0">
                                          <p:val>
                                            <p:strVal val="#ppt_y"/>
                                          </p:val>
                                        </p:tav>
                                        <p:tav tm="100000">
                                          <p:val>
                                            <p:strVal val="#ppt_y"/>
                                          </p:val>
                                        </p:tav>
                                      </p:tavLst>
                                    </p:anim>
                                    <p:anim calcmode="lin" valueType="num">
                                      <p:cBhvr>
                                        <p:cTn id="41" dur="500" fill="hold"/>
                                        <p:tgtEl>
                                          <p:spTgt spid="32"/>
                                        </p:tgtEl>
                                        <p:attrNameLst>
                                          <p:attrName>ppt_w</p:attrName>
                                        </p:attrNameLst>
                                      </p:cBhvr>
                                      <p:tavLst>
                                        <p:tav tm="0">
                                          <p:val>
                                            <p:fltVal val="0"/>
                                          </p:val>
                                        </p:tav>
                                        <p:tav tm="100000">
                                          <p:val>
                                            <p:strVal val="#ppt_w"/>
                                          </p:val>
                                        </p:tav>
                                      </p:tavLst>
                                    </p:anim>
                                    <p:anim calcmode="lin" valueType="num">
                                      <p:cBhvr>
                                        <p:cTn id="42" dur="500" fill="hold"/>
                                        <p:tgtEl>
                                          <p:spTgt spid="32"/>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circle(in)">
                                      <p:cBhvr>
                                        <p:cTn id="47" dur="20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circle(in)">
                                      <p:cBhvr>
                                        <p:cTn id="52" dur="20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circle(in)">
                                      <p:cBhvr>
                                        <p:cTn id="57" dur="2000"/>
                                        <p:tgtEl>
                                          <p:spTgt spid="28"/>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circle(in)">
                                      <p:cBhvr>
                                        <p:cTn id="62" dur="20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26" presetClass="emph" presetSubtype="0" fill="hold" grpId="1" nodeType="clickEffect">
                                  <p:stCondLst>
                                    <p:cond delay="0"/>
                                  </p:stCondLst>
                                  <p:childTnLst>
                                    <p:animEffect transition="out" filter="fade">
                                      <p:cBhvr>
                                        <p:cTn id="66" dur="500" tmFilter="0, 0; .2, .5; .8, .5; 1, 0"/>
                                        <p:tgtEl>
                                          <p:spTgt spid="29"/>
                                        </p:tgtEl>
                                      </p:cBhvr>
                                    </p:animEffect>
                                    <p:animScale>
                                      <p:cBhvr>
                                        <p:cTn id="67" dur="250" autoRev="1" fill="hold"/>
                                        <p:tgtEl>
                                          <p:spTgt spid="2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29"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p:cNvSpPr txBox="1">
            <a:spLocks/>
          </p:cNvSpPr>
          <p:nvPr/>
        </p:nvSpPr>
        <p:spPr bwMode="auto">
          <a:xfrm>
            <a:off x="0" y="471488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where </a:t>
            </a:r>
            <a:r>
              <a:rPr lang="en-US" sz="2000" i="1" dirty="0" err="1">
                <a:latin typeface="Times New Roman" pitchFamily="18" charset="0"/>
                <a:cs typeface="Times New Roman" pitchFamily="18" charset="0"/>
              </a:rPr>
              <a:t>hatha</a:t>
            </a:r>
            <a:r>
              <a:rPr lang="en-US" sz="2000" i="1" dirty="0">
                <a:latin typeface="Times New Roman" pitchFamily="18" charset="0"/>
                <a:cs typeface="Times New Roman" pitchFamily="18" charset="0"/>
              </a:rPr>
              <a:t> yoga</a:t>
            </a:r>
            <a:r>
              <a:rPr lang="en-US" sz="2000" dirty="0">
                <a:latin typeface="Times New Roman" pitchFamily="18" charset="0"/>
                <a:cs typeface="Times New Roman" pitchFamily="18" charset="0"/>
              </a:rPr>
              <a:t>, which concentrates on the physical stage, is practiced largely as an aid to relaxation.</a:t>
            </a:r>
          </a:p>
        </p:txBody>
      </p:sp>
      <p:sp>
        <p:nvSpPr>
          <p:cNvPr id="13" name="Content Placeholder 2"/>
          <p:cNvSpPr txBox="1">
            <a:spLocks/>
          </p:cNvSpPr>
          <p:nvPr/>
        </p:nvSpPr>
        <p:spPr bwMode="auto">
          <a:xfrm>
            <a:off x="0" y="3500438"/>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By turning his concentration inwards, a yogi must learn to cease reacting to al outward </a:t>
            </a:r>
            <a:r>
              <a:rPr lang="en-US" sz="2000" b="1" u="sng" dirty="0">
                <a:latin typeface="Times New Roman" pitchFamily="18" charset="0"/>
                <a:cs typeface="Times New Roman" pitchFamily="18" charset="0"/>
              </a:rPr>
              <a:t>disturbances</a:t>
            </a:r>
            <a:r>
              <a:rPr lang="en-US" sz="2000" u="sng" dirty="0">
                <a:latin typeface="Times New Roman" pitchFamily="18" charset="0"/>
                <a:cs typeface="Times New Roman" pitchFamily="18" charset="0"/>
              </a:rPr>
              <a:t>.</a:t>
            </a:r>
            <a:r>
              <a:rPr lang="en-US" sz="2000" dirty="0">
                <a:latin typeface="Times New Roman" pitchFamily="18" charset="0"/>
                <a:cs typeface="Times New Roman" pitchFamily="18" charset="0"/>
              </a:rPr>
              <a:t> The final stage is supposed to unite the soul with God, the highest possible aim of a Hindu.</a:t>
            </a:r>
          </a:p>
        </p:txBody>
      </p:sp>
      <p:sp>
        <p:nvSpPr>
          <p:cNvPr id="10" name="Content Placeholder 2"/>
          <p:cNvSpPr txBox="1">
            <a:spLocks/>
          </p:cNvSpPr>
          <p:nvPr/>
        </p:nvSpPr>
        <p:spPr bwMode="auto">
          <a:xfrm>
            <a:off x="0" y="2285992"/>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The first two stages cleans the body and question the mind. The aim of the physical training, the third step, is to bring the body under complete control, using method such as regulation of breathing and exercise in posture. This is followed by mental training which makes possible undisturbed concentration.</a:t>
            </a:r>
          </a:p>
        </p:txBody>
      </p:sp>
      <p:sp>
        <p:nvSpPr>
          <p:cNvPr id="8" name="Content Placeholder 2"/>
          <p:cNvSpPr txBox="1">
            <a:spLocks/>
          </p:cNvSpPr>
          <p:nvPr/>
        </p:nvSpPr>
        <p:spPr bwMode="auto">
          <a:xfrm>
            <a:off x="0" y="1000108"/>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People who perfect the techniques of yoga are called </a:t>
            </a:r>
            <a:r>
              <a:rPr lang="en-US" sz="2000" i="1" dirty="0">
                <a:latin typeface="Times New Roman" pitchFamily="18" charset="0"/>
                <a:cs typeface="Times New Roman" pitchFamily="18" charset="0"/>
              </a:rPr>
              <a:t>yogis. </a:t>
            </a:r>
            <a:r>
              <a:rPr lang="en-US" sz="2000" dirty="0">
                <a:latin typeface="Times New Roman" pitchFamily="18" charset="0"/>
                <a:cs typeface="Times New Roman" pitchFamily="18" charset="0"/>
              </a:rPr>
              <a:t> Through intense physical and mental exercises, they are able to free their minds of worldly thoughts and concentrate upon reaching a </a:t>
            </a:r>
            <a:r>
              <a:rPr lang="en-US" dirty="0">
                <a:latin typeface="Times New Roman" pitchFamily="18" charset="0"/>
                <a:cs typeface="Times New Roman" pitchFamily="18" charset="0"/>
              </a:rPr>
              <a:t>state of spiritual union with their god.</a:t>
            </a:r>
          </a:p>
        </p:txBody>
      </p:sp>
      <p:sp>
        <p:nvSpPr>
          <p:cNvPr id="6" name="Title 1"/>
          <p:cNvSpPr>
            <a:spLocks noGrp="1"/>
          </p:cNvSpPr>
          <p:nvPr>
            <p:ph type="title"/>
          </p:nvPr>
        </p:nvSpPr>
        <p:spPr>
          <a:xfrm>
            <a:off x="500034" y="0"/>
            <a:ext cx="8229600" cy="785794"/>
          </a:xfrm>
        </p:spPr>
        <p:txBody>
          <a:bodyPr/>
          <a:lstStyle/>
          <a:p>
            <a:r>
              <a:rPr lang="en-US" dirty="0"/>
              <a:t>EXAMPLE 4 </a:t>
            </a:r>
            <a:r>
              <a:rPr lang="en-US" sz="2000" dirty="0"/>
              <a:t>(English course 88)</a:t>
            </a:r>
          </a:p>
        </p:txBody>
      </p:sp>
      <p:sp>
        <p:nvSpPr>
          <p:cNvPr id="7"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Yoga is a system of training the body and the mind that has been developed by Indian religions, particularly Hinduism.</a:t>
            </a:r>
          </a:p>
        </p:txBody>
      </p:sp>
      <p:sp>
        <p:nvSpPr>
          <p:cNvPr id="9" name="Content Placeholder 2"/>
          <p:cNvSpPr txBox="1">
            <a:spLocks/>
          </p:cNvSpPr>
          <p:nvPr/>
        </p:nvSpPr>
        <p:spPr bwMode="auto">
          <a:xfrm>
            <a:off x="0" y="200024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It is difficult to reach this state, so the training is divided into stages, which become gradually more difficult. </a:t>
            </a:r>
          </a:p>
        </p:txBody>
      </p:sp>
      <p:sp>
        <p:nvSpPr>
          <p:cNvPr id="12" name="Content Placeholder 2"/>
          <p:cNvSpPr txBox="1">
            <a:spLocks/>
          </p:cNvSpPr>
          <p:nvPr/>
        </p:nvSpPr>
        <p:spPr bwMode="auto">
          <a:xfrm>
            <a:off x="0" y="350043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fifth and sixth stages of yoga aim to gain control of the mind. </a:t>
            </a:r>
          </a:p>
        </p:txBody>
      </p:sp>
      <p:sp>
        <p:nvSpPr>
          <p:cNvPr id="14" name="Content Placeholder 2"/>
          <p:cNvSpPr txBox="1">
            <a:spLocks/>
          </p:cNvSpPr>
          <p:nvPr/>
        </p:nvSpPr>
        <p:spPr bwMode="auto">
          <a:xfrm>
            <a:off x="0" y="4714884"/>
            <a:ext cx="914400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the 20th century, yoga became increasingly popular in the Western World ,</a:t>
            </a:r>
          </a:p>
        </p:txBody>
      </p:sp>
      <p:sp>
        <p:nvSpPr>
          <p:cNvPr id="16" name="Content Placeholder 2"/>
          <p:cNvSpPr txBox="1">
            <a:spLocks/>
          </p:cNvSpPr>
          <p:nvPr/>
        </p:nvSpPr>
        <p:spPr bwMode="auto">
          <a:xfrm>
            <a:off x="0" y="5786454"/>
            <a:ext cx="9144000" cy="107154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b="1" dirty="0">
                <a:latin typeface="+mj-lt"/>
                <a:cs typeface="Times New Roman" pitchFamily="18" charset="0"/>
              </a:rPr>
              <a:t>9) </a:t>
            </a:r>
            <a:r>
              <a:rPr lang="en-US" sz="2000" b="1" dirty="0">
                <a:latin typeface="+mj-lt"/>
              </a:rPr>
              <a:t>The passage is mainly about a ….</a:t>
            </a:r>
            <a:endParaRPr lang="en-US" sz="2000" dirty="0">
              <a:latin typeface="+mj-lt"/>
            </a:endParaRPr>
          </a:p>
          <a:p>
            <a:r>
              <a:rPr lang="en-US" sz="2000" b="1" dirty="0">
                <a:latin typeface="+mj-lt"/>
              </a:rPr>
              <a:t>     1. religion                     2. physical training program</a:t>
            </a:r>
            <a:endParaRPr lang="en-US" sz="2000" dirty="0">
              <a:latin typeface="+mj-lt"/>
            </a:endParaRPr>
          </a:p>
          <a:p>
            <a:r>
              <a:rPr lang="en-US" sz="2000" b="1" dirty="0">
                <a:latin typeface="+mj-lt"/>
              </a:rPr>
              <a:t>     3.problem                     4.  process </a:t>
            </a:r>
            <a:endParaRPr lang="en-US" sz="2000" dirty="0">
              <a:latin typeface="+mj-lt"/>
              <a:cs typeface="Times New Roman" pitchFamily="18" charset="0"/>
            </a:endParaRPr>
          </a:p>
        </p:txBody>
      </p:sp>
      <p:cxnSp>
        <p:nvCxnSpPr>
          <p:cNvPr id="17" name="Straight Connector 16"/>
          <p:cNvCxnSpPr/>
          <p:nvPr/>
        </p:nvCxnSpPr>
        <p:spPr>
          <a:xfrm>
            <a:off x="214282" y="1071546"/>
            <a:ext cx="292895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357422" y="2357430"/>
            <a:ext cx="1000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00034" y="3857628"/>
            <a:ext cx="228601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428992" y="5072074"/>
            <a:ext cx="200026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285984" y="6715148"/>
            <a:ext cx="1000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5072074"/>
            <a:ext cx="228601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7"/>
                                        </p:tgtEl>
                                        <p:attrNameLst>
                                          <p:attrName>fillcolor</p:attrName>
                                        </p:attrNameLst>
                                      </p:cBhvr>
                                      <p:to>
                                        <a:schemeClr val="folHlink"/>
                                      </p:to>
                                    </p:animClr>
                                    <p:set>
                                      <p:cBhvr>
                                        <p:cTn id="7" dur="2000" fill="hold"/>
                                        <p:tgtEl>
                                          <p:spTgt spid="7"/>
                                        </p:tgtEl>
                                        <p:attrNameLst>
                                          <p:attrName>fill.type</p:attrName>
                                        </p:attrNameLst>
                                      </p:cBhvr>
                                      <p:to>
                                        <p:strVal val="solid"/>
                                      </p:to>
                                    </p:set>
                                    <p:set>
                                      <p:cBhvr>
                                        <p:cTn id="8" dur="2000" fill="hold"/>
                                        <p:tgtEl>
                                          <p:spTgt spid="7"/>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7" presetClass="entr" presetSubtype="8"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ppt_x</p:attrName>
                                        </p:attrNameLst>
                                      </p:cBhvr>
                                      <p:tavLst>
                                        <p:tav tm="0">
                                          <p:val>
                                            <p:strVal val="#ppt_x-#ppt_w/2"/>
                                          </p:val>
                                        </p:tav>
                                        <p:tav tm="100000">
                                          <p:val>
                                            <p:strVal val="#ppt_x"/>
                                          </p:val>
                                        </p:tav>
                                      </p:tavLst>
                                    </p:anim>
                                    <p:anim calcmode="lin" valueType="num">
                                      <p:cBhvr>
                                        <p:cTn id="14" dur="500" fill="hold"/>
                                        <p:tgtEl>
                                          <p:spTgt spid="17"/>
                                        </p:tgtEl>
                                        <p:attrNameLst>
                                          <p:attrName>ppt_y</p:attrName>
                                        </p:attrNameLst>
                                      </p:cBhvr>
                                      <p:tavLst>
                                        <p:tav tm="0">
                                          <p:val>
                                            <p:strVal val="#ppt_y"/>
                                          </p:val>
                                        </p:tav>
                                        <p:tav tm="100000">
                                          <p:val>
                                            <p:strVal val="#ppt_y"/>
                                          </p:val>
                                        </p:tav>
                                      </p:tavLst>
                                    </p:anim>
                                    <p:anim calcmode="lin" valueType="num">
                                      <p:cBhvr>
                                        <p:cTn id="15" dur="500" fill="hold"/>
                                        <p:tgtEl>
                                          <p:spTgt spid="17"/>
                                        </p:tgtEl>
                                        <p:attrNameLst>
                                          <p:attrName>ppt_w</p:attrName>
                                        </p:attrNameLst>
                                      </p:cBhvr>
                                      <p:tavLst>
                                        <p:tav tm="0">
                                          <p:val>
                                            <p:fltVal val="0"/>
                                          </p:val>
                                        </p:tav>
                                        <p:tav tm="100000">
                                          <p:val>
                                            <p:strVal val="#ppt_w"/>
                                          </p:val>
                                        </p:tav>
                                      </p:tavLst>
                                    </p:anim>
                                    <p:anim calcmode="lin" valueType="num">
                                      <p:cBhvr>
                                        <p:cTn id="16"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9"/>
                                        </p:tgtEl>
                                        <p:attrNameLst>
                                          <p:attrName>fillcolor</p:attrName>
                                        </p:attrNameLst>
                                      </p:cBhvr>
                                      <p:to>
                                        <a:schemeClr val="accent1"/>
                                      </p:to>
                                    </p:animClr>
                                    <p:set>
                                      <p:cBhvr>
                                        <p:cTn id="21" dur="2000" fill="hold"/>
                                        <p:tgtEl>
                                          <p:spTgt spid="9"/>
                                        </p:tgtEl>
                                        <p:attrNameLst>
                                          <p:attrName>fill.type</p:attrName>
                                        </p:attrNameLst>
                                      </p:cBhvr>
                                      <p:to>
                                        <p:strVal val="solid"/>
                                      </p:to>
                                    </p:set>
                                    <p:set>
                                      <p:cBhvr>
                                        <p:cTn id="22" dur="2000" fill="hold"/>
                                        <p:tgtEl>
                                          <p:spTgt spid="9"/>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17" presetClass="entr" presetSubtype="8"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p:cTn id="27" dur="500" fill="hold"/>
                                        <p:tgtEl>
                                          <p:spTgt spid="21"/>
                                        </p:tgtEl>
                                        <p:attrNameLst>
                                          <p:attrName>ppt_x</p:attrName>
                                        </p:attrNameLst>
                                      </p:cBhvr>
                                      <p:tavLst>
                                        <p:tav tm="0">
                                          <p:val>
                                            <p:strVal val="#ppt_x-#ppt_w/2"/>
                                          </p:val>
                                        </p:tav>
                                        <p:tav tm="100000">
                                          <p:val>
                                            <p:strVal val="#ppt_x"/>
                                          </p:val>
                                        </p:tav>
                                      </p:tavLst>
                                    </p:anim>
                                    <p:anim calcmode="lin" valueType="num">
                                      <p:cBhvr>
                                        <p:cTn id="28" dur="500" fill="hold"/>
                                        <p:tgtEl>
                                          <p:spTgt spid="21"/>
                                        </p:tgtEl>
                                        <p:attrNameLst>
                                          <p:attrName>ppt_y</p:attrName>
                                        </p:attrNameLst>
                                      </p:cBhvr>
                                      <p:tavLst>
                                        <p:tav tm="0">
                                          <p:val>
                                            <p:strVal val="#ppt_y"/>
                                          </p:val>
                                        </p:tav>
                                        <p:tav tm="100000">
                                          <p:val>
                                            <p:strVal val="#ppt_y"/>
                                          </p:val>
                                        </p:tav>
                                      </p:tavLst>
                                    </p:anim>
                                    <p:anim calcmode="lin" valueType="num">
                                      <p:cBhvr>
                                        <p:cTn id="29" dur="500" fill="hold"/>
                                        <p:tgtEl>
                                          <p:spTgt spid="21"/>
                                        </p:tgtEl>
                                        <p:attrNameLst>
                                          <p:attrName>ppt_w</p:attrName>
                                        </p:attrNameLst>
                                      </p:cBhvr>
                                      <p:tavLst>
                                        <p:tav tm="0">
                                          <p:val>
                                            <p:fltVal val="0"/>
                                          </p:val>
                                        </p:tav>
                                        <p:tav tm="100000">
                                          <p:val>
                                            <p:strVal val="#ppt_w"/>
                                          </p:val>
                                        </p:tav>
                                      </p:tavLst>
                                    </p:anim>
                                    <p:anim calcmode="lin" valueType="num">
                                      <p:cBhvr>
                                        <p:cTn id="30"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12"/>
                                        </p:tgtEl>
                                        <p:attrNameLst>
                                          <p:attrName>fillcolor</p:attrName>
                                        </p:attrNameLst>
                                      </p:cBhvr>
                                      <p:to>
                                        <a:srgbClr val="FFFF00"/>
                                      </p:to>
                                    </p:animClr>
                                    <p:set>
                                      <p:cBhvr>
                                        <p:cTn id="35" dur="2000" fill="hold"/>
                                        <p:tgtEl>
                                          <p:spTgt spid="12"/>
                                        </p:tgtEl>
                                        <p:attrNameLst>
                                          <p:attrName>fill.type</p:attrName>
                                        </p:attrNameLst>
                                      </p:cBhvr>
                                      <p:to>
                                        <p:strVal val="solid"/>
                                      </p:to>
                                    </p:set>
                                    <p:set>
                                      <p:cBhvr>
                                        <p:cTn id="36" dur="2000" fill="hold"/>
                                        <p:tgtEl>
                                          <p:spTgt spid="12"/>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17" presetClass="entr" presetSubtype="8" fill="hold" nodeType="clickEffect">
                                  <p:stCondLst>
                                    <p:cond delay="0"/>
                                  </p:stCondLst>
                                  <p:childTnLst>
                                    <p:set>
                                      <p:cBhvr>
                                        <p:cTn id="40" dur="1" fill="hold">
                                          <p:stCondLst>
                                            <p:cond delay="0"/>
                                          </p:stCondLst>
                                        </p:cTn>
                                        <p:tgtEl>
                                          <p:spTgt spid="23"/>
                                        </p:tgtEl>
                                        <p:attrNameLst>
                                          <p:attrName>style.visibility</p:attrName>
                                        </p:attrNameLst>
                                      </p:cBhvr>
                                      <p:to>
                                        <p:strVal val="visible"/>
                                      </p:to>
                                    </p:set>
                                    <p:anim calcmode="lin" valueType="num">
                                      <p:cBhvr>
                                        <p:cTn id="41" dur="500" fill="hold"/>
                                        <p:tgtEl>
                                          <p:spTgt spid="23"/>
                                        </p:tgtEl>
                                        <p:attrNameLst>
                                          <p:attrName>ppt_x</p:attrName>
                                        </p:attrNameLst>
                                      </p:cBhvr>
                                      <p:tavLst>
                                        <p:tav tm="0">
                                          <p:val>
                                            <p:strVal val="#ppt_x-#ppt_w/2"/>
                                          </p:val>
                                        </p:tav>
                                        <p:tav tm="100000">
                                          <p:val>
                                            <p:strVal val="#ppt_x"/>
                                          </p:val>
                                        </p:tav>
                                      </p:tavLst>
                                    </p:anim>
                                    <p:anim calcmode="lin" valueType="num">
                                      <p:cBhvr>
                                        <p:cTn id="42" dur="500" fill="hold"/>
                                        <p:tgtEl>
                                          <p:spTgt spid="23"/>
                                        </p:tgtEl>
                                        <p:attrNameLst>
                                          <p:attrName>ppt_y</p:attrName>
                                        </p:attrNameLst>
                                      </p:cBhvr>
                                      <p:tavLst>
                                        <p:tav tm="0">
                                          <p:val>
                                            <p:strVal val="#ppt_y"/>
                                          </p:val>
                                        </p:tav>
                                        <p:tav tm="100000">
                                          <p:val>
                                            <p:strVal val="#ppt_y"/>
                                          </p:val>
                                        </p:tav>
                                      </p:tavLst>
                                    </p:anim>
                                    <p:anim calcmode="lin" valueType="num">
                                      <p:cBhvr>
                                        <p:cTn id="43" dur="500" fill="hold"/>
                                        <p:tgtEl>
                                          <p:spTgt spid="23"/>
                                        </p:tgtEl>
                                        <p:attrNameLst>
                                          <p:attrName>ppt_w</p:attrName>
                                        </p:attrNameLst>
                                      </p:cBhvr>
                                      <p:tavLst>
                                        <p:tav tm="0">
                                          <p:val>
                                            <p:fltVal val="0"/>
                                          </p:val>
                                        </p:tav>
                                        <p:tav tm="100000">
                                          <p:val>
                                            <p:strVal val="#ppt_w"/>
                                          </p:val>
                                        </p:tav>
                                      </p:tavLst>
                                    </p:anim>
                                    <p:anim calcmode="lin" valueType="num">
                                      <p:cBhvr>
                                        <p:cTn id="44"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14"/>
                                        </p:tgtEl>
                                        <p:attrNameLst>
                                          <p:attrName>fillcolor</p:attrName>
                                        </p:attrNameLst>
                                      </p:cBhvr>
                                      <p:to>
                                        <a:schemeClr val="folHlink"/>
                                      </p:to>
                                    </p:animClr>
                                    <p:set>
                                      <p:cBhvr>
                                        <p:cTn id="49" dur="2000" fill="hold"/>
                                        <p:tgtEl>
                                          <p:spTgt spid="14"/>
                                        </p:tgtEl>
                                        <p:attrNameLst>
                                          <p:attrName>fill.type</p:attrName>
                                        </p:attrNameLst>
                                      </p:cBhvr>
                                      <p:to>
                                        <p:strVal val="solid"/>
                                      </p:to>
                                    </p:set>
                                    <p:set>
                                      <p:cBhvr>
                                        <p:cTn id="50" dur="2000" fill="hold"/>
                                        <p:tgtEl>
                                          <p:spTgt spid="14"/>
                                        </p:tgtEl>
                                        <p:attrNameLst>
                                          <p:attrName>fill.on</p:attrName>
                                        </p:attrNameLst>
                                      </p:cBhvr>
                                      <p:to>
                                        <p:strVal val="true"/>
                                      </p:to>
                                    </p:set>
                                  </p:childTnLst>
                                </p:cTn>
                              </p:par>
                            </p:childTnLst>
                          </p:cTn>
                        </p:par>
                      </p:childTnLst>
                    </p:cTn>
                  </p:par>
                  <p:par>
                    <p:cTn id="51" fill="hold">
                      <p:stCondLst>
                        <p:cond delay="indefinite"/>
                      </p:stCondLst>
                      <p:childTnLst>
                        <p:par>
                          <p:cTn id="52" fill="hold">
                            <p:stCondLst>
                              <p:cond delay="0"/>
                            </p:stCondLst>
                            <p:childTnLst>
                              <p:par>
                                <p:cTn id="53" presetID="17" presetClass="entr" presetSubtype="8" fill="hold"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ppt_x</p:attrName>
                                        </p:attrNameLst>
                                      </p:cBhvr>
                                      <p:tavLst>
                                        <p:tav tm="0">
                                          <p:val>
                                            <p:strVal val="#ppt_x-#ppt_w/2"/>
                                          </p:val>
                                        </p:tav>
                                        <p:tav tm="100000">
                                          <p:val>
                                            <p:strVal val="#ppt_x"/>
                                          </p:val>
                                        </p:tav>
                                      </p:tavLst>
                                    </p:anim>
                                    <p:anim calcmode="lin" valueType="num">
                                      <p:cBhvr>
                                        <p:cTn id="56" dur="500" fill="hold"/>
                                        <p:tgtEl>
                                          <p:spTgt spid="19"/>
                                        </p:tgtEl>
                                        <p:attrNameLst>
                                          <p:attrName>ppt_y</p:attrName>
                                        </p:attrNameLst>
                                      </p:cBhvr>
                                      <p:tavLst>
                                        <p:tav tm="0">
                                          <p:val>
                                            <p:strVal val="#ppt_y"/>
                                          </p:val>
                                        </p:tav>
                                        <p:tav tm="100000">
                                          <p:val>
                                            <p:strVal val="#ppt_y"/>
                                          </p:val>
                                        </p:tav>
                                      </p:tavLst>
                                    </p:anim>
                                    <p:anim calcmode="lin" valueType="num">
                                      <p:cBhvr>
                                        <p:cTn id="57" dur="500" fill="hold"/>
                                        <p:tgtEl>
                                          <p:spTgt spid="19"/>
                                        </p:tgtEl>
                                        <p:attrNameLst>
                                          <p:attrName>ppt_w</p:attrName>
                                        </p:attrNameLst>
                                      </p:cBhvr>
                                      <p:tavLst>
                                        <p:tav tm="0">
                                          <p:val>
                                            <p:fltVal val="0"/>
                                          </p:val>
                                        </p:tav>
                                        <p:tav tm="100000">
                                          <p:val>
                                            <p:strVal val="#ppt_w"/>
                                          </p:val>
                                        </p:tav>
                                      </p:tavLst>
                                    </p:anim>
                                    <p:anim calcmode="lin" valueType="num">
                                      <p:cBhvr>
                                        <p:cTn id="58"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17" presetClass="entr" presetSubtype="8"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 calcmode="lin" valueType="num">
                                      <p:cBhvr>
                                        <p:cTn id="63" dur="500" fill="hold"/>
                                        <p:tgtEl>
                                          <p:spTgt spid="25"/>
                                        </p:tgtEl>
                                        <p:attrNameLst>
                                          <p:attrName>ppt_x</p:attrName>
                                        </p:attrNameLst>
                                      </p:cBhvr>
                                      <p:tavLst>
                                        <p:tav tm="0">
                                          <p:val>
                                            <p:strVal val="#ppt_x-#ppt_w/2"/>
                                          </p:val>
                                        </p:tav>
                                        <p:tav tm="100000">
                                          <p:val>
                                            <p:strVal val="#ppt_x"/>
                                          </p:val>
                                        </p:tav>
                                      </p:tavLst>
                                    </p:anim>
                                    <p:anim calcmode="lin" valueType="num">
                                      <p:cBhvr>
                                        <p:cTn id="64" dur="500" fill="hold"/>
                                        <p:tgtEl>
                                          <p:spTgt spid="25"/>
                                        </p:tgtEl>
                                        <p:attrNameLst>
                                          <p:attrName>ppt_y</p:attrName>
                                        </p:attrNameLst>
                                      </p:cBhvr>
                                      <p:tavLst>
                                        <p:tav tm="0">
                                          <p:val>
                                            <p:strVal val="#ppt_y"/>
                                          </p:val>
                                        </p:tav>
                                        <p:tav tm="100000">
                                          <p:val>
                                            <p:strVal val="#ppt_y"/>
                                          </p:val>
                                        </p:tav>
                                      </p:tavLst>
                                    </p:anim>
                                    <p:anim calcmode="lin" valueType="num">
                                      <p:cBhvr>
                                        <p:cTn id="65" dur="500" fill="hold"/>
                                        <p:tgtEl>
                                          <p:spTgt spid="25"/>
                                        </p:tgtEl>
                                        <p:attrNameLst>
                                          <p:attrName>ppt_w</p:attrName>
                                        </p:attrNameLst>
                                      </p:cBhvr>
                                      <p:tavLst>
                                        <p:tav tm="0">
                                          <p:val>
                                            <p:fltVal val="0"/>
                                          </p:val>
                                        </p:tav>
                                        <p:tav tm="100000">
                                          <p:val>
                                            <p:strVal val="#ppt_w"/>
                                          </p:val>
                                        </p:tav>
                                      </p:tavLst>
                                    </p:anim>
                                    <p:anim calcmode="lin" valueType="num">
                                      <p:cBhvr>
                                        <p:cTn id="66"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8" presetClass="emph" presetSubtype="0" fill="hold" nodeType="clickEffect">
                                  <p:stCondLst>
                                    <p:cond delay="0"/>
                                  </p:stCondLst>
                                  <p:childTnLst>
                                    <p:animRot by="21600000">
                                      <p:cBhvr>
                                        <p:cTn id="70" dur="2000" fill="hold"/>
                                        <p:tgtEl>
                                          <p:spTgt spid="21"/>
                                        </p:tgtEl>
                                        <p:attrNameLst>
                                          <p:attrName>r</p:attrName>
                                        </p:attrNameLst>
                                      </p:cBhvr>
                                    </p:animRot>
                                  </p:childTnLst>
                                </p:cTn>
                              </p:par>
                            </p:childTnLst>
                          </p:cTn>
                        </p:par>
                      </p:childTnLst>
                    </p:cTn>
                  </p:par>
                  <p:par>
                    <p:cTn id="71" fill="hold">
                      <p:stCondLst>
                        <p:cond delay="indefinite"/>
                      </p:stCondLst>
                      <p:childTnLst>
                        <p:par>
                          <p:cTn id="72" fill="hold">
                            <p:stCondLst>
                              <p:cond delay="0"/>
                            </p:stCondLst>
                            <p:childTnLst>
                              <p:par>
                                <p:cTn id="73" presetID="8" presetClass="emph" presetSubtype="0" fill="hold" nodeType="clickEffect">
                                  <p:stCondLst>
                                    <p:cond delay="0"/>
                                  </p:stCondLst>
                                  <p:childTnLst>
                                    <p:animRot by="21600000">
                                      <p:cBhvr>
                                        <p:cTn id="74" dur="2000" fill="hold"/>
                                        <p:tgtEl>
                                          <p:spTgt spid="23"/>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8" presetClass="emph" presetSubtype="0" fill="hold" nodeType="clickEffect">
                                  <p:stCondLst>
                                    <p:cond delay="0"/>
                                  </p:stCondLst>
                                  <p:childTnLst>
                                    <p:animRot by="21600000">
                                      <p:cBhvr>
                                        <p:cTn id="78" dur="2000" fill="hold"/>
                                        <p:tgtEl>
                                          <p:spTgt spid="19"/>
                                        </p:tgtEl>
                                        <p:attrNameLst>
                                          <p:attrName>r</p:attrName>
                                        </p:attrNameLst>
                                      </p:cBhvr>
                                    </p:animRot>
                                  </p:childTnLst>
                                </p:cTn>
                              </p:par>
                            </p:childTnLst>
                          </p:cTn>
                        </p:par>
                      </p:childTnLst>
                    </p:cTn>
                  </p:par>
                  <p:par>
                    <p:cTn id="79" fill="hold">
                      <p:stCondLst>
                        <p:cond delay="indefinite"/>
                      </p:stCondLst>
                      <p:childTnLst>
                        <p:par>
                          <p:cTn id="80" fill="hold">
                            <p:stCondLst>
                              <p:cond delay="0"/>
                            </p:stCondLst>
                            <p:childTnLst>
                              <p:par>
                                <p:cTn id="81" presetID="17" presetClass="entr" presetSubtype="8" fill="hold" nodeType="clickEffect">
                                  <p:stCondLst>
                                    <p:cond delay="0"/>
                                  </p:stCondLst>
                                  <p:childTnLst>
                                    <p:set>
                                      <p:cBhvr>
                                        <p:cTn id="82" dur="1" fill="hold">
                                          <p:stCondLst>
                                            <p:cond delay="0"/>
                                          </p:stCondLst>
                                        </p:cTn>
                                        <p:tgtEl>
                                          <p:spTgt spid="27"/>
                                        </p:tgtEl>
                                        <p:attrNameLst>
                                          <p:attrName>style.visibility</p:attrName>
                                        </p:attrNameLst>
                                      </p:cBhvr>
                                      <p:to>
                                        <p:strVal val="visible"/>
                                      </p:to>
                                    </p:set>
                                    <p:anim calcmode="lin" valueType="num">
                                      <p:cBhvr>
                                        <p:cTn id="83" dur="500" fill="hold"/>
                                        <p:tgtEl>
                                          <p:spTgt spid="27"/>
                                        </p:tgtEl>
                                        <p:attrNameLst>
                                          <p:attrName>ppt_x</p:attrName>
                                        </p:attrNameLst>
                                      </p:cBhvr>
                                      <p:tavLst>
                                        <p:tav tm="0">
                                          <p:val>
                                            <p:strVal val="#ppt_x-#ppt_w/2"/>
                                          </p:val>
                                        </p:tav>
                                        <p:tav tm="100000">
                                          <p:val>
                                            <p:strVal val="#ppt_x"/>
                                          </p:val>
                                        </p:tav>
                                      </p:tavLst>
                                    </p:anim>
                                    <p:anim calcmode="lin" valueType="num">
                                      <p:cBhvr>
                                        <p:cTn id="84" dur="500" fill="hold"/>
                                        <p:tgtEl>
                                          <p:spTgt spid="27"/>
                                        </p:tgtEl>
                                        <p:attrNameLst>
                                          <p:attrName>ppt_y</p:attrName>
                                        </p:attrNameLst>
                                      </p:cBhvr>
                                      <p:tavLst>
                                        <p:tav tm="0">
                                          <p:val>
                                            <p:strVal val="#ppt_y"/>
                                          </p:val>
                                        </p:tav>
                                        <p:tav tm="100000">
                                          <p:val>
                                            <p:strVal val="#ppt_y"/>
                                          </p:val>
                                        </p:tav>
                                      </p:tavLst>
                                    </p:anim>
                                    <p:anim calcmode="lin" valueType="num">
                                      <p:cBhvr>
                                        <p:cTn id="85" dur="500" fill="hold"/>
                                        <p:tgtEl>
                                          <p:spTgt spid="27"/>
                                        </p:tgtEl>
                                        <p:attrNameLst>
                                          <p:attrName>ppt_w</p:attrName>
                                        </p:attrNameLst>
                                      </p:cBhvr>
                                      <p:tavLst>
                                        <p:tav tm="0">
                                          <p:val>
                                            <p:fltVal val="0"/>
                                          </p:val>
                                        </p:tav>
                                        <p:tav tm="100000">
                                          <p:val>
                                            <p:strVal val="#ppt_w"/>
                                          </p:val>
                                        </p:tav>
                                      </p:tavLst>
                                    </p:anim>
                                    <p:anim calcmode="lin" valueType="num">
                                      <p:cBhvr>
                                        <p:cTn id="86"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8" presetClass="emph" presetSubtype="0" fill="hold" nodeType="clickEffect">
                                  <p:stCondLst>
                                    <p:cond delay="0"/>
                                  </p:stCondLst>
                                  <p:childTnLst>
                                    <p:animRot by="21600000">
                                      <p:cBhvr>
                                        <p:cTn id="90" dur="2000" fill="hold"/>
                                        <p:tgtEl>
                                          <p:spTgt spid="2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bwMode="auto">
          <a:xfrm>
            <a:off x="0" y="1000108"/>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The Russians were mistaken about the unmanned satellite Sputnik 1 on 4 October 1957. ( Sputnik is Russian for “traveling companion”). Its capsule weighing 83.6 kilograms went into earth orbit carrying a radio transmitter whose “bleeps” (pips) were received on the ground.</a:t>
            </a:r>
          </a:p>
        </p:txBody>
      </p:sp>
      <p:sp>
        <p:nvSpPr>
          <p:cNvPr id="6" name="Title 1"/>
          <p:cNvSpPr>
            <a:spLocks noGrp="1"/>
          </p:cNvSpPr>
          <p:nvPr>
            <p:ph type="title"/>
          </p:nvPr>
        </p:nvSpPr>
        <p:spPr>
          <a:xfrm>
            <a:off x="500034" y="0"/>
            <a:ext cx="8229600" cy="785794"/>
          </a:xfrm>
        </p:spPr>
        <p:txBody>
          <a:bodyPr/>
          <a:lstStyle/>
          <a:p>
            <a:r>
              <a:rPr lang="en-US" dirty="0"/>
              <a:t>EXAMPLE 5 </a:t>
            </a:r>
            <a:r>
              <a:rPr lang="en-US" sz="2000" dirty="0"/>
              <a:t>(art 87)</a:t>
            </a:r>
          </a:p>
        </p:txBody>
      </p:sp>
      <p:sp>
        <p:nvSpPr>
          <p:cNvPr id="7"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In 1954 the American and Soviet governments announced that they would launch </a:t>
            </a:r>
            <a:r>
              <a:rPr lang="en-US" sz="2000" u="sng" dirty="0">
                <a:latin typeface="Times New Roman" pitchFamily="18" charset="0"/>
                <a:cs typeface="Times New Roman" pitchFamily="18" charset="0"/>
              </a:rPr>
              <a:t>artificial</a:t>
            </a:r>
            <a:r>
              <a:rPr lang="en-US" sz="2000" dirty="0">
                <a:latin typeface="Times New Roman" pitchFamily="18" charset="0"/>
                <a:cs typeface="Times New Roman" pitchFamily="18" charset="0"/>
              </a:rPr>
              <a:t> satellites during the international Geophysical Year of 1957-58.</a:t>
            </a:r>
          </a:p>
        </p:txBody>
      </p:sp>
      <p:sp>
        <p:nvSpPr>
          <p:cNvPr id="16" name="Content Placeholder 2"/>
          <p:cNvSpPr txBox="1">
            <a:spLocks/>
          </p:cNvSpPr>
          <p:nvPr/>
        </p:nvSpPr>
        <p:spPr bwMode="auto">
          <a:xfrm>
            <a:off x="0" y="5286388"/>
            <a:ext cx="9144000" cy="107154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b="1" dirty="0">
                <a:latin typeface="+mj-lt"/>
              </a:rPr>
              <a:t>10. The best title for the passage would be … .</a:t>
            </a:r>
            <a:endParaRPr lang="en-US" sz="2000" dirty="0">
              <a:latin typeface="+mj-lt"/>
            </a:endParaRPr>
          </a:p>
          <a:p>
            <a:r>
              <a:rPr lang="en-US" sz="2000" b="1" dirty="0">
                <a:latin typeface="+mj-lt"/>
              </a:rPr>
              <a:t>    1) International Geophysics                  2) Russian Sputniks</a:t>
            </a:r>
            <a:endParaRPr lang="en-US" sz="2000" dirty="0">
              <a:latin typeface="+mj-lt"/>
            </a:endParaRPr>
          </a:p>
          <a:p>
            <a:r>
              <a:rPr lang="en-US" sz="2000" b="1" dirty="0">
                <a:latin typeface="+mj-lt"/>
              </a:rPr>
              <a:t>    3) Types of satellites                            4) First Steps in Space</a:t>
            </a:r>
            <a:endParaRPr lang="en-US" sz="2000" dirty="0">
              <a:latin typeface="+mj-lt"/>
            </a:endParaRPr>
          </a:p>
          <a:p>
            <a:endParaRPr lang="en-US" sz="2000" dirty="0">
              <a:latin typeface="+mj-lt"/>
              <a:cs typeface="Times New Roman" pitchFamily="18" charset="0"/>
            </a:endParaRPr>
          </a:p>
        </p:txBody>
      </p:sp>
      <p:cxnSp>
        <p:nvCxnSpPr>
          <p:cNvPr id="17" name="Straight Connector 16"/>
          <p:cNvCxnSpPr/>
          <p:nvPr/>
        </p:nvCxnSpPr>
        <p:spPr>
          <a:xfrm>
            <a:off x="1643042" y="1071546"/>
            <a:ext cx="207170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714744" y="6286520"/>
            <a:ext cx="178595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txBox="1">
            <a:spLocks/>
          </p:cNvSpPr>
          <p:nvPr/>
        </p:nvSpPr>
        <p:spPr bwMode="auto">
          <a:xfrm>
            <a:off x="0" y="257174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Sputnik 1 was followed in November 1957 by the much bigger Sputnik 2, which weighed half a tone.</a:t>
            </a:r>
          </a:p>
        </p:txBody>
      </p:sp>
      <p:sp>
        <p:nvSpPr>
          <p:cNvPr id="19" name="Content Placeholder 2"/>
          <p:cNvSpPr txBox="1">
            <a:spLocks/>
          </p:cNvSpPr>
          <p:nvPr/>
        </p:nvSpPr>
        <p:spPr bwMode="auto">
          <a:xfrm>
            <a:off x="0" y="2857496"/>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It carried the dog </a:t>
            </a:r>
            <a:r>
              <a:rPr lang="en-US" sz="2000" dirty="0" err="1">
                <a:latin typeface="Times New Roman" pitchFamily="18" charset="0"/>
                <a:cs typeface="Times New Roman" pitchFamily="18" charset="0"/>
              </a:rPr>
              <a:t>Laika</a:t>
            </a:r>
            <a:r>
              <a:rPr lang="en-US" sz="2000" dirty="0">
                <a:latin typeface="Times New Roman" pitchFamily="18" charset="0"/>
                <a:cs typeface="Times New Roman" pitchFamily="18" charset="0"/>
              </a:rPr>
              <a:t>, which became the first living creature to orbit the earth. The first American satellite, Explorer 1, weighed only 14 kilograms. It was launched in January 1958.</a:t>
            </a:r>
          </a:p>
          <a:p>
            <a:endParaRPr lang="en-US" sz="2000" dirty="0">
              <a:latin typeface="Times New Roman" pitchFamily="18" charset="0"/>
              <a:cs typeface="Times New Roman" pitchFamily="18" charset="0"/>
            </a:endParaRPr>
          </a:p>
        </p:txBody>
      </p:sp>
      <p:sp>
        <p:nvSpPr>
          <p:cNvPr id="20" name="Content Placeholder 2"/>
          <p:cNvSpPr txBox="1">
            <a:spLocks/>
          </p:cNvSpPr>
          <p:nvPr/>
        </p:nvSpPr>
        <p:spPr bwMode="auto">
          <a:xfrm>
            <a:off x="0" y="378619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Russian probe Luna 1 launched in 1959 flew past the Moon at a distance of about 6000 kilometers.</a:t>
            </a:r>
          </a:p>
        </p:txBody>
      </p:sp>
      <p:sp>
        <p:nvSpPr>
          <p:cNvPr id="22" name="Content Placeholder 2"/>
          <p:cNvSpPr txBox="1">
            <a:spLocks/>
          </p:cNvSpPr>
          <p:nvPr/>
        </p:nvSpPr>
        <p:spPr bwMode="auto">
          <a:xfrm>
            <a:off x="0" y="407194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In the same year, the Russians actually hit the Moon with Luna 2, and Luna 3 flew round the Moon and sent back the first photographs of the far side.</a:t>
            </a:r>
          </a:p>
          <a:p>
            <a:endParaRPr lang="en-US" sz="2000" dirty="0">
              <a:latin typeface="Times New Roman" pitchFamily="18" charset="0"/>
              <a:cs typeface="Times New Roman" pitchFamily="18" charset="0"/>
            </a:endParaRPr>
          </a:p>
        </p:txBody>
      </p:sp>
      <p:cxnSp>
        <p:nvCxnSpPr>
          <p:cNvPr id="28" name="Straight Connector 27"/>
          <p:cNvCxnSpPr/>
          <p:nvPr/>
        </p:nvCxnSpPr>
        <p:spPr>
          <a:xfrm flipV="1">
            <a:off x="500034" y="5643578"/>
            <a:ext cx="1785950" cy="28575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57158" y="2928934"/>
            <a:ext cx="92869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215074" y="2928934"/>
            <a:ext cx="157163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85720" y="4143380"/>
            <a:ext cx="242889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00034" y="6286520"/>
            <a:ext cx="164307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643174" y="5643578"/>
            <a:ext cx="428628" cy="400110"/>
          </a:xfrm>
          <a:prstGeom prst="rect">
            <a:avLst/>
          </a:prstGeom>
          <a:noFill/>
        </p:spPr>
        <p:txBody>
          <a:bodyPr wrap="square" rtlCol="0">
            <a:spAutoFit/>
          </a:bodyPr>
          <a:lstStyle/>
          <a:p>
            <a:pPr algn="ctr"/>
            <a:r>
              <a:rPr lang="en-US" sz="2000" b="1" i="1" dirty="0">
                <a:solidFill>
                  <a:srgbClr val="FF0000"/>
                </a:solidFill>
              </a:rPr>
              <a:t>?</a:t>
            </a:r>
          </a:p>
        </p:txBody>
      </p:sp>
      <p:sp>
        <p:nvSpPr>
          <p:cNvPr id="46" name="Oval 45"/>
          <p:cNvSpPr/>
          <p:nvPr/>
        </p:nvSpPr>
        <p:spPr>
          <a:xfrm>
            <a:off x="1428728" y="3857628"/>
            <a:ext cx="857256" cy="35719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p:cNvCxnSpPr/>
          <p:nvPr/>
        </p:nvCxnSpPr>
        <p:spPr>
          <a:xfrm flipV="1">
            <a:off x="357158" y="6000768"/>
            <a:ext cx="1785950" cy="28575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3000364" y="1071546"/>
            <a:ext cx="2786082" cy="35719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p:nvPr/>
        </p:nvCxnSpPr>
        <p:spPr>
          <a:xfrm>
            <a:off x="3500430" y="5929330"/>
            <a:ext cx="207170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643570" y="5643578"/>
            <a:ext cx="428628" cy="400110"/>
          </a:xfrm>
          <a:prstGeom prst="rect">
            <a:avLst/>
          </a:prstGeom>
          <a:noFill/>
        </p:spPr>
        <p:txBody>
          <a:bodyPr wrap="square" rtlCol="0">
            <a:spAutoFit/>
          </a:bodyPr>
          <a:lstStyle/>
          <a:p>
            <a:pPr algn="ctr"/>
            <a:r>
              <a:rPr lang="en-US" sz="2000" b="1" i="1" dirty="0">
                <a:solidFill>
                  <a:srgbClr val="FF0000"/>
                </a:solidFill>
              </a:rPr>
              <a:t>?</a:t>
            </a:r>
          </a:p>
        </p:txBody>
      </p:sp>
      <p:cxnSp>
        <p:nvCxnSpPr>
          <p:cNvPr id="30" name="Straight Connector 29"/>
          <p:cNvCxnSpPr/>
          <p:nvPr/>
        </p:nvCxnSpPr>
        <p:spPr>
          <a:xfrm flipV="1">
            <a:off x="3714744" y="5572140"/>
            <a:ext cx="1785950" cy="28575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285984" y="6000768"/>
            <a:ext cx="428628" cy="400110"/>
          </a:xfrm>
          <a:prstGeom prst="rect">
            <a:avLst/>
          </a:prstGeom>
          <a:noFill/>
        </p:spPr>
        <p:txBody>
          <a:bodyPr wrap="square" rtlCol="0">
            <a:spAutoFit/>
          </a:bodyPr>
          <a:lstStyle/>
          <a:p>
            <a:pPr algn="ctr"/>
            <a:r>
              <a:rPr lang="en-US" sz="2000" b="1" i="1" dirty="0">
                <a:solidFill>
                  <a:srgbClr val="FF0000"/>
                </a:solidFill>
              </a:rPr>
              <a:t>?</a:t>
            </a:r>
          </a:p>
        </p:txBody>
      </p:sp>
      <p:cxnSp>
        <p:nvCxnSpPr>
          <p:cNvPr id="37" name="Straight Connector 36"/>
          <p:cNvCxnSpPr/>
          <p:nvPr/>
        </p:nvCxnSpPr>
        <p:spPr>
          <a:xfrm>
            <a:off x="1643042" y="3500438"/>
            <a:ext cx="700092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42844" y="3786190"/>
            <a:ext cx="321471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p:cTn id="7" dur="1000" fill="hold"/>
                                        <p:tgtEl>
                                          <p:spTgt spid="44"/>
                                        </p:tgtEl>
                                        <p:attrNameLst>
                                          <p:attrName>ppt_w</p:attrName>
                                        </p:attrNameLst>
                                      </p:cBhvr>
                                      <p:tavLst>
                                        <p:tav tm="0" fmla="#ppt_w*sin(2.5*pi*$)">
                                          <p:val>
                                            <p:fltVal val="0"/>
                                          </p:val>
                                        </p:tav>
                                        <p:tav tm="100000">
                                          <p:val>
                                            <p:fltVal val="1"/>
                                          </p:val>
                                        </p:tav>
                                      </p:tavLst>
                                    </p:anim>
                                    <p:anim calcmode="lin" valueType="num">
                                      <p:cBhvr>
                                        <p:cTn id="8" dur="1000" fill="hold"/>
                                        <p:tgtEl>
                                          <p:spTgt spid="4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7"/>
                                        </p:tgtEl>
                                        <p:attrNameLst>
                                          <p:attrName>fillcolor</p:attrName>
                                        </p:attrNameLst>
                                      </p:cBhvr>
                                      <p:to>
                                        <a:schemeClr val="folHlink"/>
                                      </p:to>
                                    </p:animClr>
                                    <p:set>
                                      <p:cBhvr>
                                        <p:cTn id="13" dur="2000" fill="hold"/>
                                        <p:tgtEl>
                                          <p:spTgt spid="7"/>
                                        </p:tgtEl>
                                        <p:attrNameLst>
                                          <p:attrName>fill.type</p:attrName>
                                        </p:attrNameLst>
                                      </p:cBhvr>
                                      <p:to>
                                        <p:strVal val="solid"/>
                                      </p:to>
                                    </p:set>
                                    <p:set>
                                      <p:cBhvr>
                                        <p:cTn id="14" dur="2000" fill="hold"/>
                                        <p:tgtEl>
                                          <p:spTgt spid="7"/>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circle(in)">
                                      <p:cBhvr>
                                        <p:cTn id="19" dur="20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mph" presetSubtype="2" fill="hold" nodeType="clickEffect">
                                  <p:stCondLst>
                                    <p:cond delay="0"/>
                                  </p:stCondLst>
                                  <p:childTnLst>
                                    <p:animClr clrSpc="rgb" dir="cw">
                                      <p:cBhvr>
                                        <p:cTn id="23" dur="2000" fill="hold"/>
                                        <p:tgtEl>
                                          <p:spTgt spid="18"/>
                                        </p:tgtEl>
                                        <p:attrNameLst>
                                          <p:attrName>fillcolor</p:attrName>
                                        </p:attrNameLst>
                                      </p:cBhvr>
                                      <p:to>
                                        <a:schemeClr val="folHlink"/>
                                      </p:to>
                                    </p:animClr>
                                    <p:set>
                                      <p:cBhvr>
                                        <p:cTn id="24" dur="2000" fill="hold"/>
                                        <p:tgtEl>
                                          <p:spTgt spid="18"/>
                                        </p:tgtEl>
                                        <p:attrNameLst>
                                          <p:attrName>fill.type</p:attrName>
                                        </p:attrNameLst>
                                      </p:cBhvr>
                                      <p:to>
                                        <p:strVal val="solid"/>
                                      </p:to>
                                    </p:set>
                                    <p:set>
                                      <p:cBhvr>
                                        <p:cTn id="25" dur="2000" fill="hold"/>
                                        <p:tgtEl>
                                          <p:spTgt spid="18"/>
                                        </p:tgtEl>
                                        <p:attrNameLst>
                                          <p:attrName>fill.on</p:attrName>
                                        </p:attrNameLst>
                                      </p:cBhvr>
                                      <p:to>
                                        <p:strVal val="true"/>
                                      </p:to>
                                    </p:set>
                                  </p:childTnLst>
                                </p:cTn>
                              </p:par>
                            </p:childTnLst>
                          </p:cTn>
                        </p:par>
                      </p:childTnLst>
                    </p:cTn>
                  </p:par>
                  <p:par>
                    <p:cTn id="26" fill="hold">
                      <p:stCondLst>
                        <p:cond delay="indefinite"/>
                      </p:stCondLst>
                      <p:childTnLst>
                        <p:par>
                          <p:cTn id="27" fill="hold">
                            <p:stCondLst>
                              <p:cond delay="0"/>
                            </p:stCondLst>
                            <p:childTnLst>
                              <p:par>
                                <p:cTn id="28" presetID="17" presetClass="entr" presetSubtype="8"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p:cTn id="30" dur="500" fill="hold"/>
                                        <p:tgtEl>
                                          <p:spTgt spid="17"/>
                                        </p:tgtEl>
                                        <p:attrNameLst>
                                          <p:attrName>ppt_x</p:attrName>
                                        </p:attrNameLst>
                                      </p:cBhvr>
                                      <p:tavLst>
                                        <p:tav tm="0">
                                          <p:val>
                                            <p:strVal val="#ppt_x-#ppt_w/2"/>
                                          </p:val>
                                        </p:tav>
                                        <p:tav tm="100000">
                                          <p:val>
                                            <p:strVal val="#ppt_x"/>
                                          </p:val>
                                        </p:tav>
                                      </p:tavLst>
                                    </p:anim>
                                    <p:anim calcmode="lin" valueType="num">
                                      <p:cBhvr>
                                        <p:cTn id="31" dur="500" fill="hold"/>
                                        <p:tgtEl>
                                          <p:spTgt spid="17"/>
                                        </p:tgtEl>
                                        <p:attrNameLst>
                                          <p:attrName>ppt_y</p:attrName>
                                        </p:attrNameLst>
                                      </p:cBhvr>
                                      <p:tavLst>
                                        <p:tav tm="0">
                                          <p:val>
                                            <p:strVal val="#ppt_y"/>
                                          </p:val>
                                        </p:tav>
                                        <p:tav tm="100000">
                                          <p:val>
                                            <p:strVal val="#ppt_y"/>
                                          </p:val>
                                        </p:tav>
                                      </p:tavLst>
                                    </p:anim>
                                    <p:anim calcmode="lin" valueType="num">
                                      <p:cBhvr>
                                        <p:cTn id="32" dur="500" fill="hold"/>
                                        <p:tgtEl>
                                          <p:spTgt spid="17"/>
                                        </p:tgtEl>
                                        <p:attrNameLst>
                                          <p:attrName>ppt_w</p:attrName>
                                        </p:attrNameLst>
                                      </p:cBhvr>
                                      <p:tavLst>
                                        <p:tav tm="0">
                                          <p:val>
                                            <p:fltVal val="0"/>
                                          </p:val>
                                        </p:tav>
                                        <p:tav tm="100000">
                                          <p:val>
                                            <p:strVal val="#ppt_w"/>
                                          </p:val>
                                        </p:tav>
                                      </p:tavLst>
                                    </p:anim>
                                    <p:anim calcmode="lin" valueType="num">
                                      <p:cBhvr>
                                        <p:cTn id="33"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17" presetClass="entr" presetSubtype="8" fill="hold" nodeType="clickEffect">
                                  <p:stCondLst>
                                    <p:cond delay="0"/>
                                  </p:stCondLst>
                                  <p:childTnLst>
                                    <p:set>
                                      <p:cBhvr>
                                        <p:cTn id="37" dur="1" fill="hold">
                                          <p:stCondLst>
                                            <p:cond delay="0"/>
                                          </p:stCondLst>
                                        </p:cTn>
                                        <p:tgtEl>
                                          <p:spTgt spid="29"/>
                                        </p:tgtEl>
                                        <p:attrNameLst>
                                          <p:attrName>style.visibility</p:attrName>
                                        </p:attrNameLst>
                                      </p:cBhvr>
                                      <p:to>
                                        <p:strVal val="visible"/>
                                      </p:to>
                                    </p:set>
                                    <p:anim calcmode="lin" valueType="num">
                                      <p:cBhvr>
                                        <p:cTn id="38" dur="500" fill="hold"/>
                                        <p:tgtEl>
                                          <p:spTgt spid="29"/>
                                        </p:tgtEl>
                                        <p:attrNameLst>
                                          <p:attrName>ppt_x</p:attrName>
                                        </p:attrNameLst>
                                      </p:cBhvr>
                                      <p:tavLst>
                                        <p:tav tm="0">
                                          <p:val>
                                            <p:strVal val="#ppt_x-#ppt_w/2"/>
                                          </p:val>
                                        </p:tav>
                                        <p:tav tm="100000">
                                          <p:val>
                                            <p:strVal val="#ppt_x"/>
                                          </p:val>
                                        </p:tav>
                                      </p:tavLst>
                                    </p:anim>
                                    <p:anim calcmode="lin" valueType="num">
                                      <p:cBhvr>
                                        <p:cTn id="39" dur="500" fill="hold"/>
                                        <p:tgtEl>
                                          <p:spTgt spid="29"/>
                                        </p:tgtEl>
                                        <p:attrNameLst>
                                          <p:attrName>ppt_y</p:attrName>
                                        </p:attrNameLst>
                                      </p:cBhvr>
                                      <p:tavLst>
                                        <p:tav tm="0">
                                          <p:val>
                                            <p:strVal val="#ppt_y"/>
                                          </p:val>
                                        </p:tav>
                                        <p:tav tm="100000">
                                          <p:val>
                                            <p:strVal val="#ppt_y"/>
                                          </p:val>
                                        </p:tav>
                                      </p:tavLst>
                                    </p:anim>
                                    <p:anim calcmode="lin" valueType="num">
                                      <p:cBhvr>
                                        <p:cTn id="40" dur="500" fill="hold"/>
                                        <p:tgtEl>
                                          <p:spTgt spid="29"/>
                                        </p:tgtEl>
                                        <p:attrNameLst>
                                          <p:attrName>ppt_w</p:attrName>
                                        </p:attrNameLst>
                                      </p:cBhvr>
                                      <p:tavLst>
                                        <p:tav tm="0">
                                          <p:val>
                                            <p:fltVal val="0"/>
                                          </p:val>
                                        </p:tav>
                                        <p:tav tm="100000">
                                          <p:val>
                                            <p:strVal val="#ppt_w"/>
                                          </p:val>
                                        </p:tav>
                                      </p:tavLst>
                                    </p:anim>
                                    <p:anim calcmode="lin" valueType="num">
                                      <p:cBhvr>
                                        <p:cTn id="41"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17" presetClass="entr" presetSubtype="8" fill="hold" nodeType="clickEffect">
                                  <p:stCondLst>
                                    <p:cond delay="0"/>
                                  </p:stCondLst>
                                  <p:childTnLst>
                                    <p:set>
                                      <p:cBhvr>
                                        <p:cTn id="45" dur="1" fill="hold">
                                          <p:stCondLst>
                                            <p:cond delay="0"/>
                                          </p:stCondLst>
                                        </p:cTn>
                                        <p:tgtEl>
                                          <p:spTgt spid="32"/>
                                        </p:tgtEl>
                                        <p:attrNameLst>
                                          <p:attrName>style.visibility</p:attrName>
                                        </p:attrNameLst>
                                      </p:cBhvr>
                                      <p:to>
                                        <p:strVal val="visible"/>
                                      </p:to>
                                    </p:set>
                                    <p:anim calcmode="lin" valueType="num">
                                      <p:cBhvr>
                                        <p:cTn id="46" dur="500" fill="hold"/>
                                        <p:tgtEl>
                                          <p:spTgt spid="32"/>
                                        </p:tgtEl>
                                        <p:attrNameLst>
                                          <p:attrName>ppt_x</p:attrName>
                                        </p:attrNameLst>
                                      </p:cBhvr>
                                      <p:tavLst>
                                        <p:tav tm="0">
                                          <p:val>
                                            <p:strVal val="#ppt_x-#ppt_w/2"/>
                                          </p:val>
                                        </p:tav>
                                        <p:tav tm="100000">
                                          <p:val>
                                            <p:strVal val="#ppt_x"/>
                                          </p:val>
                                        </p:tav>
                                      </p:tavLst>
                                    </p:anim>
                                    <p:anim calcmode="lin" valueType="num">
                                      <p:cBhvr>
                                        <p:cTn id="47" dur="500" fill="hold"/>
                                        <p:tgtEl>
                                          <p:spTgt spid="32"/>
                                        </p:tgtEl>
                                        <p:attrNameLst>
                                          <p:attrName>ppt_y</p:attrName>
                                        </p:attrNameLst>
                                      </p:cBhvr>
                                      <p:tavLst>
                                        <p:tav tm="0">
                                          <p:val>
                                            <p:strVal val="#ppt_y"/>
                                          </p:val>
                                        </p:tav>
                                        <p:tav tm="100000">
                                          <p:val>
                                            <p:strVal val="#ppt_y"/>
                                          </p:val>
                                        </p:tav>
                                      </p:tavLst>
                                    </p:anim>
                                    <p:anim calcmode="lin" valueType="num">
                                      <p:cBhvr>
                                        <p:cTn id="48" dur="500" fill="hold"/>
                                        <p:tgtEl>
                                          <p:spTgt spid="32"/>
                                        </p:tgtEl>
                                        <p:attrNameLst>
                                          <p:attrName>ppt_w</p:attrName>
                                        </p:attrNameLst>
                                      </p:cBhvr>
                                      <p:tavLst>
                                        <p:tav tm="0">
                                          <p:val>
                                            <p:fltVal val="0"/>
                                          </p:val>
                                        </p:tav>
                                        <p:tav tm="100000">
                                          <p:val>
                                            <p:strVal val="#ppt_w"/>
                                          </p:val>
                                        </p:tav>
                                      </p:tavLst>
                                    </p:anim>
                                    <p:anim calcmode="lin" valueType="num">
                                      <p:cBhvr>
                                        <p:cTn id="49" dur="500" fill="hold"/>
                                        <p:tgtEl>
                                          <p:spTgt spid="32"/>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1" presetClass="emph" presetSubtype="2" fill="hold" nodeType="clickEffect">
                                  <p:stCondLst>
                                    <p:cond delay="0"/>
                                  </p:stCondLst>
                                  <p:childTnLst>
                                    <p:animClr clrSpc="rgb" dir="cw">
                                      <p:cBhvr>
                                        <p:cTn id="53" dur="2000" fill="hold"/>
                                        <p:tgtEl>
                                          <p:spTgt spid="20"/>
                                        </p:tgtEl>
                                        <p:attrNameLst>
                                          <p:attrName>fillcolor</p:attrName>
                                        </p:attrNameLst>
                                      </p:cBhvr>
                                      <p:to>
                                        <a:schemeClr val="folHlink"/>
                                      </p:to>
                                    </p:animClr>
                                    <p:set>
                                      <p:cBhvr>
                                        <p:cTn id="54" dur="2000" fill="hold"/>
                                        <p:tgtEl>
                                          <p:spTgt spid="20"/>
                                        </p:tgtEl>
                                        <p:attrNameLst>
                                          <p:attrName>fill.type</p:attrName>
                                        </p:attrNameLst>
                                      </p:cBhvr>
                                      <p:to>
                                        <p:strVal val="solid"/>
                                      </p:to>
                                    </p:set>
                                    <p:set>
                                      <p:cBhvr>
                                        <p:cTn id="55" dur="2000" fill="hold"/>
                                        <p:tgtEl>
                                          <p:spTgt spid="20"/>
                                        </p:tgtEl>
                                        <p:attrNameLst>
                                          <p:attrName>fill.on</p:attrName>
                                        </p:attrNameLst>
                                      </p:cBhvr>
                                      <p:to>
                                        <p:strVal val="true"/>
                                      </p:to>
                                    </p:set>
                                  </p:childTnLst>
                                </p:cTn>
                              </p:par>
                            </p:childTnLst>
                          </p:cTn>
                        </p:par>
                      </p:childTnLst>
                    </p:cTn>
                  </p:par>
                  <p:par>
                    <p:cTn id="56" fill="hold">
                      <p:stCondLst>
                        <p:cond delay="indefinite"/>
                      </p:stCondLst>
                      <p:childTnLst>
                        <p:par>
                          <p:cTn id="57" fill="hold">
                            <p:stCondLst>
                              <p:cond delay="0"/>
                            </p:stCondLst>
                            <p:childTnLst>
                              <p:par>
                                <p:cTn id="58" presetID="17" presetClass="entr" presetSubtype="8"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 calcmode="lin" valueType="num">
                                      <p:cBhvr>
                                        <p:cTn id="60" dur="500" fill="hold"/>
                                        <p:tgtEl>
                                          <p:spTgt spid="35"/>
                                        </p:tgtEl>
                                        <p:attrNameLst>
                                          <p:attrName>ppt_x</p:attrName>
                                        </p:attrNameLst>
                                      </p:cBhvr>
                                      <p:tavLst>
                                        <p:tav tm="0">
                                          <p:val>
                                            <p:strVal val="#ppt_x-#ppt_w/2"/>
                                          </p:val>
                                        </p:tav>
                                        <p:tav tm="100000">
                                          <p:val>
                                            <p:strVal val="#ppt_x"/>
                                          </p:val>
                                        </p:tav>
                                      </p:tavLst>
                                    </p:anim>
                                    <p:anim calcmode="lin" valueType="num">
                                      <p:cBhvr>
                                        <p:cTn id="61" dur="500" fill="hold"/>
                                        <p:tgtEl>
                                          <p:spTgt spid="35"/>
                                        </p:tgtEl>
                                        <p:attrNameLst>
                                          <p:attrName>ppt_y</p:attrName>
                                        </p:attrNameLst>
                                      </p:cBhvr>
                                      <p:tavLst>
                                        <p:tav tm="0">
                                          <p:val>
                                            <p:strVal val="#ppt_y"/>
                                          </p:val>
                                        </p:tav>
                                        <p:tav tm="100000">
                                          <p:val>
                                            <p:strVal val="#ppt_y"/>
                                          </p:val>
                                        </p:tav>
                                      </p:tavLst>
                                    </p:anim>
                                    <p:anim calcmode="lin" valueType="num">
                                      <p:cBhvr>
                                        <p:cTn id="62" dur="500" fill="hold"/>
                                        <p:tgtEl>
                                          <p:spTgt spid="35"/>
                                        </p:tgtEl>
                                        <p:attrNameLst>
                                          <p:attrName>ppt_w</p:attrName>
                                        </p:attrNameLst>
                                      </p:cBhvr>
                                      <p:tavLst>
                                        <p:tav tm="0">
                                          <p:val>
                                            <p:fltVal val="0"/>
                                          </p:val>
                                        </p:tav>
                                        <p:tav tm="100000">
                                          <p:val>
                                            <p:strVal val="#ppt_w"/>
                                          </p:val>
                                        </p:tav>
                                      </p:tavLst>
                                    </p:anim>
                                    <p:anim calcmode="lin" valueType="num">
                                      <p:cBhvr>
                                        <p:cTn id="63" dur="500" fill="hold"/>
                                        <p:tgtEl>
                                          <p:spTgt spid="35"/>
                                        </p:tgtEl>
                                        <p:attrNameLst>
                                          <p:attrName>ppt_h</p:attrName>
                                        </p:attrNameLst>
                                      </p:cBhvr>
                                      <p:tavLst>
                                        <p:tav tm="0">
                                          <p:val>
                                            <p:strVal val="#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17" presetClass="entr" presetSubtype="4" fill="hold" nodeType="clickEffect">
                                  <p:stCondLst>
                                    <p:cond delay="0"/>
                                  </p:stCondLst>
                                  <p:childTnLst>
                                    <p:set>
                                      <p:cBhvr>
                                        <p:cTn id="67" dur="1" fill="hold">
                                          <p:stCondLst>
                                            <p:cond delay="0"/>
                                          </p:stCondLst>
                                        </p:cTn>
                                        <p:tgtEl>
                                          <p:spTgt spid="28"/>
                                        </p:tgtEl>
                                        <p:attrNameLst>
                                          <p:attrName>style.visibility</p:attrName>
                                        </p:attrNameLst>
                                      </p:cBhvr>
                                      <p:to>
                                        <p:strVal val="visible"/>
                                      </p:to>
                                    </p:set>
                                    <p:anim calcmode="lin" valueType="num">
                                      <p:cBhvr>
                                        <p:cTn id="68" dur="500" fill="hold"/>
                                        <p:tgtEl>
                                          <p:spTgt spid="28"/>
                                        </p:tgtEl>
                                        <p:attrNameLst>
                                          <p:attrName>ppt_x</p:attrName>
                                        </p:attrNameLst>
                                      </p:cBhvr>
                                      <p:tavLst>
                                        <p:tav tm="0">
                                          <p:val>
                                            <p:strVal val="#ppt_x"/>
                                          </p:val>
                                        </p:tav>
                                        <p:tav tm="100000">
                                          <p:val>
                                            <p:strVal val="#ppt_x"/>
                                          </p:val>
                                        </p:tav>
                                      </p:tavLst>
                                    </p:anim>
                                    <p:anim calcmode="lin" valueType="num">
                                      <p:cBhvr>
                                        <p:cTn id="69" dur="500" fill="hold"/>
                                        <p:tgtEl>
                                          <p:spTgt spid="28"/>
                                        </p:tgtEl>
                                        <p:attrNameLst>
                                          <p:attrName>ppt_y</p:attrName>
                                        </p:attrNameLst>
                                      </p:cBhvr>
                                      <p:tavLst>
                                        <p:tav tm="0">
                                          <p:val>
                                            <p:strVal val="#ppt_y+#ppt_h/2"/>
                                          </p:val>
                                        </p:tav>
                                        <p:tav tm="100000">
                                          <p:val>
                                            <p:strVal val="#ppt_y"/>
                                          </p:val>
                                        </p:tav>
                                      </p:tavLst>
                                    </p:anim>
                                    <p:anim calcmode="lin" valueType="num">
                                      <p:cBhvr>
                                        <p:cTn id="70" dur="500" fill="hold"/>
                                        <p:tgtEl>
                                          <p:spTgt spid="28"/>
                                        </p:tgtEl>
                                        <p:attrNameLst>
                                          <p:attrName>ppt_w</p:attrName>
                                        </p:attrNameLst>
                                      </p:cBhvr>
                                      <p:tavLst>
                                        <p:tav tm="0">
                                          <p:val>
                                            <p:strVal val="#ppt_w"/>
                                          </p:val>
                                        </p:tav>
                                        <p:tav tm="100000">
                                          <p:val>
                                            <p:strVal val="#ppt_w"/>
                                          </p:val>
                                        </p:tav>
                                      </p:tavLst>
                                    </p:anim>
                                    <p:anim calcmode="lin" valueType="num">
                                      <p:cBhvr>
                                        <p:cTn id="71" dur="500" fill="hold"/>
                                        <p:tgtEl>
                                          <p:spTgt spid="28"/>
                                        </p:tgtEl>
                                        <p:attrNameLst>
                                          <p:attrName>ppt_h</p:attrName>
                                        </p:attrNameLst>
                                      </p:cBhvr>
                                      <p:tavLst>
                                        <p:tav tm="0">
                                          <p:val>
                                            <p:fltVal val="0"/>
                                          </p:val>
                                        </p:tav>
                                        <p:tav tm="100000">
                                          <p:val>
                                            <p:strVal val="#ppt_h"/>
                                          </p:val>
                                        </p:tav>
                                      </p:tavLst>
                                    </p:anim>
                                  </p:childTnLst>
                                </p:cTn>
                              </p:par>
                            </p:childTnLst>
                          </p:cTn>
                        </p:par>
                      </p:childTnLst>
                    </p:cTn>
                  </p:par>
                  <p:par>
                    <p:cTn id="72" fill="hold">
                      <p:stCondLst>
                        <p:cond delay="indefinite"/>
                      </p:stCondLst>
                      <p:childTnLst>
                        <p:par>
                          <p:cTn id="73" fill="hold">
                            <p:stCondLst>
                              <p:cond delay="0"/>
                            </p:stCondLst>
                            <p:childTnLst>
                              <p:par>
                                <p:cTn id="74" presetID="17" presetClass="entr" presetSubtype="8" fill="hold" nodeType="clickEffect">
                                  <p:stCondLst>
                                    <p:cond delay="0"/>
                                  </p:stCondLst>
                                  <p:childTnLst>
                                    <p:set>
                                      <p:cBhvr>
                                        <p:cTn id="75" dur="1" fill="hold">
                                          <p:stCondLst>
                                            <p:cond delay="0"/>
                                          </p:stCondLst>
                                        </p:cTn>
                                        <p:tgtEl>
                                          <p:spTgt spid="25"/>
                                        </p:tgtEl>
                                        <p:attrNameLst>
                                          <p:attrName>style.visibility</p:attrName>
                                        </p:attrNameLst>
                                      </p:cBhvr>
                                      <p:to>
                                        <p:strVal val="visible"/>
                                      </p:to>
                                    </p:set>
                                    <p:anim calcmode="lin" valueType="num">
                                      <p:cBhvr>
                                        <p:cTn id="76" dur="500" fill="hold"/>
                                        <p:tgtEl>
                                          <p:spTgt spid="25"/>
                                        </p:tgtEl>
                                        <p:attrNameLst>
                                          <p:attrName>ppt_x</p:attrName>
                                        </p:attrNameLst>
                                      </p:cBhvr>
                                      <p:tavLst>
                                        <p:tav tm="0">
                                          <p:val>
                                            <p:strVal val="#ppt_x-#ppt_w/2"/>
                                          </p:val>
                                        </p:tav>
                                        <p:tav tm="100000">
                                          <p:val>
                                            <p:strVal val="#ppt_x"/>
                                          </p:val>
                                        </p:tav>
                                      </p:tavLst>
                                    </p:anim>
                                    <p:anim calcmode="lin" valueType="num">
                                      <p:cBhvr>
                                        <p:cTn id="77" dur="500" fill="hold"/>
                                        <p:tgtEl>
                                          <p:spTgt spid="25"/>
                                        </p:tgtEl>
                                        <p:attrNameLst>
                                          <p:attrName>ppt_y</p:attrName>
                                        </p:attrNameLst>
                                      </p:cBhvr>
                                      <p:tavLst>
                                        <p:tav tm="0">
                                          <p:val>
                                            <p:strVal val="#ppt_y"/>
                                          </p:val>
                                        </p:tav>
                                        <p:tav tm="100000">
                                          <p:val>
                                            <p:strVal val="#ppt_y"/>
                                          </p:val>
                                        </p:tav>
                                      </p:tavLst>
                                    </p:anim>
                                    <p:anim calcmode="lin" valueType="num">
                                      <p:cBhvr>
                                        <p:cTn id="78" dur="500" fill="hold"/>
                                        <p:tgtEl>
                                          <p:spTgt spid="25"/>
                                        </p:tgtEl>
                                        <p:attrNameLst>
                                          <p:attrName>ppt_w</p:attrName>
                                        </p:attrNameLst>
                                      </p:cBhvr>
                                      <p:tavLst>
                                        <p:tav tm="0">
                                          <p:val>
                                            <p:fltVal val="0"/>
                                          </p:val>
                                        </p:tav>
                                        <p:tav tm="100000">
                                          <p:val>
                                            <p:strVal val="#ppt_w"/>
                                          </p:val>
                                        </p:tav>
                                      </p:tavLst>
                                    </p:anim>
                                    <p:anim calcmode="lin" valueType="num">
                                      <p:cBhvr>
                                        <p:cTn id="79"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80" fill="hold">
                      <p:stCondLst>
                        <p:cond delay="indefinite"/>
                      </p:stCondLst>
                      <p:childTnLst>
                        <p:par>
                          <p:cTn id="81" fill="hold">
                            <p:stCondLst>
                              <p:cond delay="0"/>
                            </p:stCondLst>
                            <p:childTnLst>
                              <p:par>
                                <p:cTn id="82" presetID="19" presetClass="entr" presetSubtype="10" fill="hold" grpId="0" nodeType="clickEffect">
                                  <p:stCondLst>
                                    <p:cond delay="0"/>
                                  </p:stCondLst>
                                  <p:childTnLst>
                                    <p:set>
                                      <p:cBhvr>
                                        <p:cTn id="83" dur="1" fill="hold">
                                          <p:stCondLst>
                                            <p:cond delay="0"/>
                                          </p:stCondLst>
                                        </p:cTn>
                                        <p:tgtEl>
                                          <p:spTgt spid="26"/>
                                        </p:tgtEl>
                                        <p:attrNameLst>
                                          <p:attrName>style.visibility</p:attrName>
                                        </p:attrNameLst>
                                      </p:cBhvr>
                                      <p:to>
                                        <p:strVal val="visible"/>
                                      </p:to>
                                    </p:set>
                                    <p:anim calcmode="lin" valueType="num">
                                      <p:cBhvr>
                                        <p:cTn id="84" dur="1000" fill="hold"/>
                                        <p:tgtEl>
                                          <p:spTgt spid="26"/>
                                        </p:tgtEl>
                                        <p:attrNameLst>
                                          <p:attrName>ppt_w</p:attrName>
                                        </p:attrNameLst>
                                      </p:cBhvr>
                                      <p:tavLst>
                                        <p:tav tm="0" fmla="#ppt_w*sin(2.5*pi*$)">
                                          <p:val>
                                            <p:fltVal val="0"/>
                                          </p:val>
                                        </p:tav>
                                        <p:tav tm="100000">
                                          <p:val>
                                            <p:fltVal val="1"/>
                                          </p:val>
                                        </p:tav>
                                      </p:tavLst>
                                    </p:anim>
                                    <p:anim calcmode="lin" valueType="num">
                                      <p:cBhvr>
                                        <p:cTn id="85" dur="10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86" fill="hold">
                      <p:stCondLst>
                        <p:cond delay="indefinite"/>
                      </p:stCondLst>
                      <p:childTnLst>
                        <p:par>
                          <p:cTn id="87" fill="hold">
                            <p:stCondLst>
                              <p:cond delay="0"/>
                            </p:stCondLst>
                            <p:childTnLst>
                              <p:par>
                                <p:cTn id="88" presetID="6" presetClass="entr" presetSubtype="16" fill="hold" grpId="0" nodeType="clickEffect">
                                  <p:stCondLst>
                                    <p:cond delay="0"/>
                                  </p:stCondLst>
                                  <p:childTnLst>
                                    <p:set>
                                      <p:cBhvr>
                                        <p:cTn id="89" dur="1" fill="hold">
                                          <p:stCondLst>
                                            <p:cond delay="0"/>
                                          </p:stCondLst>
                                        </p:cTn>
                                        <p:tgtEl>
                                          <p:spTgt spid="46"/>
                                        </p:tgtEl>
                                        <p:attrNameLst>
                                          <p:attrName>style.visibility</p:attrName>
                                        </p:attrNameLst>
                                      </p:cBhvr>
                                      <p:to>
                                        <p:strVal val="visible"/>
                                      </p:to>
                                    </p:set>
                                    <p:animEffect transition="in" filter="circle(in)">
                                      <p:cBhvr>
                                        <p:cTn id="90" dur="2000"/>
                                        <p:tgtEl>
                                          <p:spTgt spid="46"/>
                                        </p:tgtEl>
                                      </p:cBhvr>
                                    </p:animEffect>
                                  </p:childTnLst>
                                </p:cTn>
                              </p:par>
                            </p:childTnLst>
                          </p:cTn>
                        </p:par>
                      </p:childTnLst>
                    </p:cTn>
                  </p:par>
                  <p:par>
                    <p:cTn id="91" fill="hold">
                      <p:stCondLst>
                        <p:cond delay="indefinite"/>
                      </p:stCondLst>
                      <p:childTnLst>
                        <p:par>
                          <p:cTn id="92" fill="hold">
                            <p:stCondLst>
                              <p:cond delay="0"/>
                            </p:stCondLst>
                            <p:childTnLst>
                              <p:par>
                                <p:cTn id="93" presetID="17" presetClass="entr" presetSubtype="4" fill="hold" nodeType="clickEffect">
                                  <p:stCondLst>
                                    <p:cond delay="0"/>
                                  </p:stCondLst>
                                  <p:childTnLst>
                                    <p:set>
                                      <p:cBhvr>
                                        <p:cTn id="94" dur="1" fill="hold">
                                          <p:stCondLst>
                                            <p:cond delay="0"/>
                                          </p:stCondLst>
                                        </p:cTn>
                                        <p:tgtEl>
                                          <p:spTgt spid="30"/>
                                        </p:tgtEl>
                                        <p:attrNameLst>
                                          <p:attrName>style.visibility</p:attrName>
                                        </p:attrNameLst>
                                      </p:cBhvr>
                                      <p:to>
                                        <p:strVal val="visible"/>
                                      </p:to>
                                    </p:set>
                                    <p:anim calcmode="lin" valueType="num">
                                      <p:cBhvr>
                                        <p:cTn id="95" dur="500" fill="hold"/>
                                        <p:tgtEl>
                                          <p:spTgt spid="30"/>
                                        </p:tgtEl>
                                        <p:attrNameLst>
                                          <p:attrName>ppt_x</p:attrName>
                                        </p:attrNameLst>
                                      </p:cBhvr>
                                      <p:tavLst>
                                        <p:tav tm="0">
                                          <p:val>
                                            <p:strVal val="#ppt_x"/>
                                          </p:val>
                                        </p:tav>
                                        <p:tav tm="100000">
                                          <p:val>
                                            <p:strVal val="#ppt_x"/>
                                          </p:val>
                                        </p:tav>
                                      </p:tavLst>
                                    </p:anim>
                                    <p:anim calcmode="lin" valueType="num">
                                      <p:cBhvr>
                                        <p:cTn id="96" dur="500" fill="hold"/>
                                        <p:tgtEl>
                                          <p:spTgt spid="30"/>
                                        </p:tgtEl>
                                        <p:attrNameLst>
                                          <p:attrName>ppt_y</p:attrName>
                                        </p:attrNameLst>
                                      </p:cBhvr>
                                      <p:tavLst>
                                        <p:tav tm="0">
                                          <p:val>
                                            <p:strVal val="#ppt_y+#ppt_h/2"/>
                                          </p:val>
                                        </p:tav>
                                        <p:tav tm="100000">
                                          <p:val>
                                            <p:strVal val="#ppt_y"/>
                                          </p:val>
                                        </p:tav>
                                      </p:tavLst>
                                    </p:anim>
                                    <p:anim calcmode="lin" valueType="num">
                                      <p:cBhvr>
                                        <p:cTn id="97" dur="500" fill="hold"/>
                                        <p:tgtEl>
                                          <p:spTgt spid="30"/>
                                        </p:tgtEl>
                                        <p:attrNameLst>
                                          <p:attrName>ppt_w</p:attrName>
                                        </p:attrNameLst>
                                      </p:cBhvr>
                                      <p:tavLst>
                                        <p:tav tm="0">
                                          <p:val>
                                            <p:strVal val="#ppt_w"/>
                                          </p:val>
                                        </p:tav>
                                        <p:tav tm="100000">
                                          <p:val>
                                            <p:strVal val="#ppt_w"/>
                                          </p:val>
                                        </p:tav>
                                      </p:tavLst>
                                    </p:anim>
                                    <p:anim calcmode="lin" valueType="num">
                                      <p:cBhvr>
                                        <p:cTn id="98" dur="500" fill="hold"/>
                                        <p:tgtEl>
                                          <p:spTgt spid="30"/>
                                        </p:tgtEl>
                                        <p:attrNameLst>
                                          <p:attrName>ppt_h</p:attrName>
                                        </p:attrNameLst>
                                      </p:cBhvr>
                                      <p:tavLst>
                                        <p:tav tm="0">
                                          <p:val>
                                            <p:fltVal val="0"/>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17" presetClass="entr" presetSubtype="8" fill="hold" nodeType="clickEffect">
                                  <p:stCondLst>
                                    <p:cond delay="0"/>
                                  </p:stCondLst>
                                  <p:childTnLst>
                                    <p:set>
                                      <p:cBhvr>
                                        <p:cTn id="102" dur="1" fill="hold">
                                          <p:stCondLst>
                                            <p:cond delay="0"/>
                                          </p:stCondLst>
                                        </p:cTn>
                                        <p:tgtEl>
                                          <p:spTgt spid="40"/>
                                        </p:tgtEl>
                                        <p:attrNameLst>
                                          <p:attrName>style.visibility</p:attrName>
                                        </p:attrNameLst>
                                      </p:cBhvr>
                                      <p:to>
                                        <p:strVal val="visible"/>
                                      </p:to>
                                    </p:set>
                                    <p:anim calcmode="lin" valueType="num">
                                      <p:cBhvr>
                                        <p:cTn id="103" dur="500" fill="hold"/>
                                        <p:tgtEl>
                                          <p:spTgt spid="40"/>
                                        </p:tgtEl>
                                        <p:attrNameLst>
                                          <p:attrName>ppt_x</p:attrName>
                                        </p:attrNameLst>
                                      </p:cBhvr>
                                      <p:tavLst>
                                        <p:tav tm="0">
                                          <p:val>
                                            <p:strVal val="#ppt_x-#ppt_w/2"/>
                                          </p:val>
                                        </p:tav>
                                        <p:tav tm="100000">
                                          <p:val>
                                            <p:strVal val="#ppt_x"/>
                                          </p:val>
                                        </p:tav>
                                      </p:tavLst>
                                    </p:anim>
                                    <p:anim calcmode="lin" valueType="num">
                                      <p:cBhvr>
                                        <p:cTn id="104" dur="500" fill="hold"/>
                                        <p:tgtEl>
                                          <p:spTgt spid="40"/>
                                        </p:tgtEl>
                                        <p:attrNameLst>
                                          <p:attrName>ppt_y</p:attrName>
                                        </p:attrNameLst>
                                      </p:cBhvr>
                                      <p:tavLst>
                                        <p:tav tm="0">
                                          <p:val>
                                            <p:strVal val="#ppt_y"/>
                                          </p:val>
                                        </p:tav>
                                        <p:tav tm="100000">
                                          <p:val>
                                            <p:strVal val="#ppt_y"/>
                                          </p:val>
                                        </p:tav>
                                      </p:tavLst>
                                    </p:anim>
                                    <p:anim calcmode="lin" valueType="num">
                                      <p:cBhvr>
                                        <p:cTn id="105" dur="500" fill="hold"/>
                                        <p:tgtEl>
                                          <p:spTgt spid="40"/>
                                        </p:tgtEl>
                                        <p:attrNameLst>
                                          <p:attrName>ppt_w</p:attrName>
                                        </p:attrNameLst>
                                      </p:cBhvr>
                                      <p:tavLst>
                                        <p:tav tm="0">
                                          <p:val>
                                            <p:fltVal val="0"/>
                                          </p:val>
                                        </p:tav>
                                        <p:tav tm="100000">
                                          <p:val>
                                            <p:strVal val="#ppt_w"/>
                                          </p:val>
                                        </p:tav>
                                      </p:tavLst>
                                    </p:anim>
                                    <p:anim calcmode="lin" valueType="num">
                                      <p:cBhvr>
                                        <p:cTn id="106" dur="500" fill="hold"/>
                                        <p:tgtEl>
                                          <p:spTgt spid="40"/>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19" presetClass="entr" presetSubtype="10" fill="hold" grpId="0" nodeType="clickEffect">
                                  <p:stCondLst>
                                    <p:cond delay="0"/>
                                  </p:stCondLst>
                                  <p:childTnLst>
                                    <p:set>
                                      <p:cBhvr>
                                        <p:cTn id="110" dur="1" fill="hold">
                                          <p:stCondLst>
                                            <p:cond delay="0"/>
                                          </p:stCondLst>
                                        </p:cTn>
                                        <p:tgtEl>
                                          <p:spTgt spid="33"/>
                                        </p:tgtEl>
                                        <p:attrNameLst>
                                          <p:attrName>style.visibility</p:attrName>
                                        </p:attrNameLst>
                                      </p:cBhvr>
                                      <p:to>
                                        <p:strVal val="visible"/>
                                      </p:to>
                                    </p:set>
                                    <p:anim calcmode="lin" valueType="num">
                                      <p:cBhvr>
                                        <p:cTn id="111" dur="1000" fill="hold"/>
                                        <p:tgtEl>
                                          <p:spTgt spid="33"/>
                                        </p:tgtEl>
                                        <p:attrNameLst>
                                          <p:attrName>ppt_w</p:attrName>
                                        </p:attrNameLst>
                                      </p:cBhvr>
                                      <p:tavLst>
                                        <p:tav tm="0" fmla="#ppt_w*sin(2.5*pi*$)">
                                          <p:val>
                                            <p:fltVal val="0"/>
                                          </p:val>
                                        </p:tav>
                                        <p:tav tm="100000">
                                          <p:val>
                                            <p:fltVal val="1"/>
                                          </p:val>
                                        </p:tav>
                                      </p:tavLst>
                                    </p:anim>
                                    <p:anim calcmode="lin" valueType="num">
                                      <p:cBhvr>
                                        <p:cTn id="112" dur="1000" fill="hold"/>
                                        <p:tgtEl>
                                          <p:spTgt spid="33"/>
                                        </p:tgtEl>
                                        <p:attrNameLst>
                                          <p:attrName>ppt_h</p:attrName>
                                        </p:attrNameLst>
                                      </p:cBhvr>
                                      <p:tavLst>
                                        <p:tav tm="0">
                                          <p:val>
                                            <p:strVal val="#ppt_h"/>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17" presetClass="entr" presetSubtype="4" fill="hold" nodeType="clickEffect">
                                  <p:stCondLst>
                                    <p:cond delay="0"/>
                                  </p:stCondLst>
                                  <p:childTnLst>
                                    <p:set>
                                      <p:cBhvr>
                                        <p:cTn id="116" dur="1" fill="hold">
                                          <p:stCondLst>
                                            <p:cond delay="0"/>
                                          </p:stCondLst>
                                        </p:cTn>
                                        <p:tgtEl>
                                          <p:spTgt spid="48"/>
                                        </p:tgtEl>
                                        <p:attrNameLst>
                                          <p:attrName>style.visibility</p:attrName>
                                        </p:attrNameLst>
                                      </p:cBhvr>
                                      <p:to>
                                        <p:strVal val="visible"/>
                                      </p:to>
                                    </p:set>
                                    <p:anim calcmode="lin" valueType="num">
                                      <p:cBhvr>
                                        <p:cTn id="117" dur="500" fill="hold"/>
                                        <p:tgtEl>
                                          <p:spTgt spid="48"/>
                                        </p:tgtEl>
                                        <p:attrNameLst>
                                          <p:attrName>ppt_x</p:attrName>
                                        </p:attrNameLst>
                                      </p:cBhvr>
                                      <p:tavLst>
                                        <p:tav tm="0">
                                          <p:val>
                                            <p:strVal val="#ppt_x"/>
                                          </p:val>
                                        </p:tav>
                                        <p:tav tm="100000">
                                          <p:val>
                                            <p:strVal val="#ppt_x"/>
                                          </p:val>
                                        </p:tav>
                                      </p:tavLst>
                                    </p:anim>
                                    <p:anim calcmode="lin" valueType="num">
                                      <p:cBhvr>
                                        <p:cTn id="118" dur="500" fill="hold"/>
                                        <p:tgtEl>
                                          <p:spTgt spid="48"/>
                                        </p:tgtEl>
                                        <p:attrNameLst>
                                          <p:attrName>ppt_y</p:attrName>
                                        </p:attrNameLst>
                                      </p:cBhvr>
                                      <p:tavLst>
                                        <p:tav tm="0">
                                          <p:val>
                                            <p:strVal val="#ppt_y+#ppt_h/2"/>
                                          </p:val>
                                        </p:tav>
                                        <p:tav tm="100000">
                                          <p:val>
                                            <p:strVal val="#ppt_y"/>
                                          </p:val>
                                        </p:tav>
                                      </p:tavLst>
                                    </p:anim>
                                    <p:anim calcmode="lin" valueType="num">
                                      <p:cBhvr>
                                        <p:cTn id="119" dur="500" fill="hold"/>
                                        <p:tgtEl>
                                          <p:spTgt spid="48"/>
                                        </p:tgtEl>
                                        <p:attrNameLst>
                                          <p:attrName>ppt_w</p:attrName>
                                        </p:attrNameLst>
                                      </p:cBhvr>
                                      <p:tavLst>
                                        <p:tav tm="0">
                                          <p:val>
                                            <p:strVal val="#ppt_w"/>
                                          </p:val>
                                        </p:tav>
                                        <p:tav tm="100000">
                                          <p:val>
                                            <p:strVal val="#ppt_w"/>
                                          </p:val>
                                        </p:tav>
                                      </p:tavLst>
                                    </p:anim>
                                    <p:anim calcmode="lin" valueType="num">
                                      <p:cBhvr>
                                        <p:cTn id="120" dur="500" fill="hold"/>
                                        <p:tgtEl>
                                          <p:spTgt spid="48"/>
                                        </p:tgtEl>
                                        <p:attrNameLst>
                                          <p:attrName>ppt_h</p:attrName>
                                        </p:attrNameLst>
                                      </p:cBhvr>
                                      <p:tavLst>
                                        <p:tav tm="0">
                                          <p:val>
                                            <p:fltVal val="0"/>
                                          </p:val>
                                        </p:tav>
                                        <p:tav tm="100000">
                                          <p:val>
                                            <p:strVal val="#ppt_h"/>
                                          </p:val>
                                        </p:tav>
                                      </p:tavLst>
                                    </p:anim>
                                  </p:childTnLst>
                                </p:cTn>
                              </p:par>
                            </p:childTnLst>
                          </p:cTn>
                        </p:par>
                      </p:childTnLst>
                    </p:cTn>
                  </p:par>
                  <p:par>
                    <p:cTn id="121" fill="hold">
                      <p:stCondLst>
                        <p:cond delay="indefinite"/>
                      </p:stCondLst>
                      <p:childTnLst>
                        <p:par>
                          <p:cTn id="122" fill="hold">
                            <p:stCondLst>
                              <p:cond delay="0"/>
                            </p:stCondLst>
                            <p:childTnLst>
                              <p:par>
                                <p:cTn id="123" presetID="17" presetClass="entr" presetSubtype="8" fill="hold" nodeType="clickEffect">
                                  <p:stCondLst>
                                    <p:cond delay="0"/>
                                  </p:stCondLst>
                                  <p:childTnLst>
                                    <p:set>
                                      <p:cBhvr>
                                        <p:cTn id="124" dur="1" fill="hold">
                                          <p:stCondLst>
                                            <p:cond delay="0"/>
                                          </p:stCondLst>
                                        </p:cTn>
                                        <p:tgtEl>
                                          <p:spTgt spid="27"/>
                                        </p:tgtEl>
                                        <p:attrNameLst>
                                          <p:attrName>style.visibility</p:attrName>
                                        </p:attrNameLst>
                                      </p:cBhvr>
                                      <p:to>
                                        <p:strVal val="visible"/>
                                      </p:to>
                                    </p:set>
                                    <p:anim calcmode="lin" valueType="num">
                                      <p:cBhvr>
                                        <p:cTn id="125" dur="500" fill="hold"/>
                                        <p:tgtEl>
                                          <p:spTgt spid="27"/>
                                        </p:tgtEl>
                                        <p:attrNameLst>
                                          <p:attrName>ppt_x</p:attrName>
                                        </p:attrNameLst>
                                      </p:cBhvr>
                                      <p:tavLst>
                                        <p:tav tm="0">
                                          <p:val>
                                            <p:strVal val="#ppt_x-#ppt_w/2"/>
                                          </p:val>
                                        </p:tav>
                                        <p:tav tm="100000">
                                          <p:val>
                                            <p:strVal val="#ppt_x"/>
                                          </p:val>
                                        </p:tav>
                                      </p:tavLst>
                                    </p:anim>
                                    <p:anim calcmode="lin" valueType="num">
                                      <p:cBhvr>
                                        <p:cTn id="126" dur="500" fill="hold"/>
                                        <p:tgtEl>
                                          <p:spTgt spid="27"/>
                                        </p:tgtEl>
                                        <p:attrNameLst>
                                          <p:attrName>ppt_y</p:attrName>
                                        </p:attrNameLst>
                                      </p:cBhvr>
                                      <p:tavLst>
                                        <p:tav tm="0">
                                          <p:val>
                                            <p:strVal val="#ppt_y"/>
                                          </p:val>
                                        </p:tav>
                                        <p:tav tm="100000">
                                          <p:val>
                                            <p:strVal val="#ppt_y"/>
                                          </p:val>
                                        </p:tav>
                                      </p:tavLst>
                                    </p:anim>
                                    <p:anim calcmode="lin" valueType="num">
                                      <p:cBhvr>
                                        <p:cTn id="127" dur="500" fill="hold"/>
                                        <p:tgtEl>
                                          <p:spTgt spid="27"/>
                                        </p:tgtEl>
                                        <p:attrNameLst>
                                          <p:attrName>ppt_w</p:attrName>
                                        </p:attrNameLst>
                                      </p:cBhvr>
                                      <p:tavLst>
                                        <p:tav tm="0">
                                          <p:val>
                                            <p:fltVal val="0"/>
                                          </p:val>
                                        </p:tav>
                                        <p:tav tm="100000">
                                          <p:val>
                                            <p:strVal val="#ppt_w"/>
                                          </p:val>
                                        </p:tav>
                                      </p:tavLst>
                                    </p:anim>
                                    <p:anim calcmode="lin" valueType="num">
                                      <p:cBhvr>
                                        <p:cTn id="128"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129" fill="hold">
                      <p:stCondLst>
                        <p:cond delay="indefinite"/>
                      </p:stCondLst>
                      <p:childTnLst>
                        <p:par>
                          <p:cTn id="130" fill="hold">
                            <p:stCondLst>
                              <p:cond delay="0"/>
                            </p:stCondLst>
                            <p:childTnLst>
                              <p:par>
                                <p:cTn id="131" presetID="8" presetClass="emph" presetSubtype="0" fill="hold" nodeType="clickEffect">
                                  <p:stCondLst>
                                    <p:cond delay="0"/>
                                  </p:stCondLst>
                                  <p:childTnLst>
                                    <p:animRot by="21600000">
                                      <p:cBhvr>
                                        <p:cTn id="132" dur="2000" fill="hold"/>
                                        <p:tgtEl>
                                          <p:spTgt spid="27"/>
                                        </p:tgtEl>
                                        <p:attrNameLst>
                                          <p:attrName>r</p:attrName>
                                        </p:attrNameLst>
                                      </p:cBhvr>
                                    </p:animRot>
                                  </p:childTnLst>
                                </p:cTn>
                              </p:par>
                            </p:childTnLst>
                          </p:cTn>
                        </p:par>
                      </p:childTnLst>
                    </p:cTn>
                  </p:par>
                  <p:par>
                    <p:cTn id="133" fill="hold">
                      <p:stCondLst>
                        <p:cond delay="indefinite"/>
                      </p:stCondLst>
                      <p:childTnLst>
                        <p:par>
                          <p:cTn id="134" fill="hold">
                            <p:stCondLst>
                              <p:cond delay="0"/>
                            </p:stCondLst>
                            <p:childTnLst>
                              <p:par>
                                <p:cTn id="135" presetID="17" presetClass="entr" presetSubtype="8" fill="hold" nodeType="clickEffect">
                                  <p:stCondLst>
                                    <p:cond delay="0"/>
                                  </p:stCondLst>
                                  <p:childTnLst>
                                    <p:set>
                                      <p:cBhvr>
                                        <p:cTn id="136" dur="1" fill="hold">
                                          <p:stCondLst>
                                            <p:cond delay="0"/>
                                          </p:stCondLst>
                                        </p:cTn>
                                        <p:tgtEl>
                                          <p:spTgt spid="37"/>
                                        </p:tgtEl>
                                        <p:attrNameLst>
                                          <p:attrName>style.visibility</p:attrName>
                                        </p:attrNameLst>
                                      </p:cBhvr>
                                      <p:to>
                                        <p:strVal val="visible"/>
                                      </p:to>
                                    </p:set>
                                    <p:anim calcmode="lin" valueType="num">
                                      <p:cBhvr>
                                        <p:cTn id="137" dur="500" fill="hold"/>
                                        <p:tgtEl>
                                          <p:spTgt spid="37"/>
                                        </p:tgtEl>
                                        <p:attrNameLst>
                                          <p:attrName>ppt_x</p:attrName>
                                        </p:attrNameLst>
                                      </p:cBhvr>
                                      <p:tavLst>
                                        <p:tav tm="0">
                                          <p:val>
                                            <p:strVal val="#ppt_x-#ppt_w/2"/>
                                          </p:val>
                                        </p:tav>
                                        <p:tav tm="100000">
                                          <p:val>
                                            <p:strVal val="#ppt_x"/>
                                          </p:val>
                                        </p:tav>
                                      </p:tavLst>
                                    </p:anim>
                                    <p:anim calcmode="lin" valueType="num">
                                      <p:cBhvr>
                                        <p:cTn id="138" dur="500" fill="hold"/>
                                        <p:tgtEl>
                                          <p:spTgt spid="37"/>
                                        </p:tgtEl>
                                        <p:attrNameLst>
                                          <p:attrName>ppt_y</p:attrName>
                                        </p:attrNameLst>
                                      </p:cBhvr>
                                      <p:tavLst>
                                        <p:tav tm="0">
                                          <p:val>
                                            <p:strVal val="#ppt_y"/>
                                          </p:val>
                                        </p:tav>
                                        <p:tav tm="100000">
                                          <p:val>
                                            <p:strVal val="#ppt_y"/>
                                          </p:val>
                                        </p:tav>
                                      </p:tavLst>
                                    </p:anim>
                                    <p:anim calcmode="lin" valueType="num">
                                      <p:cBhvr>
                                        <p:cTn id="139" dur="500" fill="hold"/>
                                        <p:tgtEl>
                                          <p:spTgt spid="37"/>
                                        </p:tgtEl>
                                        <p:attrNameLst>
                                          <p:attrName>ppt_w</p:attrName>
                                        </p:attrNameLst>
                                      </p:cBhvr>
                                      <p:tavLst>
                                        <p:tav tm="0">
                                          <p:val>
                                            <p:fltVal val="0"/>
                                          </p:val>
                                        </p:tav>
                                        <p:tav tm="100000">
                                          <p:val>
                                            <p:strVal val="#ppt_w"/>
                                          </p:val>
                                        </p:tav>
                                      </p:tavLst>
                                    </p:anim>
                                    <p:anim calcmode="lin" valueType="num">
                                      <p:cBhvr>
                                        <p:cTn id="140" dur="500" fill="hold"/>
                                        <p:tgtEl>
                                          <p:spTgt spid="37"/>
                                        </p:tgtEl>
                                        <p:attrNameLst>
                                          <p:attrName>ppt_h</p:attrName>
                                        </p:attrNameLst>
                                      </p:cBhvr>
                                      <p:tavLst>
                                        <p:tav tm="0">
                                          <p:val>
                                            <p:strVal val="#ppt_h"/>
                                          </p:val>
                                        </p:tav>
                                        <p:tav tm="100000">
                                          <p:val>
                                            <p:strVal val="#ppt_h"/>
                                          </p:val>
                                        </p:tav>
                                      </p:tavLst>
                                    </p:anim>
                                  </p:childTnLst>
                                </p:cTn>
                              </p:par>
                            </p:childTnLst>
                          </p:cTn>
                        </p:par>
                      </p:childTnLst>
                    </p:cTn>
                  </p:par>
                  <p:par>
                    <p:cTn id="141" fill="hold">
                      <p:stCondLst>
                        <p:cond delay="indefinite"/>
                      </p:stCondLst>
                      <p:childTnLst>
                        <p:par>
                          <p:cTn id="142" fill="hold">
                            <p:stCondLst>
                              <p:cond delay="0"/>
                            </p:stCondLst>
                            <p:childTnLst>
                              <p:par>
                                <p:cTn id="143" presetID="17" presetClass="entr" presetSubtype="8" fill="hold" nodeType="clickEffect">
                                  <p:stCondLst>
                                    <p:cond delay="0"/>
                                  </p:stCondLst>
                                  <p:childTnLst>
                                    <p:set>
                                      <p:cBhvr>
                                        <p:cTn id="144" dur="1" fill="hold">
                                          <p:stCondLst>
                                            <p:cond delay="0"/>
                                          </p:stCondLst>
                                        </p:cTn>
                                        <p:tgtEl>
                                          <p:spTgt spid="39"/>
                                        </p:tgtEl>
                                        <p:attrNameLst>
                                          <p:attrName>style.visibility</p:attrName>
                                        </p:attrNameLst>
                                      </p:cBhvr>
                                      <p:to>
                                        <p:strVal val="visible"/>
                                      </p:to>
                                    </p:set>
                                    <p:anim calcmode="lin" valueType="num">
                                      <p:cBhvr>
                                        <p:cTn id="145" dur="500" fill="hold"/>
                                        <p:tgtEl>
                                          <p:spTgt spid="39"/>
                                        </p:tgtEl>
                                        <p:attrNameLst>
                                          <p:attrName>ppt_x</p:attrName>
                                        </p:attrNameLst>
                                      </p:cBhvr>
                                      <p:tavLst>
                                        <p:tav tm="0">
                                          <p:val>
                                            <p:strVal val="#ppt_x-#ppt_w/2"/>
                                          </p:val>
                                        </p:tav>
                                        <p:tav tm="100000">
                                          <p:val>
                                            <p:strVal val="#ppt_x"/>
                                          </p:val>
                                        </p:tav>
                                      </p:tavLst>
                                    </p:anim>
                                    <p:anim calcmode="lin" valueType="num">
                                      <p:cBhvr>
                                        <p:cTn id="146" dur="500" fill="hold"/>
                                        <p:tgtEl>
                                          <p:spTgt spid="39"/>
                                        </p:tgtEl>
                                        <p:attrNameLst>
                                          <p:attrName>ppt_y</p:attrName>
                                        </p:attrNameLst>
                                      </p:cBhvr>
                                      <p:tavLst>
                                        <p:tav tm="0">
                                          <p:val>
                                            <p:strVal val="#ppt_y"/>
                                          </p:val>
                                        </p:tav>
                                        <p:tav tm="100000">
                                          <p:val>
                                            <p:strVal val="#ppt_y"/>
                                          </p:val>
                                        </p:tav>
                                      </p:tavLst>
                                    </p:anim>
                                    <p:anim calcmode="lin" valueType="num">
                                      <p:cBhvr>
                                        <p:cTn id="147" dur="500" fill="hold"/>
                                        <p:tgtEl>
                                          <p:spTgt spid="39"/>
                                        </p:tgtEl>
                                        <p:attrNameLst>
                                          <p:attrName>ppt_w</p:attrName>
                                        </p:attrNameLst>
                                      </p:cBhvr>
                                      <p:tavLst>
                                        <p:tav tm="0">
                                          <p:val>
                                            <p:fltVal val="0"/>
                                          </p:val>
                                        </p:tav>
                                        <p:tav tm="100000">
                                          <p:val>
                                            <p:strVal val="#ppt_w"/>
                                          </p:val>
                                        </p:tav>
                                      </p:tavLst>
                                    </p:anim>
                                    <p:anim calcmode="lin" valueType="num">
                                      <p:cBhvr>
                                        <p:cTn id="148" dur="500" fill="hold"/>
                                        <p:tgtEl>
                                          <p:spTgt spid="3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animBg="1"/>
      <p:bldP spid="23" grpId="0" animBg="1"/>
      <p:bldP spid="26" grpId="0"/>
      <p:bldP spid="3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photographed one after another and shown very quickly on the screen so that the figures on them seem to move.</a:t>
            </a: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14" name="Content Placeholder 2"/>
          <p:cNvSpPr txBox="1">
            <a:spLocks/>
          </p:cNvSpPr>
          <p:nvPr/>
        </p:nvSpPr>
        <p:spPr bwMode="auto">
          <a:xfrm>
            <a:off x="0" y="1643050"/>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of the moment in a way that shows up its importance. They often contain caricatures enlarged and comic portraits of real people ( politicians for instance) – for if a cartoonist wants to criticize a  political leader or show that he dislike him, one of the best ways to make him look silly and funny in a cartoon.</a:t>
            </a:r>
          </a:p>
          <a:p>
            <a:endParaRPr lang="en-US" sz="2000" dirty="0">
              <a:latin typeface="Times New Roman" pitchFamily="18" charset="0"/>
              <a:cs typeface="Times New Roman" pitchFamily="18" charset="0"/>
            </a:endParaRPr>
          </a:p>
        </p:txBody>
      </p:sp>
      <p:sp>
        <p:nvSpPr>
          <p:cNvPr id="12"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newspaper cartoons, of course, especially the ones about politic, are critical;</a:t>
            </a:r>
          </a:p>
        </p:txBody>
      </p:sp>
      <p:sp>
        <p:nvSpPr>
          <p:cNvPr id="6" name="Title 1"/>
          <p:cNvSpPr>
            <a:spLocks noGrp="1"/>
          </p:cNvSpPr>
          <p:nvPr>
            <p:ph type="title"/>
          </p:nvPr>
        </p:nvSpPr>
        <p:spPr>
          <a:xfrm>
            <a:off x="500034" y="0"/>
            <a:ext cx="8229600" cy="714356"/>
          </a:xfrm>
        </p:spPr>
        <p:txBody>
          <a:bodyPr/>
          <a:lstStyle/>
          <a:p>
            <a:r>
              <a:rPr lang="en-US" dirty="0"/>
              <a:t>EXAMPLE 7 </a:t>
            </a:r>
            <a:r>
              <a:rPr lang="en-US" sz="2000" dirty="0"/>
              <a:t>(math 88)</a:t>
            </a:r>
          </a:p>
        </p:txBody>
      </p:sp>
      <p:sp>
        <p:nvSpPr>
          <p:cNvPr id="7" name="Content Placeholder 2"/>
          <p:cNvSpPr txBox="1">
            <a:spLocks/>
          </p:cNvSpPr>
          <p:nvPr/>
        </p:nvSpPr>
        <p:spPr bwMode="auto">
          <a:xfrm>
            <a:off x="0" y="64291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When people today speak of cartoons, they usually mean the comic drawing which</a:t>
            </a:r>
          </a:p>
        </p:txBody>
      </p:sp>
      <p:sp>
        <p:nvSpPr>
          <p:cNvPr id="10" name="Content Placeholder 2"/>
          <p:cNvSpPr txBox="1">
            <a:spLocks/>
          </p:cNvSpPr>
          <p:nvPr/>
        </p:nvSpPr>
        <p:spPr bwMode="auto">
          <a:xfrm>
            <a:off x="0" y="1000108"/>
            <a:ext cx="521494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appear in almost every newspaper and magazine,</a:t>
            </a:r>
          </a:p>
        </p:txBody>
      </p:sp>
      <p:sp>
        <p:nvSpPr>
          <p:cNvPr id="11" name="Content Placeholder 2"/>
          <p:cNvSpPr txBox="1">
            <a:spLocks/>
          </p:cNvSpPr>
          <p:nvPr/>
        </p:nvSpPr>
        <p:spPr bwMode="auto">
          <a:xfrm>
            <a:off x="0" y="100010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drawings of some scene or situation intended to be funny.</a:t>
            </a:r>
          </a:p>
        </p:txBody>
      </p:sp>
      <p:sp>
        <p:nvSpPr>
          <p:cNvPr id="13" name="Content Placeholder 2"/>
          <p:cNvSpPr txBox="1">
            <a:spLocks/>
          </p:cNvSpPr>
          <p:nvPr/>
        </p:nvSpPr>
        <p:spPr bwMode="auto">
          <a:xfrm>
            <a:off x="2000232" y="1643050"/>
            <a:ext cx="500062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explain a significant or interesting event</a:t>
            </a:r>
          </a:p>
        </p:txBody>
      </p:sp>
      <p:sp>
        <p:nvSpPr>
          <p:cNvPr id="15" name="Content Placeholder 2"/>
          <p:cNvSpPr txBox="1">
            <a:spLocks/>
          </p:cNvSpPr>
          <p:nvPr/>
        </p:nvSpPr>
        <p:spPr bwMode="auto">
          <a:xfrm>
            <a:off x="0" y="3214686"/>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Another use of the word cartoon means the kind of " strip cartoon" in newspapers and comics which tells in a story in a set of little pictures. Some strip cartoons do not have words; others include conversations in the drawing in areas called " balloons".</a:t>
            </a:r>
          </a:p>
          <a:p>
            <a:endParaRPr lang="en-US" sz="2000" dirty="0">
              <a:latin typeface="Times New Roman" pitchFamily="18" charset="0"/>
              <a:cs typeface="Times New Roman" pitchFamily="18" charset="0"/>
            </a:endParaRPr>
          </a:p>
        </p:txBody>
      </p:sp>
      <p:sp>
        <p:nvSpPr>
          <p:cNvPr id="16" name="Content Placeholder 2"/>
          <p:cNvSpPr txBox="1">
            <a:spLocks/>
          </p:cNvSpPr>
          <p:nvPr/>
        </p:nvSpPr>
        <p:spPr bwMode="auto">
          <a:xfrm>
            <a:off x="0" y="414338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Cartoon film, such as those Walt Disney, are " animated cartoons", that is , they are films made from a great number of separate drawings</a:t>
            </a:r>
          </a:p>
        </p:txBody>
      </p:sp>
      <p:sp>
        <p:nvSpPr>
          <p:cNvPr id="18" name="Rectangle 17"/>
          <p:cNvSpPr/>
          <p:nvPr/>
        </p:nvSpPr>
        <p:spPr>
          <a:xfrm>
            <a:off x="0" y="5214950"/>
            <a:ext cx="9144000" cy="1492716"/>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17. The best title for the passage can be …. .</a:t>
            </a:r>
          </a:p>
          <a:p>
            <a:r>
              <a:rPr lang="en-US" sz="2000" b="1" dirty="0">
                <a:latin typeface="+mj-lt"/>
                <a:cs typeface="Times New Roman" pitchFamily="18" charset="0"/>
              </a:rPr>
              <a:t>    a) making Cartoons                 b) kinds of cartoons</a:t>
            </a:r>
          </a:p>
          <a:p>
            <a:r>
              <a:rPr lang="en-US" sz="2000" b="1" dirty="0">
                <a:latin typeface="+mj-lt"/>
                <a:cs typeface="Times New Roman" pitchFamily="18" charset="0"/>
              </a:rPr>
              <a:t>     c) Newspaper Cartoons           d) Magazine Cartoons</a:t>
            </a:r>
          </a:p>
          <a:p>
            <a:endParaRPr lang="en-US" sz="1100" b="1" dirty="0"/>
          </a:p>
          <a:p>
            <a:r>
              <a:rPr lang="en-US" sz="2000" b="1" dirty="0">
                <a:latin typeface="+mj-lt"/>
                <a:cs typeface="Times New Roman" pitchFamily="18" charset="0"/>
              </a:rPr>
              <a:t>   </a:t>
            </a:r>
          </a:p>
        </p:txBody>
      </p:sp>
      <p:sp>
        <p:nvSpPr>
          <p:cNvPr id="19" name="Oval 18"/>
          <p:cNvSpPr/>
          <p:nvPr/>
        </p:nvSpPr>
        <p:spPr>
          <a:xfrm>
            <a:off x="3071802" y="714356"/>
            <a:ext cx="1000132" cy="2857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214810" y="3286124"/>
            <a:ext cx="2857520" cy="2857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14282" y="4214818"/>
            <a:ext cx="2357454" cy="2857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714612" y="5500702"/>
            <a:ext cx="2143140"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5712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ircle(in)">
                                      <p:cBhvr>
                                        <p:cTn id="12" dur="2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circle(in)">
                                      <p:cBhvr>
                                        <p:cTn id="17" dur="20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circle(in)">
                                      <p:cBhvr>
                                        <p:cTn id="22"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4910C2F-DEC3-477C-A8D5-EDEF45F602F7}" type="slidenum">
              <a:rPr lang="en-US"/>
              <a:pPr/>
              <a:t>15</a:t>
            </a:fld>
            <a:endParaRPr lang="en-US"/>
          </a:p>
        </p:txBody>
      </p:sp>
      <p:sp>
        <p:nvSpPr>
          <p:cNvPr id="4098" name="Rectangle 2"/>
          <p:cNvSpPr>
            <a:spLocks noGrp="1" noChangeArrowheads="1"/>
          </p:cNvSpPr>
          <p:nvPr>
            <p:ph type="title"/>
          </p:nvPr>
        </p:nvSpPr>
        <p:spPr/>
        <p:txBody>
          <a:bodyPr/>
          <a:lstStyle/>
          <a:p>
            <a:r>
              <a:rPr lang="en-US" b="1" dirty="0"/>
              <a:t>Sample question 3</a:t>
            </a:r>
          </a:p>
        </p:txBody>
      </p:sp>
      <p:sp>
        <p:nvSpPr>
          <p:cNvPr id="4099" name="Rectangle 3"/>
          <p:cNvSpPr>
            <a:spLocks noGrp="1" noChangeArrowheads="1"/>
          </p:cNvSpPr>
          <p:nvPr>
            <p:ph type="body" idx="1"/>
          </p:nvPr>
        </p:nvSpPr>
        <p:spPr>
          <a:xfrm>
            <a:off x="500034" y="1285861"/>
            <a:ext cx="8229600" cy="642942"/>
          </a:xfrm>
        </p:spPr>
        <p:txBody>
          <a:bodyPr/>
          <a:lstStyle/>
          <a:p>
            <a:pPr lvl="1"/>
            <a:r>
              <a:rPr lang="en-US" b="1" dirty="0"/>
              <a:t>The word " tremendous" in line 4 is closest in meaning to …</a:t>
            </a:r>
            <a:endParaRPr lang="en-US" dirty="0">
              <a:latin typeface="Times New Roman" pitchFamily="18" charset="0"/>
              <a:cs typeface="Times New Roman" pitchFamily="18" charset="0"/>
            </a:endParaRPr>
          </a:p>
        </p:txBody>
      </p:sp>
      <p:sp>
        <p:nvSpPr>
          <p:cNvPr id="7" name="Rectangle 3"/>
          <p:cNvSpPr txBox="1">
            <a:spLocks noChangeArrowheads="1"/>
          </p:cNvSpPr>
          <p:nvPr/>
        </p:nvSpPr>
        <p:spPr bwMode="auto">
          <a:xfrm>
            <a:off x="571472" y="1857364"/>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fa-IR" sz="2000" dirty="0">
                <a:latin typeface="Times New Roman" pitchFamily="18" charset="0"/>
                <a:cs typeface="Times New Roman" pitchFamily="18" charset="0"/>
              </a:rPr>
              <a:t>هدف </a:t>
            </a:r>
            <a:r>
              <a:rPr lang="fa-IR" sz="2000" dirty="0" err="1">
                <a:latin typeface="Times New Roman" pitchFamily="18" charset="0"/>
                <a:cs typeface="Times New Roman" pitchFamily="18" charset="0"/>
              </a:rPr>
              <a:t>اين</a:t>
            </a:r>
            <a:r>
              <a:rPr lang="fa-IR" sz="2000" dirty="0">
                <a:latin typeface="Times New Roman" pitchFamily="18" charset="0"/>
                <a:cs typeface="Times New Roman" pitchFamily="18" charset="0"/>
              </a:rPr>
              <a:t> سوال </a:t>
            </a:r>
            <a:r>
              <a:rPr lang="fa-IR" sz="2000" dirty="0" err="1">
                <a:latin typeface="Times New Roman" pitchFamily="18" charset="0"/>
                <a:cs typeface="Times New Roman" pitchFamily="18" charset="0"/>
              </a:rPr>
              <a:t>"حدس</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معناي</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كلمه</a:t>
            </a:r>
            <a:r>
              <a:rPr lang="fa-IR" sz="2000" dirty="0">
                <a:latin typeface="Times New Roman" pitchFamily="18" charset="0"/>
                <a:cs typeface="Times New Roman" pitchFamily="18" charset="0"/>
              </a:rPr>
              <a:t> " است. عموما از </a:t>
            </a:r>
            <a:r>
              <a:rPr lang="fa-IR" sz="2000" dirty="0" err="1">
                <a:latin typeface="Times New Roman" pitchFamily="18" charset="0"/>
                <a:cs typeface="Times New Roman" pitchFamily="18" charset="0"/>
              </a:rPr>
              <a:t>طريق</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كلمات</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همجوارامكان</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پذير</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ميباشد</a:t>
            </a:r>
            <a:r>
              <a:rPr lang="fa-IR" sz="2000" dirty="0">
                <a:latin typeface="Times New Roman" pitchFamily="18" charset="0"/>
                <a:cs typeface="Times New Roman" pitchFamily="18" charset="0"/>
              </a:rPr>
              <a:t> اما </a:t>
            </a:r>
            <a:r>
              <a:rPr lang="fa-IR" sz="2000" dirty="0" err="1">
                <a:latin typeface="Times New Roman" pitchFamily="18" charset="0"/>
                <a:cs typeface="Times New Roman" pitchFamily="18" charset="0"/>
              </a:rPr>
              <a:t>گاهي</a:t>
            </a:r>
            <a:r>
              <a:rPr lang="fa-IR" sz="2000" dirty="0">
                <a:latin typeface="Times New Roman" pitchFamily="18" charset="0"/>
                <a:cs typeface="Times New Roman" pitchFamily="18" charset="0"/>
              </a:rPr>
              <a:t> اوقات </a:t>
            </a:r>
            <a:r>
              <a:rPr lang="fa-IR" sz="2000" dirty="0" err="1">
                <a:latin typeface="Times New Roman" pitchFamily="18" charset="0"/>
                <a:cs typeface="Times New Roman" pitchFamily="18" charset="0"/>
              </a:rPr>
              <a:t>تكنيك</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دراين</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زمينه</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كمكي</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نمي</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كند</a:t>
            </a:r>
            <a:r>
              <a:rPr lang="fa-IR" sz="2000" dirty="0">
                <a:latin typeface="Times New Roman" pitchFamily="18" charset="0"/>
                <a:cs typeface="Times New Roman" pitchFamily="18" charset="0"/>
              </a:rPr>
              <a:t>. به هر حال دانستن </a:t>
            </a:r>
            <a:r>
              <a:rPr lang="fa-IR" sz="2000" dirty="0" err="1">
                <a:latin typeface="Times New Roman" pitchFamily="18" charset="0"/>
                <a:cs typeface="Times New Roman" pitchFamily="18" charset="0"/>
              </a:rPr>
              <a:t>تكنيك</a:t>
            </a:r>
            <a:r>
              <a:rPr lang="fa-IR" sz="2000" dirty="0">
                <a:latin typeface="Times New Roman" pitchFamily="18" charset="0"/>
                <a:cs typeface="Times New Roman" pitchFamily="18" charset="0"/>
              </a:rPr>
              <a:t> از ندانستن آن بهتر است.</a:t>
            </a:r>
            <a:endParaRPr lang="en-US" sz="2000" dirty="0">
              <a:latin typeface="Times New Roman" pitchFamily="18" charset="0"/>
              <a:cs typeface="Times New Roman" pitchFamily="18" charset="0"/>
            </a:endParaRPr>
          </a:p>
          <a:p>
            <a:pPr algn="r" rtl="1"/>
            <a:r>
              <a:rPr lang="fa-IR" sz="1600" dirty="0" err="1">
                <a:latin typeface="Times New Roman" pitchFamily="18" charset="0"/>
                <a:cs typeface="Times New Roman" pitchFamily="18" charset="0"/>
              </a:rPr>
              <a:t>براي</a:t>
            </a:r>
            <a:r>
              <a:rPr lang="fa-IR" sz="1600" dirty="0">
                <a:latin typeface="Times New Roman" pitchFamily="18" charset="0"/>
                <a:cs typeface="Times New Roman" pitchFamily="18" charset="0"/>
              </a:rPr>
              <a:t> حدس </a:t>
            </a:r>
            <a:r>
              <a:rPr lang="fa-IR" sz="1600" dirty="0" err="1">
                <a:latin typeface="Times New Roman" pitchFamily="18" charset="0"/>
                <a:cs typeface="Times New Roman" pitchFamily="18" charset="0"/>
              </a:rPr>
              <a:t>معناي</a:t>
            </a:r>
            <a:r>
              <a:rPr lang="fa-IR" sz="1600" dirty="0">
                <a:latin typeface="Times New Roman" pitchFamily="18" charset="0"/>
                <a:cs typeface="Times New Roman" pitchFamily="18" charset="0"/>
              </a:rPr>
              <a:t> </a:t>
            </a:r>
            <a:r>
              <a:rPr lang="fa-IR" sz="1600" dirty="0" err="1">
                <a:latin typeface="Times New Roman" pitchFamily="18" charset="0"/>
                <a:cs typeface="Times New Roman" pitchFamily="18" charset="0"/>
              </a:rPr>
              <a:t>كلمه</a:t>
            </a:r>
            <a:r>
              <a:rPr lang="fa-IR" sz="1600" dirty="0">
                <a:latin typeface="Times New Roman" pitchFamily="18" charset="0"/>
                <a:cs typeface="Times New Roman" pitchFamily="18" charset="0"/>
              </a:rPr>
              <a:t> ابتدا به دنبال نشانه </a:t>
            </a:r>
            <a:r>
              <a:rPr lang="fa-IR" sz="1600" dirty="0" err="1">
                <a:latin typeface="Times New Roman" pitchFamily="18" charset="0"/>
                <a:cs typeface="Times New Roman" pitchFamily="18" charset="0"/>
              </a:rPr>
              <a:t>هاي</a:t>
            </a:r>
            <a:r>
              <a:rPr lang="fa-IR" sz="1600" dirty="0">
                <a:latin typeface="Times New Roman" pitchFamily="18" charset="0"/>
                <a:cs typeface="Times New Roman" pitchFamily="18" charset="0"/>
              </a:rPr>
              <a:t> </a:t>
            </a:r>
            <a:r>
              <a:rPr lang="fa-IR" sz="1600" dirty="0" err="1">
                <a:latin typeface="Times New Roman" pitchFamily="18" charset="0"/>
                <a:cs typeface="Times New Roman" pitchFamily="18" charset="0"/>
              </a:rPr>
              <a:t>زير</a:t>
            </a:r>
            <a:r>
              <a:rPr lang="fa-IR" sz="1600" dirty="0">
                <a:latin typeface="Times New Roman" pitchFamily="18" charset="0"/>
                <a:cs typeface="Times New Roman" pitchFamily="18" charset="0"/>
              </a:rPr>
              <a:t> </a:t>
            </a:r>
            <a:r>
              <a:rPr lang="fa-IR" sz="1600" dirty="0" err="1">
                <a:latin typeface="Times New Roman" pitchFamily="18" charset="0"/>
                <a:cs typeface="Times New Roman" pitchFamily="18" charset="0"/>
              </a:rPr>
              <a:t>مي</a:t>
            </a:r>
            <a:r>
              <a:rPr lang="fa-IR" sz="1600" dirty="0">
                <a:latin typeface="Times New Roman" pitchFamily="18" charset="0"/>
                <a:cs typeface="Times New Roman" pitchFamily="18" charset="0"/>
              </a:rPr>
              <a:t> </a:t>
            </a:r>
            <a:r>
              <a:rPr lang="fa-IR" sz="1600" dirty="0" err="1">
                <a:latin typeface="Times New Roman" pitchFamily="18" charset="0"/>
                <a:cs typeface="Times New Roman" pitchFamily="18" charset="0"/>
              </a:rPr>
              <a:t>گرديم</a:t>
            </a:r>
            <a:r>
              <a:rPr lang="fa-IR"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algn="r"/>
            <a:r>
              <a:rPr lang="fa-IR" sz="2000" dirty="0">
                <a:latin typeface="Times New Roman" pitchFamily="18" charset="0"/>
                <a:cs typeface="Times New Roman" pitchFamily="18" charset="0"/>
              </a:rPr>
              <a:t>.</a:t>
            </a: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Rectangle 3"/>
          <p:cNvSpPr txBox="1">
            <a:spLocks noChangeArrowheads="1"/>
          </p:cNvSpPr>
          <p:nvPr/>
        </p:nvSpPr>
        <p:spPr bwMode="auto">
          <a:xfrm>
            <a:off x="571472" y="2786058"/>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endParaRPr lang="en-US" sz="2000" dirty="0"/>
          </a:p>
          <a:p>
            <a:pPr algn="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9" name="Rectangle 3"/>
          <p:cNvSpPr txBox="1">
            <a:spLocks noChangeArrowheads="1"/>
          </p:cNvSpPr>
          <p:nvPr/>
        </p:nvSpPr>
        <p:spPr bwMode="auto">
          <a:xfrm>
            <a:off x="571472" y="2857496"/>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0" name="TextBox 9"/>
          <p:cNvSpPr txBox="1"/>
          <p:nvPr/>
        </p:nvSpPr>
        <p:spPr>
          <a:xfrm>
            <a:off x="428596" y="2786058"/>
            <a:ext cx="571504" cy="369332"/>
          </a:xfrm>
          <a:prstGeom prst="rect">
            <a:avLst/>
          </a:prstGeom>
          <a:noFill/>
        </p:spPr>
        <p:txBody>
          <a:bodyPr wrap="square" rtlCol="0">
            <a:spAutoFit/>
          </a:bodyPr>
          <a:lstStyle/>
          <a:p>
            <a:pPr>
              <a:buFont typeface="Arial" pitchFamily="34" charset="0"/>
              <a:buChar char="•"/>
            </a:pPr>
            <a:r>
              <a:rPr lang="en-US" dirty="0"/>
              <a:t> </a:t>
            </a:r>
            <a:r>
              <a:rPr lang="en-US" b="1" dirty="0">
                <a:solidFill>
                  <a:srgbClr val="7030A0"/>
                </a:solidFill>
              </a:rPr>
              <a:t>is </a:t>
            </a:r>
          </a:p>
        </p:txBody>
      </p:sp>
      <p:sp>
        <p:nvSpPr>
          <p:cNvPr id="11" name="TextBox 10"/>
          <p:cNvSpPr txBox="1"/>
          <p:nvPr/>
        </p:nvSpPr>
        <p:spPr>
          <a:xfrm>
            <a:off x="1571572" y="2786058"/>
            <a:ext cx="7572428" cy="338554"/>
          </a:xfrm>
          <a:prstGeom prst="rect">
            <a:avLst/>
          </a:prstGeom>
          <a:noFill/>
        </p:spPr>
        <p:txBody>
          <a:bodyPr wrap="square" rtlCol="0">
            <a:spAutoFit/>
          </a:bodyPr>
          <a:lstStyle/>
          <a:p>
            <a:r>
              <a:rPr lang="en-US" sz="1600" dirty="0"/>
              <a:t>e.g. The heart </a:t>
            </a:r>
            <a:r>
              <a:rPr lang="en-US" sz="1600" b="1" dirty="0"/>
              <a:t>is</a:t>
            </a:r>
            <a:r>
              <a:rPr lang="en-US" sz="1600" dirty="0"/>
              <a:t> the organ inside your chest that sends blood around your body. </a:t>
            </a:r>
          </a:p>
        </p:txBody>
      </p:sp>
      <p:sp>
        <p:nvSpPr>
          <p:cNvPr id="12" name="TextBox 11"/>
          <p:cNvSpPr txBox="1"/>
          <p:nvPr/>
        </p:nvSpPr>
        <p:spPr>
          <a:xfrm>
            <a:off x="428596" y="3071810"/>
            <a:ext cx="714380" cy="369332"/>
          </a:xfrm>
          <a:prstGeom prst="rect">
            <a:avLst/>
          </a:prstGeom>
          <a:noFill/>
        </p:spPr>
        <p:txBody>
          <a:bodyPr wrap="square" rtlCol="0">
            <a:spAutoFit/>
          </a:bodyPr>
          <a:lstStyle/>
          <a:p>
            <a:pPr>
              <a:buFont typeface="Arial" pitchFamily="34" charset="0"/>
              <a:buChar char="•"/>
            </a:pPr>
            <a:r>
              <a:rPr lang="en-US" b="1" dirty="0">
                <a:solidFill>
                  <a:srgbClr val="7030A0"/>
                </a:solidFill>
              </a:rPr>
              <a:t> i.e.</a:t>
            </a:r>
          </a:p>
        </p:txBody>
      </p:sp>
      <p:sp>
        <p:nvSpPr>
          <p:cNvPr id="13" name="TextBox 12"/>
          <p:cNvSpPr txBox="1"/>
          <p:nvPr/>
        </p:nvSpPr>
        <p:spPr>
          <a:xfrm>
            <a:off x="1571572" y="3071810"/>
            <a:ext cx="7572428" cy="338554"/>
          </a:xfrm>
          <a:prstGeom prst="rect">
            <a:avLst/>
          </a:prstGeom>
          <a:noFill/>
        </p:spPr>
        <p:txBody>
          <a:bodyPr wrap="square" rtlCol="0">
            <a:spAutoFit/>
          </a:bodyPr>
          <a:lstStyle/>
          <a:p>
            <a:r>
              <a:rPr lang="en-US" sz="1600" dirty="0"/>
              <a:t>e.g. The exercise should be more reasonable, </a:t>
            </a:r>
            <a:r>
              <a:rPr lang="en-US" sz="1600" b="1" dirty="0"/>
              <a:t>i.e. </a:t>
            </a:r>
            <a:r>
              <a:rPr lang="en-US" sz="1600" dirty="0"/>
              <a:t>lighter</a:t>
            </a:r>
            <a:r>
              <a:rPr lang="en-US" sz="1600" b="1" dirty="0"/>
              <a:t>.</a:t>
            </a:r>
            <a:r>
              <a:rPr lang="en-US" sz="1600" dirty="0"/>
              <a:t> </a:t>
            </a:r>
          </a:p>
        </p:txBody>
      </p:sp>
      <p:sp>
        <p:nvSpPr>
          <p:cNvPr id="14" name="TextBox 13"/>
          <p:cNvSpPr txBox="1"/>
          <p:nvPr/>
        </p:nvSpPr>
        <p:spPr>
          <a:xfrm>
            <a:off x="428596" y="3357562"/>
            <a:ext cx="1285884" cy="369332"/>
          </a:xfrm>
          <a:prstGeom prst="rect">
            <a:avLst/>
          </a:prstGeom>
          <a:noFill/>
        </p:spPr>
        <p:txBody>
          <a:bodyPr wrap="square" rtlCol="0">
            <a:spAutoFit/>
          </a:bodyPr>
          <a:lstStyle/>
          <a:p>
            <a:pPr>
              <a:buFont typeface="Arial" pitchFamily="34" charset="0"/>
              <a:buChar char="•"/>
            </a:pPr>
            <a:r>
              <a:rPr lang="en-US" b="1" dirty="0">
                <a:solidFill>
                  <a:srgbClr val="7030A0"/>
                </a:solidFill>
              </a:rPr>
              <a:t> meaning</a:t>
            </a:r>
          </a:p>
        </p:txBody>
      </p:sp>
      <p:sp>
        <p:nvSpPr>
          <p:cNvPr id="15" name="TextBox 14"/>
          <p:cNvSpPr txBox="1"/>
          <p:nvPr/>
        </p:nvSpPr>
        <p:spPr>
          <a:xfrm>
            <a:off x="1571572" y="3357562"/>
            <a:ext cx="7572428" cy="338554"/>
          </a:xfrm>
          <a:prstGeom prst="rect">
            <a:avLst/>
          </a:prstGeom>
          <a:noFill/>
        </p:spPr>
        <p:txBody>
          <a:bodyPr wrap="square" rtlCol="0">
            <a:spAutoFit/>
          </a:bodyPr>
          <a:lstStyle/>
          <a:p>
            <a:r>
              <a:rPr lang="en-US" sz="1600" dirty="0"/>
              <a:t>e.g. </a:t>
            </a:r>
            <a:r>
              <a:rPr lang="en-US" sz="1400" dirty="0"/>
              <a:t>Aerobic exercise is repetitive, </a:t>
            </a:r>
            <a:r>
              <a:rPr lang="en-US" sz="1400" b="1" dirty="0"/>
              <a:t>meaning</a:t>
            </a:r>
            <a:r>
              <a:rPr lang="en-US" sz="1400" dirty="0"/>
              <a:t> it is an activity that you do over and over.</a:t>
            </a:r>
          </a:p>
        </p:txBody>
      </p:sp>
      <p:sp>
        <p:nvSpPr>
          <p:cNvPr id="16" name="TextBox 15"/>
          <p:cNvSpPr txBox="1"/>
          <p:nvPr/>
        </p:nvSpPr>
        <p:spPr>
          <a:xfrm>
            <a:off x="428596" y="3643314"/>
            <a:ext cx="1928826" cy="369332"/>
          </a:xfrm>
          <a:prstGeom prst="rect">
            <a:avLst/>
          </a:prstGeom>
          <a:noFill/>
        </p:spPr>
        <p:txBody>
          <a:bodyPr wrap="square" rtlCol="0">
            <a:spAutoFit/>
          </a:bodyPr>
          <a:lstStyle/>
          <a:p>
            <a:pPr>
              <a:buFont typeface="Arial" pitchFamily="34" charset="0"/>
              <a:buChar char="•"/>
            </a:pPr>
            <a:r>
              <a:rPr lang="en-US" b="1" dirty="0">
                <a:solidFill>
                  <a:srgbClr val="7030A0"/>
                </a:solidFill>
              </a:rPr>
              <a:t> </a:t>
            </a:r>
            <a:r>
              <a:rPr lang="en-US" sz="1600" b="1" dirty="0">
                <a:solidFill>
                  <a:srgbClr val="7030A0"/>
                </a:solidFill>
              </a:rPr>
              <a:t>in other words</a:t>
            </a:r>
          </a:p>
        </p:txBody>
      </p:sp>
      <p:sp>
        <p:nvSpPr>
          <p:cNvPr id="17" name="TextBox 16"/>
          <p:cNvSpPr txBox="1"/>
          <p:nvPr/>
        </p:nvSpPr>
        <p:spPr>
          <a:xfrm>
            <a:off x="2071670" y="3643314"/>
            <a:ext cx="7572428" cy="338554"/>
          </a:xfrm>
          <a:prstGeom prst="rect">
            <a:avLst/>
          </a:prstGeom>
          <a:noFill/>
        </p:spPr>
        <p:txBody>
          <a:bodyPr wrap="square" rtlCol="0">
            <a:spAutoFit/>
          </a:bodyPr>
          <a:lstStyle/>
          <a:p>
            <a:r>
              <a:rPr lang="en-US" sz="1600" dirty="0"/>
              <a:t>e.g. </a:t>
            </a:r>
            <a:r>
              <a:rPr lang="en-US" sz="1200" dirty="0"/>
              <a:t>Exercise can make you feel proud. </a:t>
            </a:r>
            <a:r>
              <a:rPr lang="en-US" sz="1200" b="1" dirty="0"/>
              <a:t>In other words</a:t>
            </a:r>
            <a:r>
              <a:rPr lang="en-US" sz="1200" dirty="0"/>
              <a:t>, it make you feel better about yourself.</a:t>
            </a:r>
          </a:p>
        </p:txBody>
      </p:sp>
      <p:sp>
        <p:nvSpPr>
          <p:cNvPr id="18" name="TextBox 17"/>
          <p:cNvSpPr txBox="1"/>
          <p:nvPr/>
        </p:nvSpPr>
        <p:spPr>
          <a:xfrm>
            <a:off x="428596" y="3929066"/>
            <a:ext cx="1928826" cy="369332"/>
          </a:xfrm>
          <a:prstGeom prst="rect">
            <a:avLst/>
          </a:prstGeom>
          <a:noFill/>
        </p:spPr>
        <p:txBody>
          <a:bodyPr wrap="square" rtlCol="0">
            <a:spAutoFit/>
          </a:bodyPr>
          <a:lstStyle/>
          <a:p>
            <a:pPr>
              <a:buFont typeface="Arial" pitchFamily="34" charset="0"/>
              <a:buChar char="•"/>
            </a:pPr>
            <a:r>
              <a:rPr lang="en-US" b="1" dirty="0">
                <a:solidFill>
                  <a:srgbClr val="7030A0"/>
                </a:solidFill>
              </a:rPr>
              <a:t> </a:t>
            </a:r>
            <a:r>
              <a:rPr lang="en-US" sz="1600" b="1" dirty="0">
                <a:solidFill>
                  <a:srgbClr val="7030A0"/>
                </a:solidFill>
              </a:rPr>
              <a:t>(   )</a:t>
            </a:r>
          </a:p>
        </p:txBody>
      </p:sp>
      <p:sp>
        <p:nvSpPr>
          <p:cNvPr id="19" name="TextBox 18"/>
          <p:cNvSpPr txBox="1"/>
          <p:nvPr/>
        </p:nvSpPr>
        <p:spPr>
          <a:xfrm>
            <a:off x="428596" y="4286256"/>
            <a:ext cx="1000132" cy="369332"/>
          </a:xfrm>
          <a:prstGeom prst="rect">
            <a:avLst/>
          </a:prstGeom>
          <a:noFill/>
        </p:spPr>
        <p:txBody>
          <a:bodyPr wrap="square" rtlCol="0">
            <a:spAutoFit/>
          </a:bodyPr>
          <a:lstStyle/>
          <a:p>
            <a:pPr>
              <a:buFont typeface="Arial" pitchFamily="34" charset="0"/>
              <a:buChar char="•"/>
            </a:pPr>
            <a:r>
              <a:rPr lang="en-US" b="1" dirty="0">
                <a:solidFill>
                  <a:srgbClr val="7030A0"/>
                </a:solidFill>
              </a:rPr>
              <a:t> </a:t>
            </a:r>
            <a:r>
              <a:rPr lang="en-US" sz="1600" b="1" dirty="0">
                <a:solidFill>
                  <a:srgbClr val="7030A0"/>
                </a:solidFill>
              </a:rPr>
              <a:t>__   __</a:t>
            </a:r>
          </a:p>
        </p:txBody>
      </p:sp>
      <p:sp>
        <p:nvSpPr>
          <p:cNvPr id="20" name="TextBox 19"/>
          <p:cNvSpPr txBox="1"/>
          <p:nvPr/>
        </p:nvSpPr>
        <p:spPr>
          <a:xfrm>
            <a:off x="428596" y="4643446"/>
            <a:ext cx="1000132" cy="369332"/>
          </a:xfrm>
          <a:prstGeom prst="rect">
            <a:avLst/>
          </a:prstGeom>
          <a:noFill/>
        </p:spPr>
        <p:txBody>
          <a:bodyPr wrap="square" rtlCol="0">
            <a:spAutoFit/>
          </a:bodyPr>
          <a:lstStyle/>
          <a:p>
            <a:pPr>
              <a:buFont typeface="Arial" pitchFamily="34" charset="0"/>
              <a:buChar char="•"/>
            </a:pPr>
            <a:r>
              <a:rPr lang="en-US" b="1" dirty="0">
                <a:solidFill>
                  <a:srgbClr val="7030A0"/>
                </a:solidFill>
              </a:rPr>
              <a:t> </a:t>
            </a:r>
            <a:r>
              <a:rPr lang="en-US" sz="1600" b="1" dirty="0">
                <a:solidFill>
                  <a:srgbClr val="7030A0"/>
                </a:solidFill>
              </a:rPr>
              <a:t>,       ,</a:t>
            </a:r>
          </a:p>
        </p:txBody>
      </p:sp>
      <p:sp>
        <p:nvSpPr>
          <p:cNvPr id="21" name="TextBox 20"/>
          <p:cNvSpPr txBox="1"/>
          <p:nvPr/>
        </p:nvSpPr>
        <p:spPr>
          <a:xfrm>
            <a:off x="1428728" y="4643446"/>
            <a:ext cx="7572428" cy="338554"/>
          </a:xfrm>
          <a:prstGeom prst="rect">
            <a:avLst/>
          </a:prstGeom>
          <a:noFill/>
        </p:spPr>
        <p:txBody>
          <a:bodyPr wrap="square" rtlCol="0">
            <a:spAutoFit/>
          </a:bodyPr>
          <a:lstStyle/>
          <a:p>
            <a:r>
              <a:rPr lang="en-US" sz="1600" dirty="0"/>
              <a:t>e.g. </a:t>
            </a:r>
            <a:r>
              <a:rPr lang="en-US" sz="1200" dirty="0"/>
              <a:t>When you exercise, your body can release endorphins</a:t>
            </a:r>
            <a:r>
              <a:rPr lang="en-US" sz="1200" b="1" dirty="0"/>
              <a:t>,</a:t>
            </a:r>
            <a:r>
              <a:rPr lang="en-US" sz="1200" dirty="0"/>
              <a:t> chemicals that create a happy feeling.</a:t>
            </a:r>
          </a:p>
        </p:txBody>
      </p:sp>
      <p:sp>
        <p:nvSpPr>
          <p:cNvPr id="22" name="TextBox 21"/>
          <p:cNvSpPr txBox="1"/>
          <p:nvPr/>
        </p:nvSpPr>
        <p:spPr>
          <a:xfrm>
            <a:off x="428596" y="5000636"/>
            <a:ext cx="7143800" cy="369332"/>
          </a:xfrm>
          <a:prstGeom prst="rect">
            <a:avLst/>
          </a:prstGeom>
          <a:noFill/>
        </p:spPr>
        <p:txBody>
          <a:bodyPr wrap="square" rtlCol="0">
            <a:spAutoFit/>
          </a:bodyPr>
          <a:lstStyle/>
          <a:p>
            <a:pPr rtl="1">
              <a:buFont typeface="Arial" pitchFamily="34" charset="0"/>
              <a:buChar char="•"/>
            </a:pPr>
            <a:r>
              <a:rPr lang="fa-IR" dirty="0" err="1">
                <a:solidFill>
                  <a:srgbClr val="7030A0"/>
                </a:solidFill>
              </a:rPr>
              <a:t>كلماتي</a:t>
            </a:r>
            <a:r>
              <a:rPr lang="fa-IR" dirty="0">
                <a:solidFill>
                  <a:srgbClr val="7030A0"/>
                </a:solidFill>
              </a:rPr>
              <a:t> </a:t>
            </a:r>
            <a:r>
              <a:rPr lang="fa-IR" dirty="0" err="1">
                <a:solidFill>
                  <a:srgbClr val="7030A0"/>
                </a:solidFill>
              </a:rPr>
              <a:t>كه</a:t>
            </a:r>
            <a:r>
              <a:rPr lang="fa-IR" dirty="0">
                <a:solidFill>
                  <a:srgbClr val="7030A0"/>
                </a:solidFill>
              </a:rPr>
              <a:t> تضاد را </a:t>
            </a:r>
            <a:r>
              <a:rPr lang="fa-IR" dirty="0" err="1">
                <a:solidFill>
                  <a:srgbClr val="7030A0"/>
                </a:solidFill>
              </a:rPr>
              <a:t>مي</a:t>
            </a:r>
            <a:r>
              <a:rPr lang="fa-IR" dirty="0">
                <a:solidFill>
                  <a:srgbClr val="7030A0"/>
                </a:solidFill>
              </a:rPr>
              <a:t> رسانند مانند</a:t>
            </a:r>
            <a:r>
              <a:rPr lang="en-US" dirty="0">
                <a:solidFill>
                  <a:srgbClr val="7030A0"/>
                </a:solidFill>
              </a:rPr>
              <a:t>but , although, while, whereas , …</a:t>
            </a:r>
          </a:p>
        </p:txBody>
      </p:sp>
      <p:sp>
        <p:nvSpPr>
          <p:cNvPr id="23" name="TextBox 22"/>
          <p:cNvSpPr txBox="1"/>
          <p:nvPr/>
        </p:nvSpPr>
        <p:spPr>
          <a:xfrm>
            <a:off x="428596" y="5429264"/>
            <a:ext cx="7143800" cy="369332"/>
          </a:xfrm>
          <a:prstGeom prst="rect">
            <a:avLst/>
          </a:prstGeom>
          <a:noFill/>
        </p:spPr>
        <p:txBody>
          <a:bodyPr wrap="square" rtlCol="0">
            <a:spAutoFit/>
          </a:bodyPr>
          <a:lstStyle/>
          <a:p>
            <a:pPr lvl="0" rtl="1">
              <a:buFont typeface="Arial" pitchFamily="34" charset="0"/>
              <a:buChar char="•"/>
            </a:pPr>
            <a:r>
              <a:rPr lang="fa-IR" dirty="0" err="1">
                <a:solidFill>
                  <a:srgbClr val="7030A0"/>
                </a:solidFill>
              </a:rPr>
              <a:t>كلماتي</a:t>
            </a:r>
            <a:r>
              <a:rPr lang="fa-IR" dirty="0">
                <a:solidFill>
                  <a:srgbClr val="7030A0"/>
                </a:solidFill>
              </a:rPr>
              <a:t> </a:t>
            </a:r>
            <a:r>
              <a:rPr lang="fa-IR" dirty="0" err="1">
                <a:solidFill>
                  <a:srgbClr val="7030A0"/>
                </a:solidFill>
              </a:rPr>
              <a:t>كه</a:t>
            </a:r>
            <a:r>
              <a:rPr lang="fa-IR" dirty="0">
                <a:solidFill>
                  <a:srgbClr val="7030A0"/>
                </a:solidFill>
              </a:rPr>
              <a:t> مترادف را </a:t>
            </a:r>
            <a:r>
              <a:rPr lang="fa-IR" dirty="0" err="1">
                <a:solidFill>
                  <a:srgbClr val="7030A0"/>
                </a:solidFill>
              </a:rPr>
              <a:t>مي</a:t>
            </a:r>
            <a:r>
              <a:rPr lang="fa-IR" dirty="0">
                <a:solidFill>
                  <a:srgbClr val="7030A0"/>
                </a:solidFill>
              </a:rPr>
              <a:t> رسانند مانند</a:t>
            </a:r>
            <a:r>
              <a:rPr lang="en-US" dirty="0">
                <a:solidFill>
                  <a:srgbClr val="7030A0"/>
                </a:solidFill>
              </a:rPr>
              <a:t>  and</a:t>
            </a:r>
          </a:p>
        </p:txBody>
      </p:sp>
      <p:sp>
        <p:nvSpPr>
          <p:cNvPr id="24" name="TextBox 23"/>
          <p:cNvSpPr txBox="1"/>
          <p:nvPr/>
        </p:nvSpPr>
        <p:spPr>
          <a:xfrm>
            <a:off x="428596" y="5786454"/>
            <a:ext cx="7143800" cy="369332"/>
          </a:xfrm>
          <a:prstGeom prst="rect">
            <a:avLst/>
          </a:prstGeom>
          <a:noFill/>
        </p:spPr>
        <p:txBody>
          <a:bodyPr wrap="square" rtlCol="0">
            <a:spAutoFit/>
          </a:bodyPr>
          <a:lstStyle/>
          <a:p>
            <a:pPr lvl="0" rtl="1">
              <a:buFont typeface="Arial" pitchFamily="34" charset="0"/>
              <a:buChar char="•"/>
            </a:pPr>
            <a:r>
              <a:rPr lang="fa-IR" dirty="0">
                <a:solidFill>
                  <a:srgbClr val="7030A0"/>
                </a:solidFill>
              </a:rPr>
              <a:t>برداشت </a:t>
            </a:r>
            <a:r>
              <a:rPr lang="fa-IR" dirty="0" err="1">
                <a:solidFill>
                  <a:srgbClr val="7030A0"/>
                </a:solidFill>
              </a:rPr>
              <a:t>كلي</a:t>
            </a:r>
            <a:r>
              <a:rPr lang="fa-IR" dirty="0">
                <a:solidFill>
                  <a:srgbClr val="7030A0"/>
                </a:solidFill>
              </a:rPr>
              <a:t> از جمله مربوطه </a:t>
            </a:r>
            <a:r>
              <a:rPr lang="fa-IR" dirty="0" err="1">
                <a:solidFill>
                  <a:srgbClr val="7030A0"/>
                </a:solidFill>
              </a:rPr>
              <a:t>كه</a:t>
            </a:r>
            <a:r>
              <a:rPr lang="fa-IR" dirty="0">
                <a:solidFill>
                  <a:srgbClr val="7030A0"/>
                </a:solidFill>
              </a:rPr>
              <a:t> معمول تر است.</a:t>
            </a:r>
            <a:endParaRPr lang="en-US"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7"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1 </a:t>
            </a:r>
            <a:r>
              <a:rPr lang="en-US" sz="2000" dirty="0"/>
              <a:t>(Science 87)</a:t>
            </a:r>
          </a:p>
        </p:txBody>
      </p:sp>
      <p:sp>
        <p:nvSpPr>
          <p:cNvPr id="3" name="Content Placeholder 2"/>
          <p:cNvSpPr>
            <a:spLocks noGrp="1"/>
          </p:cNvSpPr>
          <p:nvPr>
            <p:ph idx="1"/>
          </p:nvPr>
        </p:nvSpPr>
        <p:spPr>
          <a:xfrm>
            <a:off x="142844" y="2428868"/>
            <a:ext cx="9144000" cy="1928826"/>
          </a:xfrm>
        </p:spPr>
        <p:txBody>
          <a:bodyPr/>
          <a:lstStyle/>
          <a:p>
            <a:pPr>
              <a:buNone/>
            </a:pPr>
            <a:r>
              <a:rPr lang="en-US" sz="2000" dirty="0">
                <a:solidFill>
                  <a:schemeClr val="tx1"/>
                </a:solidFill>
                <a:latin typeface="Times New Roman" pitchFamily="18" charset="0"/>
                <a:cs typeface="Times New Roman" pitchFamily="18" charset="0"/>
              </a:rPr>
              <a:t>     </a:t>
            </a:r>
            <a:r>
              <a:rPr lang="en-US" sz="2000" dirty="0">
                <a:latin typeface="Times New Roman" pitchFamily="18" charset="0"/>
                <a:cs typeface="Times New Roman" pitchFamily="18" charset="0"/>
              </a:rPr>
              <a:t>Today it is mainly women's shoes that are made to different patterns from year to year- men's shoes change much less, although in past centuries </a:t>
            </a:r>
            <a:r>
              <a:rPr lang="en-US" sz="2000" u="sng" dirty="0">
                <a:latin typeface="Times New Roman" pitchFamily="18" charset="0"/>
                <a:cs typeface="Times New Roman" pitchFamily="18" charset="0"/>
              </a:rPr>
              <a:t>they</a:t>
            </a:r>
            <a:r>
              <a:rPr lang="en-US" sz="2000" dirty="0">
                <a:latin typeface="Times New Roman" pitchFamily="18" charset="0"/>
                <a:cs typeface="Times New Roman" pitchFamily="18" charset="0"/>
              </a:rPr>
              <a:t>  have  varied </a:t>
            </a:r>
          </a:p>
          <a:p>
            <a:pPr>
              <a:buNone/>
            </a:pPr>
            <a:r>
              <a:rPr lang="en-US" sz="2000" dirty="0">
                <a:latin typeface="Times New Roman" pitchFamily="18" charset="0"/>
                <a:cs typeface="Times New Roman" pitchFamily="18" charset="0"/>
              </a:rPr>
              <a:t>      as much as women's. Most of the people of the ancient world wore sandals with soles of leather or wood. They have been found in the tombs of the ancient Egyptians. The Greeks wore shoes for the bath and high boots for hunting. These were also worn by the Minoans of Crete and by Romans.</a:t>
            </a:r>
          </a:p>
          <a:p>
            <a:pPr>
              <a:buNone/>
            </a:pPr>
            <a:endParaRPr lang="en-US" sz="2000" dirty="0">
              <a:solidFill>
                <a:schemeClr val="tx1"/>
              </a:solidFill>
              <a:latin typeface="Times New Roman" pitchFamily="18" charset="0"/>
              <a:cs typeface="Times New Roman" pitchFamily="18" charset="0"/>
            </a:endParaRP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16</a:t>
            </a:fld>
            <a:endParaRPr lang="en-US"/>
          </a:p>
        </p:txBody>
      </p:sp>
      <p:sp>
        <p:nvSpPr>
          <p:cNvPr id="6" name="Content Placeholder 2"/>
          <p:cNvSpPr txBox="1">
            <a:spLocks/>
          </p:cNvSpPr>
          <p:nvPr/>
        </p:nvSpPr>
        <p:spPr bwMode="auto">
          <a:xfrm>
            <a:off x="142844" y="928670"/>
            <a:ext cx="8572528"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Most shoes are made to the basic design of a thick under part known as the    sole, which takes the wear and tear of walking, and a thinner upper part which encloses the foot.</a:t>
            </a: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2" name="Content Placeholder 2"/>
          <p:cNvSpPr txBox="1">
            <a:spLocks/>
          </p:cNvSpPr>
          <p:nvPr/>
        </p:nvSpPr>
        <p:spPr bwMode="auto">
          <a:xfrm>
            <a:off x="142844" y="1500174"/>
            <a:ext cx="8786874"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How ever, as shoes are made to suit people living in climates ranging from tropical to very cold, and as they are also made according to fashion, a </a:t>
            </a:r>
            <a:r>
              <a:rPr lang="en-US" sz="2000" b="1" u="sng" dirty="0">
                <a:latin typeface="Times New Roman" pitchFamily="18" charset="0"/>
                <a:cs typeface="Times New Roman" pitchFamily="18" charset="0"/>
              </a:rPr>
              <a:t>tremendous</a:t>
            </a:r>
            <a:r>
              <a:rPr lang="en-US" sz="2000" dirty="0">
                <a:latin typeface="Times New Roman" pitchFamily="18" charset="0"/>
                <a:cs typeface="Times New Roman" pitchFamily="18" charset="0"/>
              </a:rPr>
              <a:t> variety of shoes has been produced throughout the ages.</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Content Placeholder 2"/>
          <p:cNvSpPr txBox="1">
            <a:spLocks/>
          </p:cNvSpPr>
          <p:nvPr/>
        </p:nvSpPr>
        <p:spPr bwMode="auto">
          <a:xfrm>
            <a:off x="214282" y="4000504"/>
            <a:ext cx="8358214"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In the middle ages shoes were pointed but comfortable, for they were cut from soft leather of cloth to fit the shape of the foot.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r>
              <a:rPr kumimoji="0" lang="en-US" sz="3200" b="0" i="0" u="none" strike="noStrike" kern="0" cap="none" spc="0" normalizeH="0" baseline="0" noProof="0" dirty="0">
                <a:ln>
                  <a:noFill/>
                </a:ln>
                <a:solidFill>
                  <a:schemeClr val="tx1"/>
                </a:solidFill>
                <a:effectLst/>
                <a:uLnTx/>
                <a:uFillTx/>
                <a:latin typeface="+mn-lt"/>
                <a:ea typeface="+mn-ea"/>
                <a:cs typeface="+mn-cs"/>
              </a:rPr>
              <a:t> </a:t>
            </a:r>
          </a:p>
        </p:txBody>
      </p:sp>
      <p:sp>
        <p:nvSpPr>
          <p:cNvPr id="9" name="Content Placeholder 2"/>
          <p:cNvSpPr txBox="1">
            <a:spLocks/>
          </p:cNvSpPr>
          <p:nvPr/>
        </p:nvSpPr>
        <p:spPr bwMode="auto">
          <a:xfrm>
            <a:off x="142844" y="5072074"/>
            <a:ext cx="9144000" cy="1643074"/>
          </a:xfrm>
          <a:prstGeom prst="rect">
            <a:avLst/>
          </a:prstGeom>
          <a:blipFill>
            <a:blip r:embed="rId2"/>
            <a:tile tx="0" ty="0" sx="100000" sy="100000" flip="none" algn="tl"/>
          </a:blip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t>11. The </a:t>
            </a:r>
            <a:r>
              <a:rPr lang="en-US" sz="2400" b="1" dirty="0">
                <a:latin typeface="+mj-lt"/>
              </a:rPr>
              <a:t>word " tremendous" in line 5 is closest in meaning to … </a:t>
            </a:r>
            <a:endParaRPr lang="en-US" sz="2400" dirty="0">
              <a:latin typeface="+mj-lt"/>
            </a:endParaRPr>
          </a:p>
          <a:p>
            <a:r>
              <a:rPr lang="en-US" sz="2400" b="1" dirty="0">
                <a:latin typeface="+mj-lt"/>
              </a:rPr>
              <a:t>           a) exact                         b) great                   c) extra            d serious</a:t>
            </a:r>
            <a:endParaRPr lang="en-US" sz="2400" dirty="0">
              <a:latin typeface="+mj-lt"/>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11" name="Straight Connector 10"/>
          <p:cNvCxnSpPr/>
          <p:nvPr/>
        </p:nvCxnSpPr>
        <p:spPr>
          <a:xfrm>
            <a:off x="1571604" y="2428868"/>
            <a:ext cx="135732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2857488" y="2143116"/>
            <a:ext cx="857256" cy="357190"/>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143240" y="5500702"/>
            <a:ext cx="1214446" cy="500066"/>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12"/>
                                        </p:tgtEl>
                                        <p:attrNameLst>
                                          <p:attrName>fillcolor</p:attrName>
                                        </p:attrNameLst>
                                      </p:cBhvr>
                                      <p:to>
                                        <a:schemeClr val="folHlink"/>
                                      </p:to>
                                    </p:animClr>
                                    <p:set>
                                      <p:cBhvr>
                                        <p:cTn id="13" dur="2000" fill="hold"/>
                                        <p:tgtEl>
                                          <p:spTgt spid="12"/>
                                        </p:tgtEl>
                                        <p:attrNameLst>
                                          <p:attrName>fill.type</p:attrName>
                                        </p:attrNameLst>
                                      </p:cBhvr>
                                      <p:to>
                                        <p:strVal val="solid"/>
                                      </p:to>
                                    </p:set>
                                    <p:set>
                                      <p:cBhvr>
                                        <p:cTn id="14" dur="2000" fill="hold"/>
                                        <p:tgtEl>
                                          <p:spTgt spid="12"/>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circle(in)">
                                      <p:cBhvr>
                                        <p:cTn id="19" dur="20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circle(in)">
                                      <p:cBhvr>
                                        <p:cTn id="24"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17</a:t>
            </a:fld>
            <a:endParaRPr lang="en-US"/>
          </a:p>
        </p:txBody>
      </p:sp>
      <p:sp>
        <p:nvSpPr>
          <p:cNvPr id="6" name="Content Placeholder 2"/>
          <p:cNvSpPr txBox="1">
            <a:spLocks/>
          </p:cNvSpPr>
          <p:nvPr/>
        </p:nvSpPr>
        <p:spPr bwMode="auto">
          <a:xfrm>
            <a:off x="0" y="857232"/>
            <a:ext cx="8572528" cy="42862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Raphael was born in </a:t>
            </a:r>
            <a:r>
              <a:rPr lang="en-US" sz="2000" dirty="0" err="1">
                <a:latin typeface="Times New Roman" pitchFamily="18" charset="0"/>
                <a:cs typeface="Times New Roman" pitchFamily="18" charset="0"/>
              </a:rPr>
              <a:t>Urbino</a:t>
            </a:r>
            <a:r>
              <a:rPr lang="en-US" sz="2000" dirty="0">
                <a:latin typeface="Times New Roman" pitchFamily="18" charset="0"/>
                <a:cs typeface="Times New Roman" pitchFamily="18" charset="0"/>
              </a:rPr>
              <a:t>, in Italy. His father was a talented painter who taught him to draw when he was still only little but who died when he was 11. Rafael was able to go on having lessons, however, and later worked in the studio of an artist named Perugino. Perugino' paintings were fresh and tranquil-looking, and some of the pictures Rafael painted at this time were rather like his master's.</a:t>
            </a:r>
          </a:p>
          <a:p>
            <a:r>
              <a:rPr lang="en-US" sz="2000" dirty="0">
                <a:latin typeface="Times New Roman" pitchFamily="18" charset="0"/>
                <a:cs typeface="Times New Roman" pitchFamily="18" charset="0"/>
              </a:rPr>
              <a:t>    Rafael went to Florence from 1504 to 1508, and there he painted many famous pictures, including many of the Madonna. In 1508 he was invited by Pope Julius II to Rome and it was there that he developed his particular genius for large and magnificent paintings. He was asked to decorate the walls of several rooms in the Vatican, the Pope's palace, with paintings. On opposite walls of one room he painted two scenes, one showing the glory of the holy church on earth and in heaven, and the other in honor of human learning. The latter showed a gathering of the great philosophers, poets, and men of science of ancient Greece. </a:t>
            </a:r>
          </a:p>
          <a:p>
            <a:pPr marL="342900" lvl="0" indent="-342900">
              <a:spcBef>
                <a:spcPct val="20000"/>
              </a:spcBef>
              <a:buClr>
                <a:schemeClr val="tx1"/>
              </a:buClr>
              <a:defRPr/>
            </a:pP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7" name="Title 1"/>
          <p:cNvSpPr>
            <a:spLocks noGrp="1"/>
          </p:cNvSpPr>
          <p:nvPr>
            <p:ph type="title"/>
          </p:nvPr>
        </p:nvSpPr>
        <p:spPr>
          <a:xfrm>
            <a:off x="500034" y="0"/>
            <a:ext cx="8229600" cy="857232"/>
          </a:xfrm>
        </p:spPr>
        <p:txBody>
          <a:bodyPr/>
          <a:lstStyle/>
          <a:p>
            <a:r>
              <a:rPr lang="en-US" dirty="0"/>
              <a:t>EXAMPLE 2 </a:t>
            </a:r>
            <a:r>
              <a:rPr lang="en-US" sz="2000" dirty="0"/>
              <a:t>(art88)</a:t>
            </a:r>
          </a:p>
        </p:txBody>
      </p:sp>
      <p:sp>
        <p:nvSpPr>
          <p:cNvPr id="8" name="Content Placeholder 2"/>
          <p:cNvSpPr txBox="1">
            <a:spLocks/>
          </p:cNvSpPr>
          <p:nvPr/>
        </p:nvSpPr>
        <p:spPr bwMode="auto">
          <a:xfrm>
            <a:off x="0" y="5000636"/>
            <a:ext cx="9144000" cy="785818"/>
          </a:xfrm>
          <a:prstGeom prst="rect">
            <a:avLst/>
          </a:prstGeom>
          <a:blipFill>
            <a:blip r:embed="rId2"/>
            <a:tile tx="0" ty="0" sx="100000" sy="100000" flip="none" algn="tl"/>
          </a:blip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12. </a:t>
            </a:r>
            <a:r>
              <a:rPr lang="en-US" sz="2000" b="1" dirty="0">
                <a:latin typeface="+mj-lt"/>
              </a:rPr>
              <a:t>The word "talented" in the in the first paragraph is closest in meaning to … .</a:t>
            </a:r>
          </a:p>
          <a:p>
            <a:r>
              <a:rPr lang="en-US" sz="2000" b="1" dirty="0">
                <a:latin typeface="+mj-lt"/>
              </a:rPr>
              <a:t>                  a) rich            b) educated               c) efficient             d) brilliant </a:t>
            </a:r>
          </a:p>
          <a:p>
            <a:pPr marL="342900" lvl="0" indent="-342900">
              <a:spcBef>
                <a:spcPct val="20000"/>
              </a:spcBef>
              <a:buClr>
                <a:schemeClr val="tx1"/>
              </a:buClr>
              <a:defRPr/>
            </a:pP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9" name="Straight Connector 8"/>
          <p:cNvCxnSpPr/>
          <p:nvPr/>
        </p:nvCxnSpPr>
        <p:spPr>
          <a:xfrm>
            <a:off x="6143636" y="1214422"/>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Explosion 1 12"/>
          <p:cNvSpPr/>
          <p:nvPr/>
        </p:nvSpPr>
        <p:spPr>
          <a:xfrm>
            <a:off x="2285984" y="1785926"/>
            <a:ext cx="4429156" cy="278608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Vocabulary knowledge</a:t>
            </a:r>
          </a:p>
        </p:txBody>
      </p:sp>
      <p:cxnSp>
        <p:nvCxnSpPr>
          <p:cNvPr id="14" name="Straight Connector 13"/>
          <p:cNvCxnSpPr/>
          <p:nvPr/>
        </p:nvCxnSpPr>
        <p:spPr>
          <a:xfrm>
            <a:off x="5786446" y="5715016"/>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ppt_w/2"/>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ppt_w</p:attrName>
                                        </p:attrNameLst>
                                      </p:cBhvr>
                                      <p:tavLst>
                                        <p:tav tm="0">
                                          <p:val>
                                            <p:fltVal val="0"/>
                                          </p:val>
                                        </p:tav>
                                        <p:tav tm="100000">
                                          <p:val>
                                            <p:strVal val="#ppt_w"/>
                                          </p:val>
                                        </p:tav>
                                      </p:tavLst>
                                    </p:anim>
                                    <p:anim calcmode="lin" valueType="num">
                                      <p:cBhvr>
                                        <p:cTn id="10"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ox(out)">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grpId="1" nodeType="clickEffect">
                                  <p:stCondLst>
                                    <p:cond delay="0"/>
                                  </p:stCondLst>
                                  <p:childTnLst>
                                    <p:animEffect transition="out" filter="fade">
                                      <p:cBhvr>
                                        <p:cTn id="19" dur="500" tmFilter="0, 0; .2, .5; .8, .5; 1, 0"/>
                                        <p:tgtEl>
                                          <p:spTgt spid="13"/>
                                        </p:tgtEl>
                                      </p:cBhvr>
                                    </p:animEffect>
                                    <p:animScale>
                                      <p:cBhvr>
                                        <p:cTn id="20" dur="250" autoRev="1" fill="hold"/>
                                        <p:tgtEl>
                                          <p:spTgt spid="13"/>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17" presetClass="entr" presetSubtype="8"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ppt_x</p:attrName>
                                        </p:attrNameLst>
                                      </p:cBhvr>
                                      <p:tavLst>
                                        <p:tav tm="0">
                                          <p:val>
                                            <p:strVal val="#ppt_x-#ppt_w/2"/>
                                          </p:val>
                                        </p:tav>
                                        <p:tav tm="100000">
                                          <p:val>
                                            <p:strVal val="#ppt_x"/>
                                          </p:val>
                                        </p:tav>
                                      </p:tavLst>
                                    </p:anim>
                                    <p:anim calcmode="lin" valueType="num">
                                      <p:cBhvr>
                                        <p:cTn id="26" dur="500" fill="hold"/>
                                        <p:tgtEl>
                                          <p:spTgt spid="14"/>
                                        </p:tgtEl>
                                        <p:attrNameLst>
                                          <p:attrName>ppt_y</p:attrName>
                                        </p:attrNameLst>
                                      </p:cBhvr>
                                      <p:tavLst>
                                        <p:tav tm="0">
                                          <p:val>
                                            <p:strVal val="#ppt_y"/>
                                          </p:val>
                                        </p:tav>
                                        <p:tav tm="100000">
                                          <p:val>
                                            <p:strVal val="#ppt_y"/>
                                          </p:val>
                                        </p:tav>
                                      </p:tavLst>
                                    </p:anim>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3 </a:t>
            </a:r>
            <a:r>
              <a:rPr lang="en-US" sz="2000" dirty="0"/>
              <a:t>(art88)</a:t>
            </a:r>
          </a:p>
        </p:txBody>
      </p:sp>
      <p:sp>
        <p:nvSpPr>
          <p:cNvPr id="3" name="Content Placeholder 2"/>
          <p:cNvSpPr txBox="1">
            <a:spLocks/>
          </p:cNvSpPr>
          <p:nvPr/>
        </p:nvSpPr>
        <p:spPr bwMode="auto">
          <a:xfrm>
            <a:off x="0" y="642918"/>
            <a:ext cx="9144000" cy="12144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In 18</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rural France and early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a:t>
            </a:r>
            <a:r>
              <a:rPr lang="en-US" dirty="0" err="1">
                <a:latin typeface="Times New Roman" pitchFamily="18" charset="0"/>
                <a:cs typeface="Times New Roman" pitchFamily="18" charset="0"/>
              </a:rPr>
              <a:t>Britian</a:t>
            </a:r>
            <a:r>
              <a:rPr lang="en-US" dirty="0">
                <a:latin typeface="Times New Roman" pitchFamily="18" charset="0"/>
                <a:cs typeface="Times New Roman" pitchFamily="18" charset="0"/>
              </a:rPr>
              <a:t> and Italy, there ere some schools for educating very young children. But these were organized like ordinary schools. There was too little play and too much emphasis on formal learning. The first person  to change this was the German educator, </a:t>
            </a:r>
            <a:r>
              <a:rPr lang="en-US" dirty="0" err="1">
                <a:latin typeface="Times New Roman" pitchFamily="18" charset="0"/>
                <a:cs typeface="Times New Roman" pitchFamily="18" charset="0"/>
              </a:rPr>
              <a:t>Fridrich</a:t>
            </a:r>
            <a:r>
              <a:rPr lang="en-US" dirty="0">
                <a:latin typeface="Times New Roman" pitchFamily="18" charset="0"/>
                <a:cs typeface="Times New Roman" pitchFamily="18" charset="0"/>
              </a:rPr>
              <a:t> Frobel,</a:t>
            </a:r>
          </a:p>
        </p:txBody>
      </p:sp>
      <p:sp>
        <p:nvSpPr>
          <p:cNvPr id="4" name="Content Placeholder 2"/>
          <p:cNvSpPr txBox="1">
            <a:spLocks/>
          </p:cNvSpPr>
          <p:nvPr/>
        </p:nvSpPr>
        <p:spPr bwMode="auto">
          <a:xfrm>
            <a:off x="3143240" y="1500174"/>
            <a:ext cx="342899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who founded the first </a:t>
            </a:r>
            <a:r>
              <a:rPr lang="en-US" i="1" dirty="0">
                <a:latin typeface="Times New Roman" pitchFamily="18" charset="0"/>
                <a:cs typeface="Times New Roman" pitchFamily="18" charset="0"/>
              </a:rPr>
              <a:t>kindergarten</a:t>
            </a:r>
            <a:endParaRPr lang="en-US" dirty="0">
              <a:latin typeface="Times New Roman" pitchFamily="18" charset="0"/>
              <a:cs typeface="Times New Roman" pitchFamily="18" charset="0"/>
            </a:endParaRPr>
          </a:p>
        </p:txBody>
      </p:sp>
      <p:sp>
        <p:nvSpPr>
          <p:cNvPr id="5" name="Content Placeholder 2"/>
          <p:cNvSpPr txBox="1">
            <a:spLocks/>
          </p:cNvSpPr>
          <p:nvPr/>
        </p:nvSpPr>
        <p:spPr bwMode="auto">
          <a:xfrm>
            <a:off x="0" y="142873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 meaning" garden of children") in 1841. Like plants in garden, </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Content Placeholder 2"/>
          <p:cNvSpPr txBox="1">
            <a:spLocks/>
          </p:cNvSpPr>
          <p:nvPr/>
        </p:nvSpPr>
        <p:spPr bwMode="auto">
          <a:xfrm>
            <a:off x="0" y="171448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a:latin typeface="Times New Roman" pitchFamily="18" charset="0"/>
                <a:cs typeface="Times New Roman" pitchFamily="18" charset="0"/>
              </a:rPr>
              <a:t>                                                                   children </a:t>
            </a:r>
            <a:r>
              <a:rPr lang="en-US" sz="2000" dirty="0">
                <a:latin typeface="Times New Roman" pitchFamily="18" charset="0"/>
                <a:cs typeface="Times New Roman" pitchFamily="18" charset="0"/>
              </a:rPr>
              <a:t>, said Froebel, had to be carefully nurtured so that they would grow up strong and healthy.</a:t>
            </a:r>
          </a:p>
        </p:txBody>
      </p:sp>
      <p:sp>
        <p:nvSpPr>
          <p:cNvPr id="9" name="Content Placeholder 2"/>
          <p:cNvSpPr txBox="1">
            <a:spLocks/>
          </p:cNvSpPr>
          <p:nvPr/>
        </p:nvSpPr>
        <p:spPr bwMode="auto">
          <a:xfrm>
            <a:off x="0" y="200024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best way of teaching was through play.</a:t>
            </a:r>
          </a:p>
        </p:txBody>
      </p:sp>
      <p:sp>
        <p:nvSpPr>
          <p:cNvPr id="10" name="Content Placeholder 2"/>
          <p:cNvSpPr txBox="1">
            <a:spLocks/>
          </p:cNvSpPr>
          <p:nvPr/>
        </p:nvSpPr>
        <p:spPr bwMode="auto">
          <a:xfrm>
            <a:off x="0" y="2285992"/>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Froebel opposed all formal instruction.</a:t>
            </a:r>
          </a:p>
        </p:txBody>
      </p:sp>
      <p:sp>
        <p:nvSpPr>
          <p:cNvPr id="11" name="Content Placeholder 2"/>
          <p:cNvSpPr txBox="1">
            <a:spLocks/>
          </p:cNvSpPr>
          <p:nvPr/>
        </p:nvSpPr>
        <p:spPr bwMode="auto">
          <a:xfrm>
            <a:off x="0" y="228599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idea caught on , and by the late 19</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century, they were kindergartens in a number of </a:t>
            </a:r>
            <a:r>
              <a:rPr lang="en-US" sz="2000" dirty="0" err="1">
                <a:latin typeface="Times New Roman" pitchFamily="18" charset="0"/>
                <a:cs typeface="Times New Roman" pitchFamily="18" charset="0"/>
              </a:rPr>
              <a:t>Eropean</a:t>
            </a:r>
            <a:r>
              <a:rPr lang="en-US" sz="2000" dirty="0">
                <a:latin typeface="Times New Roman" pitchFamily="18" charset="0"/>
                <a:cs typeface="Times New Roman" pitchFamily="18" charset="0"/>
              </a:rPr>
              <a:t> countries and in the United States,</a:t>
            </a:r>
          </a:p>
        </p:txBody>
      </p:sp>
      <p:sp>
        <p:nvSpPr>
          <p:cNvPr id="12" name="Content Placeholder 2"/>
          <p:cNvSpPr txBox="1">
            <a:spLocks/>
          </p:cNvSpPr>
          <p:nvPr/>
        </p:nvSpPr>
        <p:spPr bwMode="auto">
          <a:xfrm>
            <a:off x="0" y="2928934"/>
            <a:ext cx="9144000" cy="1714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where German immigrants introduced the first kindergarten to Watertown, Wisconsin in 1856.</a:t>
            </a:r>
          </a:p>
          <a:p>
            <a:r>
              <a:rPr lang="en-US" sz="2000" dirty="0">
                <a:latin typeface="Times New Roman" pitchFamily="18" charset="0"/>
                <a:cs typeface="Times New Roman" pitchFamily="18" charset="0"/>
              </a:rPr>
              <a:t>   Another famous name in ore-school education is Maria </a:t>
            </a:r>
            <a:r>
              <a:rPr lang="en-US" sz="2000" dirty="0" err="1">
                <a:latin typeface="Times New Roman" pitchFamily="18" charset="0"/>
                <a:cs typeface="Times New Roman" pitchFamily="18" charset="0"/>
              </a:rPr>
              <a:t>Montessri</a:t>
            </a:r>
            <a:r>
              <a:rPr lang="en-US" sz="2000" dirty="0">
                <a:latin typeface="Times New Roman" pitchFamily="18" charset="0"/>
                <a:cs typeface="Times New Roman" pitchFamily="18" charset="0"/>
              </a:rPr>
              <a:t>, an Italian  doctor, who opened  children's house in Rome in 1907. She was against  organizing children and felt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3" name="Content Placeholder 2"/>
          <p:cNvSpPr txBox="1">
            <a:spLocks/>
          </p:cNvSpPr>
          <p:nvPr/>
        </p:nvSpPr>
        <p:spPr bwMode="auto">
          <a:xfrm>
            <a:off x="857224" y="4143380"/>
            <a:ext cx="492919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should be allowed to learn independently,</a:t>
            </a:r>
          </a:p>
        </p:txBody>
      </p:sp>
      <p:sp>
        <p:nvSpPr>
          <p:cNvPr id="14" name="Content Placeholder 2"/>
          <p:cNvSpPr txBox="1">
            <a:spLocks/>
          </p:cNvSpPr>
          <p:nvPr/>
        </p:nvSpPr>
        <p:spPr bwMode="auto">
          <a:xfrm>
            <a:off x="0" y="4143380"/>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and should choose what to learn, and when, rather than be told by teachers. Teachers would be around to provide suitable educational materials and to show the children how to use them. Both Froebel and Montessori had a lasting influence on the style of nursery-school education all over the world.</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6" name="Content Placeholder 2"/>
          <p:cNvSpPr txBox="1">
            <a:spLocks/>
          </p:cNvSpPr>
          <p:nvPr/>
        </p:nvSpPr>
        <p:spPr bwMode="auto">
          <a:xfrm>
            <a:off x="0" y="5786454"/>
            <a:ext cx="9144000" cy="857256"/>
          </a:xfrm>
          <a:prstGeom prst="rect">
            <a:avLst/>
          </a:prstGeom>
          <a:blipFill>
            <a:blip r:embed="rId2"/>
            <a:tile tx="0" ty="0" sx="100000" sy="100000" flip="none" algn="tl"/>
          </a:blip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b="1" dirty="0">
                <a:latin typeface="+mj-lt"/>
              </a:rPr>
              <a:t>13. The word "nurtured" in the first paragraph is closet in meaning to … .</a:t>
            </a:r>
            <a:endParaRPr lang="en-US" sz="2000" dirty="0">
              <a:latin typeface="+mj-lt"/>
            </a:endParaRPr>
          </a:p>
          <a:p>
            <a:r>
              <a:rPr lang="en-US" sz="2000" b="1" dirty="0">
                <a:latin typeface="+mj-lt"/>
              </a:rPr>
              <a:t>         a) evaluated            b) observed                   c) mastered            d) trained</a:t>
            </a:r>
            <a:endParaRPr lang="en-US" sz="2000" dirty="0">
              <a:latin typeface="+mj-lt"/>
            </a:endParaRPr>
          </a:p>
        </p:txBody>
      </p:sp>
      <p:cxnSp>
        <p:nvCxnSpPr>
          <p:cNvPr id="17" name="Straight Connector 16"/>
          <p:cNvCxnSpPr/>
          <p:nvPr/>
        </p:nvCxnSpPr>
        <p:spPr>
          <a:xfrm>
            <a:off x="1214414" y="6072206"/>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2357430"/>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5786446" y="6072206"/>
            <a:ext cx="1428760" cy="428628"/>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ppt_w/2"/>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ppt_w</p:attrName>
                                        </p:attrNameLst>
                                      </p:cBhvr>
                                      <p:tavLst>
                                        <p:tav tm="0">
                                          <p:val>
                                            <p:fltVal val="0"/>
                                          </p:val>
                                        </p:tav>
                                        <p:tav tm="100000">
                                          <p:val>
                                            <p:strVal val="#ppt_w"/>
                                          </p:val>
                                        </p:tav>
                                      </p:tavLst>
                                    </p:anim>
                                    <p:anim calcmode="lin" valueType="num">
                                      <p:cBhvr>
                                        <p:cTn id="10"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p:cTn id="15" dur="500" fill="hold"/>
                                        <p:tgtEl>
                                          <p:spTgt spid="19"/>
                                        </p:tgtEl>
                                        <p:attrNameLst>
                                          <p:attrName>ppt_x</p:attrName>
                                        </p:attrNameLst>
                                      </p:cBhvr>
                                      <p:tavLst>
                                        <p:tav tm="0">
                                          <p:val>
                                            <p:strVal val="#ppt_x-#ppt_w/2"/>
                                          </p:val>
                                        </p:tav>
                                        <p:tav tm="100000">
                                          <p:val>
                                            <p:strVal val="#ppt_x"/>
                                          </p:val>
                                        </p:tav>
                                      </p:tavLst>
                                    </p:anim>
                                    <p:anim calcmode="lin" valueType="num">
                                      <p:cBhvr>
                                        <p:cTn id="16" dur="500" fill="hold"/>
                                        <p:tgtEl>
                                          <p:spTgt spid="19"/>
                                        </p:tgtEl>
                                        <p:attrNameLst>
                                          <p:attrName>ppt_y</p:attrName>
                                        </p:attrNameLst>
                                      </p:cBhvr>
                                      <p:tavLst>
                                        <p:tav tm="0">
                                          <p:val>
                                            <p:strVal val="#ppt_y"/>
                                          </p:val>
                                        </p:tav>
                                        <p:tav tm="100000">
                                          <p:val>
                                            <p:strVal val="#ppt_y"/>
                                          </p:val>
                                        </p:tav>
                                      </p:tavLst>
                                    </p:anim>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7"/>
                                        </p:tgtEl>
                                        <p:attrNameLst>
                                          <p:attrName>fillcolor</p:attrName>
                                        </p:attrNameLst>
                                      </p:cBhvr>
                                      <p:to>
                                        <a:schemeClr val="folHlink"/>
                                      </p:to>
                                    </p:animClr>
                                    <p:set>
                                      <p:cBhvr>
                                        <p:cTn id="23" dur="2000" fill="hold"/>
                                        <p:tgtEl>
                                          <p:spTgt spid="7"/>
                                        </p:tgtEl>
                                        <p:attrNameLst>
                                          <p:attrName>fill.type</p:attrName>
                                        </p:attrNameLst>
                                      </p:cBhvr>
                                      <p:to>
                                        <p:strVal val="solid"/>
                                      </p:to>
                                    </p:set>
                                    <p:set>
                                      <p:cBhvr>
                                        <p:cTn id="24" dur="2000" fill="hold"/>
                                        <p:tgtEl>
                                          <p:spTgt spid="7"/>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32"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circle(out)">
                                      <p:cBhvr>
                                        <p:cTn id="29" dur="2000"/>
                                        <p:tgtEl>
                                          <p:spTgt spid="20"/>
                                        </p:tgtEl>
                                      </p:cBhvr>
                                    </p:animEffect>
                                  </p:childTnLst>
                                </p:cTn>
                              </p:par>
                            </p:childTnLst>
                          </p:cTn>
                        </p:par>
                      </p:childTnLst>
                    </p:cTn>
                  </p:par>
                  <p:par>
                    <p:cTn id="30" fill="hold">
                      <p:stCondLst>
                        <p:cond delay="indefinite"/>
                      </p:stCondLst>
                      <p:childTnLst>
                        <p:par>
                          <p:cTn id="31" fill="hold">
                            <p:stCondLst>
                              <p:cond delay="0"/>
                            </p:stCondLst>
                            <p:childTnLst>
                              <p:par>
                                <p:cTn id="32" presetID="35" presetClass="emph" presetSubtype="0" fill="hold" grpId="1" nodeType="clickEffect">
                                  <p:stCondLst>
                                    <p:cond delay="0"/>
                                  </p:stCondLst>
                                  <p:childTnLst>
                                    <p:anim calcmode="discrete" valueType="str">
                                      <p:cBhvr>
                                        <p:cTn id="33" dur="10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photographed one after another and shown very quickly on the screen so that the figures on them seem to move.</a:t>
            </a: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14" name="Content Placeholder 2"/>
          <p:cNvSpPr txBox="1">
            <a:spLocks/>
          </p:cNvSpPr>
          <p:nvPr/>
        </p:nvSpPr>
        <p:spPr bwMode="auto">
          <a:xfrm>
            <a:off x="0" y="1643050"/>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of the moment in a way that shows up its importance. They often contain caricatures enlarged and comic portraits of real people ( politicians for instance) – for if a cartoonist wants to criticize a  political leader or show that he dislike him, one of the best ways to make him look silly and funny in a cartoon.</a:t>
            </a:r>
          </a:p>
          <a:p>
            <a:endParaRPr lang="en-US" sz="2000" dirty="0">
              <a:latin typeface="Times New Roman" pitchFamily="18" charset="0"/>
              <a:cs typeface="Times New Roman" pitchFamily="18" charset="0"/>
            </a:endParaRPr>
          </a:p>
        </p:txBody>
      </p:sp>
      <p:sp>
        <p:nvSpPr>
          <p:cNvPr id="12"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newspaper cartoons, of course, especially the ones about politic, are critical;</a:t>
            </a:r>
          </a:p>
        </p:txBody>
      </p:sp>
      <p:sp>
        <p:nvSpPr>
          <p:cNvPr id="6" name="Title 1"/>
          <p:cNvSpPr>
            <a:spLocks noGrp="1"/>
          </p:cNvSpPr>
          <p:nvPr>
            <p:ph type="title"/>
          </p:nvPr>
        </p:nvSpPr>
        <p:spPr>
          <a:xfrm>
            <a:off x="500034" y="0"/>
            <a:ext cx="8229600" cy="714356"/>
          </a:xfrm>
        </p:spPr>
        <p:txBody>
          <a:bodyPr/>
          <a:lstStyle/>
          <a:p>
            <a:r>
              <a:rPr lang="en-US" dirty="0"/>
              <a:t>EXAMPLE 4</a:t>
            </a:r>
            <a:r>
              <a:rPr lang="en-US" sz="2000" dirty="0"/>
              <a:t>(math 88)</a:t>
            </a:r>
          </a:p>
        </p:txBody>
      </p:sp>
      <p:sp>
        <p:nvSpPr>
          <p:cNvPr id="7" name="Content Placeholder 2"/>
          <p:cNvSpPr txBox="1">
            <a:spLocks/>
          </p:cNvSpPr>
          <p:nvPr/>
        </p:nvSpPr>
        <p:spPr bwMode="auto">
          <a:xfrm>
            <a:off x="0" y="64291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When people today speak of cartoons, they usually mean the comic drawing which</a:t>
            </a:r>
          </a:p>
        </p:txBody>
      </p:sp>
      <p:sp>
        <p:nvSpPr>
          <p:cNvPr id="10" name="Content Placeholder 2"/>
          <p:cNvSpPr txBox="1">
            <a:spLocks/>
          </p:cNvSpPr>
          <p:nvPr/>
        </p:nvSpPr>
        <p:spPr bwMode="auto">
          <a:xfrm>
            <a:off x="0" y="1000108"/>
            <a:ext cx="521494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appear in almost every newspaper and magazine,</a:t>
            </a:r>
          </a:p>
        </p:txBody>
      </p:sp>
      <p:sp>
        <p:nvSpPr>
          <p:cNvPr id="11" name="Content Placeholder 2"/>
          <p:cNvSpPr txBox="1">
            <a:spLocks/>
          </p:cNvSpPr>
          <p:nvPr/>
        </p:nvSpPr>
        <p:spPr bwMode="auto">
          <a:xfrm>
            <a:off x="0" y="100010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drawings of some scene or situation intended to be funny.</a:t>
            </a:r>
          </a:p>
        </p:txBody>
      </p:sp>
      <p:sp>
        <p:nvSpPr>
          <p:cNvPr id="13" name="Content Placeholder 2"/>
          <p:cNvSpPr txBox="1">
            <a:spLocks/>
          </p:cNvSpPr>
          <p:nvPr/>
        </p:nvSpPr>
        <p:spPr bwMode="auto">
          <a:xfrm>
            <a:off x="2000232" y="1643050"/>
            <a:ext cx="500062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explain a significant or interesting event</a:t>
            </a:r>
          </a:p>
        </p:txBody>
      </p:sp>
      <p:sp>
        <p:nvSpPr>
          <p:cNvPr id="15" name="Content Placeholder 2"/>
          <p:cNvSpPr txBox="1">
            <a:spLocks/>
          </p:cNvSpPr>
          <p:nvPr/>
        </p:nvSpPr>
        <p:spPr bwMode="auto">
          <a:xfrm>
            <a:off x="0" y="3214686"/>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Another use of the word cartoon means the kind of " strip cartoon" in newspapers and comics which tells in a story in a set of little pictures. Some strip cartoons do not have words; others include conversations in the drawing in areas called " balloons".</a:t>
            </a:r>
          </a:p>
          <a:p>
            <a:endParaRPr lang="en-US" sz="2000" dirty="0">
              <a:latin typeface="Times New Roman" pitchFamily="18" charset="0"/>
              <a:cs typeface="Times New Roman" pitchFamily="18" charset="0"/>
            </a:endParaRPr>
          </a:p>
        </p:txBody>
      </p:sp>
      <p:sp>
        <p:nvSpPr>
          <p:cNvPr id="16" name="Content Placeholder 2"/>
          <p:cNvSpPr txBox="1">
            <a:spLocks/>
          </p:cNvSpPr>
          <p:nvPr/>
        </p:nvSpPr>
        <p:spPr bwMode="auto">
          <a:xfrm>
            <a:off x="0" y="414338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Cartoon film, such as those Walt Disney, are " animated cartoons", that is , they are films made from a great number of separate drawings</a:t>
            </a:r>
          </a:p>
        </p:txBody>
      </p:sp>
      <p:sp>
        <p:nvSpPr>
          <p:cNvPr id="18" name="Rectangle 17"/>
          <p:cNvSpPr/>
          <p:nvPr/>
        </p:nvSpPr>
        <p:spPr>
          <a:xfrm>
            <a:off x="0" y="5214950"/>
            <a:ext cx="9144000" cy="707886"/>
          </a:xfrm>
          <a:prstGeom prst="rect">
            <a:avLst/>
          </a:prstGeom>
          <a:blipFill>
            <a:blip r:embed="rId2"/>
            <a:tile tx="0" ty="0" sx="100000" sy="100000" flip="none" algn="tl"/>
          </a:blipFill>
        </p:spPr>
        <p:txBody>
          <a:bodyPr wrap="square">
            <a:spAutoFit/>
          </a:bodyPr>
          <a:lstStyle/>
          <a:p>
            <a:r>
              <a:rPr lang="en-US" sz="2000" b="1" dirty="0">
                <a:latin typeface="+mj-lt"/>
                <a:cs typeface="Times New Roman" pitchFamily="18" charset="0"/>
              </a:rPr>
              <a:t>14.In the phrase " strip cartoons", "strip" means … .</a:t>
            </a:r>
          </a:p>
          <a:p>
            <a:r>
              <a:rPr lang="en-US" sz="2000" b="1" dirty="0">
                <a:latin typeface="+mj-lt"/>
                <a:cs typeface="Times New Roman" pitchFamily="18" charset="0"/>
              </a:rPr>
              <a:t>   a) a balloon                b) a drawing            c) without words             d)  a narrow piece</a:t>
            </a:r>
          </a:p>
        </p:txBody>
      </p:sp>
      <p:cxnSp>
        <p:nvCxnSpPr>
          <p:cNvPr id="21" name="Straight Connector 20"/>
          <p:cNvCxnSpPr/>
          <p:nvPr/>
        </p:nvCxnSpPr>
        <p:spPr>
          <a:xfrm>
            <a:off x="1571604" y="5572140"/>
            <a:ext cx="121444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500694" y="3571876"/>
            <a:ext cx="121444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857620" y="5857892"/>
            <a:ext cx="1285884"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some</a:t>
            </a:r>
            <a:endParaRPr lang="en-US" dirty="0">
              <a:solidFill>
                <a:srgbClr val="FF0000"/>
              </a:solidFill>
            </a:endParaRPr>
          </a:p>
        </p:txBody>
      </p:sp>
      <p:cxnSp>
        <p:nvCxnSpPr>
          <p:cNvPr id="25" name="Straight Connector 24"/>
          <p:cNvCxnSpPr/>
          <p:nvPr/>
        </p:nvCxnSpPr>
        <p:spPr>
          <a:xfrm>
            <a:off x="5572132" y="3857628"/>
            <a:ext cx="57150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643834" y="3857628"/>
            <a:ext cx="107157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42844" y="4143380"/>
            <a:ext cx="571504"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0800000" flipV="1">
            <a:off x="3571868" y="5429264"/>
            <a:ext cx="1714512" cy="5715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857224" y="4143380"/>
            <a:ext cx="642942" cy="15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000892" y="4143380"/>
            <a:ext cx="928694" cy="15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42844" y="5857892"/>
            <a:ext cx="1285884" cy="353943"/>
          </a:xfrm>
          <a:prstGeom prst="rect">
            <a:avLst/>
          </a:prstGeom>
          <a:noFill/>
        </p:spPr>
        <p:txBody>
          <a:bodyPr wrap="square" lIns="0" tIns="0" rtlCol="0" anchor="b" anchorCtr="1">
            <a:spAutoFit/>
          </a:bodyPr>
          <a:lstStyle/>
          <a:p>
            <a:pPr lvl="1" algn="ctr"/>
            <a:r>
              <a:rPr lang="en-US" sz="2000" b="1" dirty="0">
                <a:solidFill>
                  <a:srgbClr val="0070C0"/>
                </a:solidFill>
                <a:latin typeface="+mj-lt"/>
                <a:cs typeface="Times New Roman" pitchFamily="18" charset="0"/>
              </a:rPr>
              <a:t>some</a:t>
            </a:r>
            <a:endParaRPr lang="en-US" dirty="0">
              <a:solidFill>
                <a:srgbClr val="0070C0"/>
              </a:solidFill>
            </a:endParaRPr>
          </a:p>
        </p:txBody>
      </p:sp>
      <p:cxnSp>
        <p:nvCxnSpPr>
          <p:cNvPr id="39" name="Straight Connector 38"/>
          <p:cNvCxnSpPr/>
          <p:nvPr/>
        </p:nvCxnSpPr>
        <p:spPr>
          <a:xfrm rot="10800000" flipV="1">
            <a:off x="214282" y="5572140"/>
            <a:ext cx="1142976" cy="42862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071802" y="1000108"/>
            <a:ext cx="928694" cy="158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000892" y="1000108"/>
            <a:ext cx="857256" cy="158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857224" y="5857892"/>
            <a:ext cx="2643206" cy="353943"/>
          </a:xfrm>
          <a:prstGeom prst="rect">
            <a:avLst/>
          </a:prstGeom>
          <a:noFill/>
        </p:spPr>
        <p:txBody>
          <a:bodyPr wrap="square" lIns="0" tIns="0" rtlCol="0" anchor="b" anchorCtr="1">
            <a:spAutoFit/>
          </a:bodyPr>
          <a:lstStyle/>
          <a:p>
            <a:pPr lvl="1" algn="ctr"/>
            <a:r>
              <a:rPr lang="en-US" sz="2000" b="1" dirty="0">
                <a:solidFill>
                  <a:srgbClr val="00B050"/>
                </a:solidFill>
                <a:latin typeface="+mj-lt"/>
                <a:cs typeface="Times New Roman" pitchFamily="18" charset="0"/>
              </a:rPr>
              <a:t>Including  all cartoons</a:t>
            </a:r>
            <a:endParaRPr lang="en-US" dirty="0">
              <a:solidFill>
                <a:srgbClr val="00B050"/>
              </a:solidFill>
            </a:endParaRPr>
          </a:p>
        </p:txBody>
      </p:sp>
      <p:cxnSp>
        <p:nvCxnSpPr>
          <p:cNvPr id="48" name="Straight Connector 47"/>
          <p:cNvCxnSpPr/>
          <p:nvPr/>
        </p:nvCxnSpPr>
        <p:spPr>
          <a:xfrm rot="10800000" flipV="1">
            <a:off x="2143108" y="5715016"/>
            <a:ext cx="1000132" cy="14287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286644" y="5429264"/>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ppt_x</p:attrName>
                                        </p:attrNameLst>
                                      </p:cBhvr>
                                      <p:tavLst>
                                        <p:tav tm="0">
                                          <p:val>
                                            <p:strVal val="#ppt_x-#ppt_w/2"/>
                                          </p:val>
                                        </p:tav>
                                        <p:tav tm="100000">
                                          <p:val>
                                            <p:strVal val="#ppt_x"/>
                                          </p:val>
                                        </p:tav>
                                      </p:tavLst>
                                    </p:anim>
                                    <p:anim calcmode="lin" valueType="num">
                                      <p:cBhvr>
                                        <p:cTn id="8" dur="500" fill="hold"/>
                                        <p:tgtEl>
                                          <p:spTgt spid="21"/>
                                        </p:tgtEl>
                                        <p:attrNameLst>
                                          <p:attrName>ppt_y</p:attrName>
                                        </p:attrNameLst>
                                      </p:cBhvr>
                                      <p:tavLst>
                                        <p:tav tm="0">
                                          <p:val>
                                            <p:strVal val="#ppt_y"/>
                                          </p:val>
                                        </p:tav>
                                        <p:tav tm="100000">
                                          <p:val>
                                            <p:strVal val="#ppt_y"/>
                                          </p:val>
                                        </p:tav>
                                      </p:tavLst>
                                    </p:anim>
                                    <p:anim calcmode="lin" valueType="num">
                                      <p:cBhvr>
                                        <p:cTn id="9" dur="500" fill="hold"/>
                                        <p:tgtEl>
                                          <p:spTgt spid="21"/>
                                        </p:tgtEl>
                                        <p:attrNameLst>
                                          <p:attrName>ppt_w</p:attrName>
                                        </p:attrNameLst>
                                      </p:cBhvr>
                                      <p:tavLst>
                                        <p:tav tm="0">
                                          <p:val>
                                            <p:fltVal val="0"/>
                                          </p:val>
                                        </p:tav>
                                        <p:tav tm="100000">
                                          <p:val>
                                            <p:strVal val="#ppt_w"/>
                                          </p:val>
                                        </p:tav>
                                      </p:tavLst>
                                    </p:anim>
                                    <p:anim calcmode="lin" valueType="num">
                                      <p:cBhvr>
                                        <p:cTn id="10"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p:cTn id="15" dur="500" fill="hold"/>
                                        <p:tgtEl>
                                          <p:spTgt spid="23"/>
                                        </p:tgtEl>
                                        <p:attrNameLst>
                                          <p:attrName>ppt_x</p:attrName>
                                        </p:attrNameLst>
                                      </p:cBhvr>
                                      <p:tavLst>
                                        <p:tav tm="0">
                                          <p:val>
                                            <p:strVal val="#ppt_x-#ppt_w/2"/>
                                          </p:val>
                                        </p:tav>
                                        <p:tav tm="100000">
                                          <p:val>
                                            <p:strVal val="#ppt_x"/>
                                          </p:val>
                                        </p:tav>
                                      </p:tavLst>
                                    </p:anim>
                                    <p:anim calcmode="lin" valueType="num">
                                      <p:cBhvr>
                                        <p:cTn id="16" dur="500" fill="hold"/>
                                        <p:tgtEl>
                                          <p:spTgt spid="23"/>
                                        </p:tgtEl>
                                        <p:attrNameLst>
                                          <p:attrName>ppt_y</p:attrName>
                                        </p:attrNameLst>
                                      </p:cBhvr>
                                      <p:tavLst>
                                        <p:tav tm="0">
                                          <p:val>
                                            <p:strVal val="#ppt_y"/>
                                          </p:val>
                                        </p:tav>
                                        <p:tav tm="100000">
                                          <p:val>
                                            <p:strVal val="#ppt_y"/>
                                          </p:val>
                                        </p:tav>
                                      </p:tavLst>
                                    </p:anim>
                                    <p:anim calcmode="lin" valueType="num">
                                      <p:cBhvr>
                                        <p:cTn id="17" dur="500" fill="hold"/>
                                        <p:tgtEl>
                                          <p:spTgt spid="23"/>
                                        </p:tgtEl>
                                        <p:attrNameLst>
                                          <p:attrName>ppt_w</p:attrName>
                                        </p:attrNameLst>
                                      </p:cBhvr>
                                      <p:tavLst>
                                        <p:tav tm="0">
                                          <p:val>
                                            <p:fltVal val="0"/>
                                          </p:val>
                                        </p:tav>
                                        <p:tav tm="100000">
                                          <p:val>
                                            <p:strVal val="#ppt_w"/>
                                          </p:val>
                                        </p:tav>
                                      </p:tavLst>
                                    </p:anim>
                                    <p:anim calcmode="lin" valueType="num">
                                      <p:cBhvr>
                                        <p:cTn id="18"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5"/>
                                        </p:tgtEl>
                                        <p:attrNameLst>
                                          <p:attrName>fillcolor</p:attrName>
                                        </p:attrNameLst>
                                      </p:cBhvr>
                                      <p:to>
                                        <a:srgbClr val="FFFF00"/>
                                      </p:to>
                                    </p:animClr>
                                    <p:set>
                                      <p:cBhvr>
                                        <p:cTn id="23" dur="2000" fill="hold"/>
                                        <p:tgtEl>
                                          <p:spTgt spid="15"/>
                                        </p:tgtEl>
                                        <p:attrNameLst>
                                          <p:attrName>fill.type</p:attrName>
                                        </p:attrNameLst>
                                      </p:cBhvr>
                                      <p:to>
                                        <p:strVal val="solid"/>
                                      </p:to>
                                    </p:set>
                                    <p:set>
                                      <p:cBhvr>
                                        <p:cTn id="24" dur="2000" fill="hold"/>
                                        <p:tgtEl>
                                          <p:spTgt spid="15"/>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ppt_x</p:attrName>
                                        </p:attrNameLst>
                                      </p:cBhvr>
                                      <p:tavLst>
                                        <p:tav tm="0">
                                          <p:val>
                                            <p:strVal val="#ppt_x-#ppt_w/2"/>
                                          </p:val>
                                        </p:tav>
                                        <p:tav tm="100000">
                                          <p:val>
                                            <p:strVal val="#ppt_x"/>
                                          </p:val>
                                        </p:tav>
                                      </p:tavLst>
                                    </p:anim>
                                    <p:anim calcmode="lin" valueType="num">
                                      <p:cBhvr>
                                        <p:cTn id="30" dur="500" fill="hold"/>
                                        <p:tgtEl>
                                          <p:spTgt spid="25"/>
                                        </p:tgtEl>
                                        <p:attrNameLst>
                                          <p:attrName>ppt_y</p:attrName>
                                        </p:attrNameLst>
                                      </p:cBhvr>
                                      <p:tavLst>
                                        <p:tav tm="0">
                                          <p:val>
                                            <p:strVal val="#ppt_y"/>
                                          </p:val>
                                        </p:tav>
                                        <p:tav tm="100000">
                                          <p:val>
                                            <p:strVal val="#ppt_y"/>
                                          </p:val>
                                        </p:tav>
                                      </p:tavLst>
                                    </p:anim>
                                    <p:anim calcmode="lin" valueType="num">
                                      <p:cBhvr>
                                        <p:cTn id="31" dur="500" fill="hold"/>
                                        <p:tgtEl>
                                          <p:spTgt spid="25"/>
                                        </p:tgtEl>
                                        <p:attrNameLst>
                                          <p:attrName>ppt_w</p:attrName>
                                        </p:attrNameLst>
                                      </p:cBhvr>
                                      <p:tavLst>
                                        <p:tav tm="0">
                                          <p:val>
                                            <p:fltVal val="0"/>
                                          </p:val>
                                        </p:tav>
                                        <p:tav tm="100000">
                                          <p:val>
                                            <p:strVal val="#ppt_w"/>
                                          </p:val>
                                        </p:tav>
                                      </p:tavLst>
                                    </p:anim>
                                    <p:anim calcmode="lin" valueType="num">
                                      <p:cBhvr>
                                        <p:cTn id="32"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8" fill="hold" nodeType="click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p:cTn id="37" dur="500" fill="hold"/>
                                        <p:tgtEl>
                                          <p:spTgt spid="28"/>
                                        </p:tgtEl>
                                        <p:attrNameLst>
                                          <p:attrName>ppt_x</p:attrName>
                                        </p:attrNameLst>
                                      </p:cBhvr>
                                      <p:tavLst>
                                        <p:tav tm="0">
                                          <p:val>
                                            <p:strVal val="#ppt_x-#ppt_w/2"/>
                                          </p:val>
                                        </p:tav>
                                        <p:tav tm="100000">
                                          <p:val>
                                            <p:strVal val="#ppt_x"/>
                                          </p:val>
                                        </p:tav>
                                      </p:tavLst>
                                    </p:anim>
                                    <p:anim calcmode="lin" valueType="num">
                                      <p:cBhvr>
                                        <p:cTn id="38" dur="500" fill="hold"/>
                                        <p:tgtEl>
                                          <p:spTgt spid="28"/>
                                        </p:tgtEl>
                                        <p:attrNameLst>
                                          <p:attrName>ppt_y</p:attrName>
                                        </p:attrNameLst>
                                      </p:cBhvr>
                                      <p:tavLst>
                                        <p:tav tm="0">
                                          <p:val>
                                            <p:strVal val="#ppt_y"/>
                                          </p:val>
                                        </p:tav>
                                        <p:tav tm="100000">
                                          <p:val>
                                            <p:strVal val="#ppt_y"/>
                                          </p:val>
                                        </p:tav>
                                      </p:tavLst>
                                    </p:anim>
                                    <p:anim calcmode="lin" valueType="num">
                                      <p:cBhvr>
                                        <p:cTn id="39" dur="500" fill="hold"/>
                                        <p:tgtEl>
                                          <p:spTgt spid="28"/>
                                        </p:tgtEl>
                                        <p:attrNameLst>
                                          <p:attrName>ppt_w</p:attrName>
                                        </p:attrNameLst>
                                      </p:cBhvr>
                                      <p:tavLst>
                                        <p:tav tm="0">
                                          <p:val>
                                            <p:fltVal val="0"/>
                                          </p:val>
                                        </p:tav>
                                        <p:tav tm="100000">
                                          <p:val>
                                            <p:strVal val="#ppt_w"/>
                                          </p:val>
                                        </p:tav>
                                      </p:tavLst>
                                    </p:anim>
                                    <p:anim calcmode="lin" valueType="num">
                                      <p:cBhvr>
                                        <p:cTn id="40"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7" presetClass="entr" presetSubtype="8"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 calcmode="lin" valueType="num">
                                      <p:cBhvr>
                                        <p:cTn id="45" dur="500" fill="hold"/>
                                        <p:tgtEl>
                                          <p:spTgt spid="30"/>
                                        </p:tgtEl>
                                        <p:attrNameLst>
                                          <p:attrName>ppt_x</p:attrName>
                                        </p:attrNameLst>
                                      </p:cBhvr>
                                      <p:tavLst>
                                        <p:tav tm="0">
                                          <p:val>
                                            <p:strVal val="#ppt_x-#ppt_w/2"/>
                                          </p:val>
                                        </p:tav>
                                        <p:tav tm="100000">
                                          <p:val>
                                            <p:strVal val="#ppt_x"/>
                                          </p:val>
                                        </p:tav>
                                      </p:tavLst>
                                    </p:anim>
                                    <p:anim calcmode="lin" valueType="num">
                                      <p:cBhvr>
                                        <p:cTn id="46" dur="500" fill="hold"/>
                                        <p:tgtEl>
                                          <p:spTgt spid="30"/>
                                        </p:tgtEl>
                                        <p:attrNameLst>
                                          <p:attrName>ppt_y</p:attrName>
                                        </p:attrNameLst>
                                      </p:cBhvr>
                                      <p:tavLst>
                                        <p:tav tm="0">
                                          <p:val>
                                            <p:strVal val="#ppt_y"/>
                                          </p:val>
                                        </p:tav>
                                        <p:tav tm="100000">
                                          <p:val>
                                            <p:strVal val="#ppt_y"/>
                                          </p:val>
                                        </p:tav>
                                      </p:tavLst>
                                    </p:anim>
                                    <p:anim calcmode="lin" valueType="num">
                                      <p:cBhvr>
                                        <p:cTn id="47" dur="500" fill="hold"/>
                                        <p:tgtEl>
                                          <p:spTgt spid="30"/>
                                        </p:tgtEl>
                                        <p:attrNameLst>
                                          <p:attrName>ppt_w</p:attrName>
                                        </p:attrNameLst>
                                      </p:cBhvr>
                                      <p:tavLst>
                                        <p:tav tm="0">
                                          <p:val>
                                            <p:fltVal val="0"/>
                                          </p:val>
                                        </p:tav>
                                        <p:tav tm="100000">
                                          <p:val>
                                            <p:strVal val="#ppt_w"/>
                                          </p:val>
                                        </p:tav>
                                      </p:tavLst>
                                    </p:anim>
                                    <p:anim calcmode="lin" valueType="num">
                                      <p:cBhvr>
                                        <p:cTn id="48" dur="500" fill="hold"/>
                                        <p:tgtEl>
                                          <p:spTgt spid="30"/>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nodeType="clickEffect">
                                  <p:stCondLst>
                                    <p:cond delay="0"/>
                                  </p:stCondLst>
                                  <p:iterate type="lt">
                                    <p:tmPct val="0"/>
                                  </p:iterate>
                                  <p:childTnLst>
                                    <p:set>
                                      <p:cBhvr>
                                        <p:cTn id="52" dur="1" fill="hold">
                                          <p:stCondLst>
                                            <p:cond delay="0"/>
                                          </p:stCondLst>
                                        </p:cTn>
                                        <p:tgtEl>
                                          <p:spTgt spid="24">
                                            <p:txEl>
                                              <p:pRg st="0" end="0"/>
                                            </p:txEl>
                                          </p:spTgt>
                                        </p:tgtEl>
                                        <p:attrNameLst>
                                          <p:attrName>style.visibility</p:attrName>
                                        </p:attrNameLst>
                                      </p:cBhvr>
                                      <p:to>
                                        <p:strVal val="visible"/>
                                      </p:to>
                                    </p:set>
                                    <p:animEffect transition="in" filter="box(in)">
                                      <p:cBhvr>
                                        <p:cTn id="53" dur="500"/>
                                        <p:tgtEl>
                                          <p:spTgt spid="24">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7" presetClass="entr" presetSubtype="4" fill="hold" nodeType="clickEffect">
                                  <p:stCondLst>
                                    <p:cond delay="0"/>
                                  </p:stCondLst>
                                  <p:childTnLst>
                                    <p:set>
                                      <p:cBhvr>
                                        <p:cTn id="57" dur="1" fill="hold">
                                          <p:stCondLst>
                                            <p:cond delay="0"/>
                                          </p:stCondLst>
                                        </p:cTn>
                                        <p:tgtEl>
                                          <p:spTgt spid="33"/>
                                        </p:tgtEl>
                                        <p:attrNameLst>
                                          <p:attrName>style.visibility</p:attrName>
                                        </p:attrNameLst>
                                      </p:cBhvr>
                                      <p:to>
                                        <p:strVal val="visible"/>
                                      </p:to>
                                    </p:set>
                                    <p:anim calcmode="lin" valueType="num">
                                      <p:cBhvr>
                                        <p:cTn id="58" dur="500" fill="hold"/>
                                        <p:tgtEl>
                                          <p:spTgt spid="33"/>
                                        </p:tgtEl>
                                        <p:attrNameLst>
                                          <p:attrName>ppt_x</p:attrName>
                                        </p:attrNameLst>
                                      </p:cBhvr>
                                      <p:tavLst>
                                        <p:tav tm="0">
                                          <p:val>
                                            <p:strVal val="#ppt_x"/>
                                          </p:val>
                                        </p:tav>
                                        <p:tav tm="100000">
                                          <p:val>
                                            <p:strVal val="#ppt_x"/>
                                          </p:val>
                                        </p:tav>
                                      </p:tavLst>
                                    </p:anim>
                                    <p:anim calcmode="lin" valueType="num">
                                      <p:cBhvr>
                                        <p:cTn id="59" dur="500" fill="hold"/>
                                        <p:tgtEl>
                                          <p:spTgt spid="33"/>
                                        </p:tgtEl>
                                        <p:attrNameLst>
                                          <p:attrName>ppt_y</p:attrName>
                                        </p:attrNameLst>
                                      </p:cBhvr>
                                      <p:tavLst>
                                        <p:tav tm="0">
                                          <p:val>
                                            <p:strVal val="#ppt_y+#ppt_h/2"/>
                                          </p:val>
                                        </p:tav>
                                        <p:tav tm="100000">
                                          <p:val>
                                            <p:strVal val="#ppt_y"/>
                                          </p:val>
                                        </p:tav>
                                      </p:tavLst>
                                    </p:anim>
                                    <p:anim calcmode="lin" valueType="num">
                                      <p:cBhvr>
                                        <p:cTn id="60" dur="500" fill="hold"/>
                                        <p:tgtEl>
                                          <p:spTgt spid="33"/>
                                        </p:tgtEl>
                                        <p:attrNameLst>
                                          <p:attrName>ppt_w</p:attrName>
                                        </p:attrNameLst>
                                      </p:cBhvr>
                                      <p:tavLst>
                                        <p:tav tm="0">
                                          <p:val>
                                            <p:strVal val="#ppt_w"/>
                                          </p:val>
                                        </p:tav>
                                        <p:tav tm="100000">
                                          <p:val>
                                            <p:strVal val="#ppt_w"/>
                                          </p:val>
                                        </p:tav>
                                      </p:tavLst>
                                    </p:anim>
                                    <p:anim calcmode="lin" valueType="num">
                                      <p:cBhvr>
                                        <p:cTn id="61" dur="500" fill="hold"/>
                                        <p:tgtEl>
                                          <p:spTgt spid="33"/>
                                        </p:tgtEl>
                                        <p:attrNameLst>
                                          <p:attrName>ppt_h</p:attrName>
                                        </p:attrNameLst>
                                      </p:cBhvr>
                                      <p:tavLst>
                                        <p:tav tm="0">
                                          <p:val>
                                            <p:fltVal val="0"/>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17" presetClass="entr" presetSubtype="8" fill="hold" nodeType="clickEffect">
                                  <p:stCondLst>
                                    <p:cond delay="0"/>
                                  </p:stCondLst>
                                  <p:childTnLst>
                                    <p:set>
                                      <p:cBhvr>
                                        <p:cTn id="65" dur="1" fill="hold">
                                          <p:stCondLst>
                                            <p:cond delay="0"/>
                                          </p:stCondLst>
                                        </p:cTn>
                                        <p:tgtEl>
                                          <p:spTgt spid="34"/>
                                        </p:tgtEl>
                                        <p:attrNameLst>
                                          <p:attrName>style.visibility</p:attrName>
                                        </p:attrNameLst>
                                      </p:cBhvr>
                                      <p:to>
                                        <p:strVal val="visible"/>
                                      </p:to>
                                    </p:set>
                                    <p:anim calcmode="lin" valueType="num">
                                      <p:cBhvr>
                                        <p:cTn id="66" dur="500" fill="hold"/>
                                        <p:tgtEl>
                                          <p:spTgt spid="34"/>
                                        </p:tgtEl>
                                        <p:attrNameLst>
                                          <p:attrName>ppt_x</p:attrName>
                                        </p:attrNameLst>
                                      </p:cBhvr>
                                      <p:tavLst>
                                        <p:tav tm="0">
                                          <p:val>
                                            <p:strVal val="#ppt_x-#ppt_w/2"/>
                                          </p:val>
                                        </p:tav>
                                        <p:tav tm="100000">
                                          <p:val>
                                            <p:strVal val="#ppt_x"/>
                                          </p:val>
                                        </p:tav>
                                      </p:tavLst>
                                    </p:anim>
                                    <p:anim calcmode="lin" valueType="num">
                                      <p:cBhvr>
                                        <p:cTn id="67" dur="500" fill="hold"/>
                                        <p:tgtEl>
                                          <p:spTgt spid="34"/>
                                        </p:tgtEl>
                                        <p:attrNameLst>
                                          <p:attrName>ppt_y</p:attrName>
                                        </p:attrNameLst>
                                      </p:cBhvr>
                                      <p:tavLst>
                                        <p:tav tm="0">
                                          <p:val>
                                            <p:strVal val="#ppt_y"/>
                                          </p:val>
                                        </p:tav>
                                        <p:tav tm="100000">
                                          <p:val>
                                            <p:strVal val="#ppt_y"/>
                                          </p:val>
                                        </p:tav>
                                      </p:tavLst>
                                    </p:anim>
                                    <p:anim calcmode="lin" valueType="num">
                                      <p:cBhvr>
                                        <p:cTn id="68" dur="500" fill="hold"/>
                                        <p:tgtEl>
                                          <p:spTgt spid="34"/>
                                        </p:tgtEl>
                                        <p:attrNameLst>
                                          <p:attrName>ppt_w</p:attrName>
                                        </p:attrNameLst>
                                      </p:cBhvr>
                                      <p:tavLst>
                                        <p:tav tm="0">
                                          <p:val>
                                            <p:fltVal val="0"/>
                                          </p:val>
                                        </p:tav>
                                        <p:tav tm="100000">
                                          <p:val>
                                            <p:strVal val="#ppt_w"/>
                                          </p:val>
                                        </p:tav>
                                      </p:tavLst>
                                    </p:anim>
                                    <p:anim calcmode="lin" valueType="num">
                                      <p:cBhvr>
                                        <p:cTn id="69" dur="500" fill="hold"/>
                                        <p:tgtEl>
                                          <p:spTgt spid="34"/>
                                        </p:tgtEl>
                                        <p:attrNameLst>
                                          <p:attrName>ppt_h</p:attrName>
                                        </p:attrNameLst>
                                      </p:cBhvr>
                                      <p:tavLst>
                                        <p:tav tm="0">
                                          <p:val>
                                            <p:strVal val="#ppt_h"/>
                                          </p:val>
                                        </p:tav>
                                        <p:tav tm="100000">
                                          <p:val>
                                            <p:strVal val="#ppt_h"/>
                                          </p:val>
                                        </p:tav>
                                      </p:tavLst>
                                    </p:anim>
                                  </p:childTnLst>
                                </p:cTn>
                              </p:par>
                            </p:childTnLst>
                          </p:cTn>
                        </p:par>
                      </p:childTnLst>
                    </p:cTn>
                  </p:par>
                  <p:par>
                    <p:cTn id="70" fill="hold">
                      <p:stCondLst>
                        <p:cond delay="indefinite"/>
                      </p:stCondLst>
                      <p:childTnLst>
                        <p:par>
                          <p:cTn id="71" fill="hold">
                            <p:stCondLst>
                              <p:cond delay="0"/>
                            </p:stCondLst>
                            <p:childTnLst>
                              <p:par>
                                <p:cTn id="72" presetID="17" presetClass="entr" presetSubtype="8" fill="hold" nodeType="clickEffect">
                                  <p:stCondLst>
                                    <p:cond delay="0"/>
                                  </p:stCondLst>
                                  <p:childTnLst>
                                    <p:set>
                                      <p:cBhvr>
                                        <p:cTn id="73" dur="1" fill="hold">
                                          <p:stCondLst>
                                            <p:cond delay="0"/>
                                          </p:stCondLst>
                                        </p:cTn>
                                        <p:tgtEl>
                                          <p:spTgt spid="36"/>
                                        </p:tgtEl>
                                        <p:attrNameLst>
                                          <p:attrName>style.visibility</p:attrName>
                                        </p:attrNameLst>
                                      </p:cBhvr>
                                      <p:to>
                                        <p:strVal val="visible"/>
                                      </p:to>
                                    </p:set>
                                    <p:anim calcmode="lin" valueType="num">
                                      <p:cBhvr>
                                        <p:cTn id="74" dur="500" fill="hold"/>
                                        <p:tgtEl>
                                          <p:spTgt spid="36"/>
                                        </p:tgtEl>
                                        <p:attrNameLst>
                                          <p:attrName>ppt_x</p:attrName>
                                        </p:attrNameLst>
                                      </p:cBhvr>
                                      <p:tavLst>
                                        <p:tav tm="0">
                                          <p:val>
                                            <p:strVal val="#ppt_x-#ppt_w/2"/>
                                          </p:val>
                                        </p:tav>
                                        <p:tav tm="100000">
                                          <p:val>
                                            <p:strVal val="#ppt_x"/>
                                          </p:val>
                                        </p:tav>
                                      </p:tavLst>
                                    </p:anim>
                                    <p:anim calcmode="lin" valueType="num">
                                      <p:cBhvr>
                                        <p:cTn id="75" dur="500" fill="hold"/>
                                        <p:tgtEl>
                                          <p:spTgt spid="36"/>
                                        </p:tgtEl>
                                        <p:attrNameLst>
                                          <p:attrName>ppt_y</p:attrName>
                                        </p:attrNameLst>
                                      </p:cBhvr>
                                      <p:tavLst>
                                        <p:tav tm="0">
                                          <p:val>
                                            <p:strVal val="#ppt_y"/>
                                          </p:val>
                                        </p:tav>
                                        <p:tav tm="100000">
                                          <p:val>
                                            <p:strVal val="#ppt_y"/>
                                          </p:val>
                                        </p:tav>
                                      </p:tavLst>
                                    </p:anim>
                                    <p:anim calcmode="lin" valueType="num">
                                      <p:cBhvr>
                                        <p:cTn id="76" dur="500" fill="hold"/>
                                        <p:tgtEl>
                                          <p:spTgt spid="36"/>
                                        </p:tgtEl>
                                        <p:attrNameLst>
                                          <p:attrName>ppt_w</p:attrName>
                                        </p:attrNameLst>
                                      </p:cBhvr>
                                      <p:tavLst>
                                        <p:tav tm="0">
                                          <p:val>
                                            <p:fltVal val="0"/>
                                          </p:val>
                                        </p:tav>
                                        <p:tav tm="100000">
                                          <p:val>
                                            <p:strVal val="#ppt_w"/>
                                          </p:val>
                                        </p:tav>
                                      </p:tavLst>
                                    </p:anim>
                                    <p:anim calcmode="lin" valueType="num">
                                      <p:cBhvr>
                                        <p:cTn id="77" dur="500" fill="hold"/>
                                        <p:tgtEl>
                                          <p:spTgt spid="36"/>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nodeType="clickEffect">
                                  <p:stCondLst>
                                    <p:cond delay="0"/>
                                  </p:stCondLst>
                                  <p:iterate type="lt">
                                    <p:tmPct val="0"/>
                                  </p:iterate>
                                  <p:childTnLst>
                                    <p:set>
                                      <p:cBhvr>
                                        <p:cTn id="81" dur="1" fill="hold">
                                          <p:stCondLst>
                                            <p:cond delay="0"/>
                                          </p:stCondLst>
                                        </p:cTn>
                                        <p:tgtEl>
                                          <p:spTgt spid="38">
                                            <p:txEl>
                                              <p:pRg st="0" end="0"/>
                                            </p:txEl>
                                          </p:spTgt>
                                        </p:tgtEl>
                                        <p:attrNameLst>
                                          <p:attrName>style.visibility</p:attrName>
                                        </p:attrNameLst>
                                      </p:cBhvr>
                                      <p:to>
                                        <p:strVal val="visible"/>
                                      </p:to>
                                    </p:set>
                                    <p:animEffect transition="in" filter="box(in)">
                                      <p:cBhvr>
                                        <p:cTn id="82" dur="500"/>
                                        <p:tgtEl>
                                          <p:spTgt spid="38">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7" presetClass="entr" presetSubtype="4"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anim calcmode="lin" valueType="num">
                                      <p:cBhvr>
                                        <p:cTn id="87" dur="500" fill="hold"/>
                                        <p:tgtEl>
                                          <p:spTgt spid="39"/>
                                        </p:tgtEl>
                                        <p:attrNameLst>
                                          <p:attrName>ppt_x</p:attrName>
                                        </p:attrNameLst>
                                      </p:cBhvr>
                                      <p:tavLst>
                                        <p:tav tm="0">
                                          <p:val>
                                            <p:strVal val="#ppt_x"/>
                                          </p:val>
                                        </p:tav>
                                        <p:tav tm="100000">
                                          <p:val>
                                            <p:strVal val="#ppt_x"/>
                                          </p:val>
                                        </p:tav>
                                      </p:tavLst>
                                    </p:anim>
                                    <p:anim calcmode="lin" valueType="num">
                                      <p:cBhvr>
                                        <p:cTn id="88" dur="500" fill="hold"/>
                                        <p:tgtEl>
                                          <p:spTgt spid="39"/>
                                        </p:tgtEl>
                                        <p:attrNameLst>
                                          <p:attrName>ppt_y</p:attrName>
                                        </p:attrNameLst>
                                      </p:cBhvr>
                                      <p:tavLst>
                                        <p:tav tm="0">
                                          <p:val>
                                            <p:strVal val="#ppt_y+#ppt_h/2"/>
                                          </p:val>
                                        </p:tav>
                                        <p:tav tm="100000">
                                          <p:val>
                                            <p:strVal val="#ppt_y"/>
                                          </p:val>
                                        </p:tav>
                                      </p:tavLst>
                                    </p:anim>
                                    <p:anim calcmode="lin" valueType="num">
                                      <p:cBhvr>
                                        <p:cTn id="89" dur="500" fill="hold"/>
                                        <p:tgtEl>
                                          <p:spTgt spid="39"/>
                                        </p:tgtEl>
                                        <p:attrNameLst>
                                          <p:attrName>ppt_w</p:attrName>
                                        </p:attrNameLst>
                                      </p:cBhvr>
                                      <p:tavLst>
                                        <p:tav tm="0">
                                          <p:val>
                                            <p:strVal val="#ppt_w"/>
                                          </p:val>
                                        </p:tav>
                                        <p:tav tm="100000">
                                          <p:val>
                                            <p:strVal val="#ppt_w"/>
                                          </p:val>
                                        </p:tav>
                                      </p:tavLst>
                                    </p:anim>
                                    <p:anim calcmode="lin" valueType="num">
                                      <p:cBhvr>
                                        <p:cTn id="90" dur="500" fill="hold"/>
                                        <p:tgtEl>
                                          <p:spTgt spid="39"/>
                                        </p:tgtEl>
                                        <p:attrNameLst>
                                          <p:attrName>ppt_h</p:attrName>
                                        </p:attrNameLst>
                                      </p:cBhvr>
                                      <p:tavLst>
                                        <p:tav tm="0">
                                          <p:val>
                                            <p:fltVal val="0"/>
                                          </p:val>
                                        </p:tav>
                                        <p:tav tm="100000">
                                          <p:val>
                                            <p:strVal val="#ppt_h"/>
                                          </p:val>
                                        </p:tav>
                                      </p:tavLst>
                                    </p:anim>
                                  </p:childTnLst>
                                </p:cTn>
                              </p:par>
                            </p:childTnLst>
                          </p:cTn>
                        </p:par>
                      </p:childTnLst>
                    </p:cTn>
                  </p:par>
                  <p:par>
                    <p:cTn id="91" fill="hold">
                      <p:stCondLst>
                        <p:cond delay="indefinite"/>
                      </p:stCondLst>
                      <p:childTnLst>
                        <p:par>
                          <p:cTn id="92" fill="hold">
                            <p:stCondLst>
                              <p:cond delay="0"/>
                            </p:stCondLst>
                            <p:childTnLst>
                              <p:par>
                                <p:cTn id="93" presetID="17" presetClass="entr" presetSubtype="8" fill="hold" nodeType="clickEffect">
                                  <p:stCondLst>
                                    <p:cond delay="0"/>
                                  </p:stCondLst>
                                  <p:childTnLst>
                                    <p:set>
                                      <p:cBhvr>
                                        <p:cTn id="94" dur="1" fill="hold">
                                          <p:stCondLst>
                                            <p:cond delay="0"/>
                                          </p:stCondLst>
                                        </p:cTn>
                                        <p:tgtEl>
                                          <p:spTgt spid="42"/>
                                        </p:tgtEl>
                                        <p:attrNameLst>
                                          <p:attrName>style.visibility</p:attrName>
                                        </p:attrNameLst>
                                      </p:cBhvr>
                                      <p:to>
                                        <p:strVal val="visible"/>
                                      </p:to>
                                    </p:set>
                                    <p:anim calcmode="lin" valueType="num">
                                      <p:cBhvr>
                                        <p:cTn id="95" dur="500" fill="hold"/>
                                        <p:tgtEl>
                                          <p:spTgt spid="42"/>
                                        </p:tgtEl>
                                        <p:attrNameLst>
                                          <p:attrName>ppt_x</p:attrName>
                                        </p:attrNameLst>
                                      </p:cBhvr>
                                      <p:tavLst>
                                        <p:tav tm="0">
                                          <p:val>
                                            <p:strVal val="#ppt_x-#ppt_w/2"/>
                                          </p:val>
                                        </p:tav>
                                        <p:tav tm="100000">
                                          <p:val>
                                            <p:strVal val="#ppt_x"/>
                                          </p:val>
                                        </p:tav>
                                      </p:tavLst>
                                    </p:anim>
                                    <p:anim calcmode="lin" valueType="num">
                                      <p:cBhvr>
                                        <p:cTn id="96" dur="500" fill="hold"/>
                                        <p:tgtEl>
                                          <p:spTgt spid="42"/>
                                        </p:tgtEl>
                                        <p:attrNameLst>
                                          <p:attrName>ppt_y</p:attrName>
                                        </p:attrNameLst>
                                      </p:cBhvr>
                                      <p:tavLst>
                                        <p:tav tm="0">
                                          <p:val>
                                            <p:strVal val="#ppt_y"/>
                                          </p:val>
                                        </p:tav>
                                        <p:tav tm="100000">
                                          <p:val>
                                            <p:strVal val="#ppt_y"/>
                                          </p:val>
                                        </p:tav>
                                      </p:tavLst>
                                    </p:anim>
                                    <p:anim calcmode="lin" valueType="num">
                                      <p:cBhvr>
                                        <p:cTn id="97" dur="500" fill="hold"/>
                                        <p:tgtEl>
                                          <p:spTgt spid="42"/>
                                        </p:tgtEl>
                                        <p:attrNameLst>
                                          <p:attrName>ppt_w</p:attrName>
                                        </p:attrNameLst>
                                      </p:cBhvr>
                                      <p:tavLst>
                                        <p:tav tm="0">
                                          <p:val>
                                            <p:fltVal val="0"/>
                                          </p:val>
                                        </p:tav>
                                        <p:tav tm="100000">
                                          <p:val>
                                            <p:strVal val="#ppt_w"/>
                                          </p:val>
                                        </p:tav>
                                      </p:tavLst>
                                    </p:anim>
                                    <p:anim calcmode="lin" valueType="num">
                                      <p:cBhvr>
                                        <p:cTn id="98" dur="500" fill="hold"/>
                                        <p:tgtEl>
                                          <p:spTgt spid="42"/>
                                        </p:tgtEl>
                                        <p:attrNameLst>
                                          <p:attrName>ppt_h</p:attrName>
                                        </p:attrNameLst>
                                      </p:cBhvr>
                                      <p:tavLst>
                                        <p:tav tm="0">
                                          <p:val>
                                            <p:strVal val="#ppt_h"/>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17" presetClass="entr" presetSubtype="8" fill="hold" nodeType="clickEffect">
                                  <p:stCondLst>
                                    <p:cond delay="0"/>
                                  </p:stCondLst>
                                  <p:childTnLst>
                                    <p:set>
                                      <p:cBhvr>
                                        <p:cTn id="102" dur="1" fill="hold">
                                          <p:stCondLst>
                                            <p:cond delay="0"/>
                                          </p:stCondLst>
                                        </p:cTn>
                                        <p:tgtEl>
                                          <p:spTgt spid="44"/>
                                        </p:tgtEl>
                                        <p:attrNameLst>
                                          <p:attrName>style.visibility</p:attrName>
                                        </p:attrNameLst>
                                      </p:cBhvr>
                                      <p:to>
                                        <p:strVal val="visible"/>
                                      </p:to>
                                    </p:set>
                                    <p:anim calcmode="lin" valueType="num">
                                      <p:cBhvr>
                                        <p:cTn id="103" dur="500" fill="hold"/>
                                        <p:tgtEl>
                                          <p:spTgt spid="44"/>
                                        </p:tgtEl>
                                        <p:attrNameLst>
                                          <p:attrName>ppt_x</p:attrName>
                                        </p:attrNameLst>
                                      </p:cBhvr>
                                      <p:tavLst>
                                        <p:tav tm="0">
                                          <p:val>
                                            <p:strVal val="#ppt_x-#ppt_w/2"/>
                                          </p:val>
                                        </p:tav>
                                        <p:tav tm="100000">
                                          <p:val>
                                            <p:strVal val="#ppt_x"/>
                                          </p:val>
                                        </p:tav>
                                      </p:tavLst>
                                    </p:anim>
                                    <p:anim calcmode="lin" valueType="num">
                                      <p:cBhvr>
                                        <p:cTn id="104" dur="500" fill="hold"/>
                                        <p:tgtEl>
                                          <p:spTgt spid="44"/>
                                        </p:tgtEl>
                                        <p:attrNameLst>
                                          <p:attrName>ppt_y</p:attrName>
                                        </p:attrNameLst>
                                      </p:cBhvr>
                                      <p:tavLst>
                                        <p:tav tm="0">
                                          <p:val>
                                            <p:strVal val="#ppt_y"/>
                                          </p:val>
                                        </p:tav>
                                        <p:tav tm="100000">
                                          <p:val>
                                            <p:strVal val="#ppt_y"/>
                                          </p:val>
                                        </p:tav>
                                      </p:tavLst>
                                    </p:anim>
                                    <p:anim calcmode="lin" valueType="num">
                                      <p:cBhvr>
                                        <p:cTn id="105" dur="500" fill="hold"/>
                                        <p:tgtEl>
                                          <p:spTgt spid="44"/>
                                        </p:tgtEl>
                                        <p:attrNameLst>
                                          <p:attrName>ppt_w</p:attrName>
                                        </p:attrNameLst>
                                      </p:cBhvr>
                                      <p:tavLst>
                                        <p:tav tm="0">
                                          <p:val>
                                            <p:fltVal val="0"/>
                                          </p:val>
                                        </p:tav>
                                        <p:tav tm="100000">
                                          <p:val>
                                            <p:strVal val="#ppt_w"/>
                                          </p:val>
                                        </p:tav>
                                      </p:tavLst>
                                    </p:anim>
                                    <p:anim calcmode="lin" valueType="num">
                                      <p:cBhvr>
                                        <p:cTn id="106" dur="500" fill="hold"/>
                                        <p:tgtEl>
                                          <p:spTgt spid="44"/>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4" presetClass="entr" presetSubtype="16" fill="hold" nodeType="clickEffect">
                                  <p:stCondLst>
                                    <p:cond delay="0"/>
                                  </p:stCondLst>
                                  <p:iterate type="lt">
                                    <p:tmPct val="0"/>
                                  </p:iterate>
                                  <p:childTnLst>
                                    <p:set>
                                      <p:cBhvr>
                                        <p:cTn id="110" dur="1" fill="hold">
                                          <p:stCondLst>
                                            <p:cond delay="0"/>
                                          </p:stCondLst>
                                        </p:cTn>
                                        <p:tgtEl>
                                          <p:spTgt spid="47">
                                            <p:txEl>
                                              <p:pRg st="0" end="0"/>
                                            </p:txEl>
                                          </p:spTgt>
                                        </p:tgtEl>
                                        <p:attrNameLst>
                                          <p:attrName>style.visibility</p:attrName>
                                        </p:attrNameLst>
                                      </p:cBhvr>
                                      <p:to>
                                        <p:strVal val="visible"/>
                                      </p:to>
                                    </p:set>
                                    <p:animEffect transition="in" filter="box(in)">
                                      <p:cBhvr>
                                        <p:cTn id="111" dur="500"/>
                                        <p:tgtEl>
                                          <p:spTgt spid="47">
                                            <p:txEl>
                                              <p:pRg st="0" end="0"/>
                                            </p:txEl>
                                          </p:spTgt>
                                        </p:tgtEl>
                                      </p:cBhvr>
                                    </p:animEffect>
                                  </p:childTnLst>
                                </p:cTn>
                              </p:par>
                            </p:childTnLst>
                          </p:cTn>
                        </p:par>
                      </p:childTnLst>
                    </p:cTn>
                  </p:par>
                  <p:par>
                    <p:cTn id="112" fill="hold">
                      <p:stCondLst>
                        <p:cond delay="indefinite"/>
                      </p:stCondLst>
                      <p:childTnLst>
                        <p:par>
                          <p:cTn id="113" fill="hold">
                            <p:stCondLst>
                              <p:cond delay="0"/>
                            </p:stCondLst>
                            <p:childTnLst>
                              <p:par>
                                <p:cTn id="114" presetID="17" presetClass="entr" presetSubtype="4" fill="hold" nodeType="clickEffect">
                                  <p:stCondLst>
                                    <p:cond delay="0"/>
                                  </p:stCondLst>
                                  <p:childTnLst>
                                    <p:set>
                                      <p:cBhvr>
                                        <p:cTn id="115" dur="1" fill="hold">
                                          <p:stCondLst>
                                            <p:cond delay="0"/>
                                          </p:stCondLst>
                                        </p:cTn>
                                        <p:tgtEl>
                                          <p:spTgt spid="48"/>
                                        </p:tgtEl>
                                        <p:attrNameLst>
                                          <p:attrName>style.visibility</p:attrName>
                                        </p:attrNameLst>
                                      </p:cBhvr>
                                      <p:to>
                                        <p:strVal val="visible"/>
                                      </p:to>
                                    </p:set>
                                    <p:anim calcmode="lin" valueType="num">
                                      <p:cBhvr>
                                        <p:cTn id="116" dur="500" fill="hold"/>
                                        <p:tgtEl>
                                          <p:spTgt spid="48"/>
                                        </p:tgtEl>
                                        <p:attrNameLst>
                                          <p:attrName>ppt_x</p:attrName>
                                        </p:attrNameLst>
                                      </p:cBhvr>
                                      <p:tavLst>
                                        <p:tav tm="0">
                                          <p:val>
                                            <p:strVal val="#ppt_x"/>
                                          </p:val>
                                        </p:tav>
                                        <p:tav tm="100000">
                                          <p:val>
                                            <p:strVal val="#ppt_x"/>
                                          </p:val>
                                        </p:tav>
                                      </p:tavLst>
                                    </p:anim>
                                    <p:anim calcmode="lin" valueType="num">
                                      <p:cBhvr>
                                        <p:cTn id="117" dur="500" fill="hold"/>
                                        <p:tgtEl>
                                          <p:spTgt spid="48"/>
                                        </p:tgtEl>
                                        <p:attrNameLst>
                                          <p:attrName>ppt_y</p:attrName>
                                        </p:attrNameLst>
                                      </p:cBhvr>
                                      <p:tavLst>
                                        <p:tav tm="0">
                                          <p:val>
                                            <p:strVal val="#ppt_y+#ppt_h/2"/>
                                          </p:val>
                                        </p:tav>
                                        <p:tav tm="100000">
                                          <p:val>
                                            <p:strVal val="#ppt_y"/>
                                          </p:val>
                                        </p:tav>
                                      </p:tavLst>
                                    </p:anim>
                                    <p:anim calcmode="lin" valueType="num">
                                      <p:cBhvr>
                                        <p:cTn id="118" dur="500" fill="hold"/>
                                        <p:tgtEl>
                                          <p:spTgt spid="48"/>
                                        </p:tgtEl>
                                        <p:attrNameLst>
                                          <p:attrName>ppt_w</p:attrName>
                                        </p:attrNameLst>
                                      </p:cBhvr>
                                      <p:tavLst>
                                        <p:tav tm="0">
                                          <p:val>
                                            <p:strVal val="#ppt_w"/>
                                          </p:val>
                                        </p:tav>
                                        <p:tav tm="100000">
                                          <p:val>
                                            <p:strVal val="#ppt_w"/>
                                          </p:val>
                                        </p:tav>
                                      </p:tavLst>
                                    </p:anim>
                                    <p:anim calcmode="lin" valueType="num">
                                      <p:cBhvr>
                                        <p:cTn id="119" dur="500" fill="hold"/>
                                        <p:tgtEl>
                                          <p:spTgt spid="48"/>
                                        </p:tgtEl>
                                        <p:attrNameLst>
                                          <p:attrName>ppt_h</p:attrName>
                                        </p:attrNameLst>
                                      </p:cBhvr>
                                      <p:tavLst>
                                        <p:tav tm="0">
                                          <p:val>
                                            <p:fltVal val="0"/>
                                          </p:val>
                                        </p:tav>
                                        <p:tav tm="100000">
                                          <p:val>
                                            <p:strVal val="#ppt_h"/>
                                          </p:val>
                                        </p:tav>
                                      </p:tavLst>
                                    </p:anim>
                                  </p:childTnLst>
                                </p:cTn>
                              </p:par>
                            </p:childTnLst>
                          </p:cTn>
                        </p:par>
                      </p:childTnLst>
                    </p:cTn>
                  </p:par>
                  <p:par>
                    <p:cTn id="120" fill="hold">
                      <p:stCondLst>
                        <p:cond delay="indefinite"/>
                      </p:stCondLst>
                      <p:childTnLst>
                        <p:par>
                          <p:cTn id="121" fill="hold">
                            <p:stCondLst>
                              <p:cond delay="0"/>
                            </p:stCondLst>
                            <p:childTnLst>
                              <p:par>
                                <p:cTn id="122" presetID="12" presetClass="entr" presetSubtype="4" fill="hold" grpId="0" nodeType="clickEffect">
                                  <p:stCondLst>
                                    <p:cond delay="0"/>
                                  </p:stCondLst>
                                  <p:childTnLst>
                                    <p:set>
                                      <p:cBhvr>
                                        <p:cTn id="123" dur="1" fill="hold">
                                          <p:stCondLst>
                                            <p:cond delay="0"/>
                                          </p:stCondLst>
                                        </p:cTn>
                                        <p:tgtEl>
                                          <p:spTgt spid="51"/>
                                        </p:tgtEl>
                                        <p:attrNameLst>
                                          <p:attrName>style.visibility</p:attrName>
                                        </p:attrNameLst>
                                      </p:cBhvr>
                                      <p:to>
                                        <p:strVal val="visible"/>
                                      </p:to>
                                    </p:set>
                                    <p:animEffect transition="in" filter="slide(fromBottom)">
                                      <p:cBhvr>
                                        <p:cTn id="124"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b="1" dirty="0"/>
              <a:t>Sample question 1</a:t>
            </a:r>
          </a:p>
        </p:txBody>
      </p:sp>
      <p:sp>
        <p:nvSpPr>
          <p:cNvPr id="4099" name="Rectangle 3"/>
          <p:cNvSpPr>
            <a:spLocks noGrp="1" noChangeArrowheads="1"/>
          </p:cNvSpPr>
          <p:nvPr>
            <p:ph type="body" idx="1"/>
          </p:nvPr>
        </p:nvSpPr>
        <p:spPr>
          <a:xfrm>
            <a:off x="457200" y="1600201"/>
            <a:ext cx="8229600" cy="542916"/>
          </a:xfrm>
        </p:spPr>
        <p:txBody>
          <a:bodyPr/>
          <a:lstStyle/>
          <a:p>
            <a:r>
              <a:rPr lang="en-US" dirty="0">
                <a:latin typeface="Times New Roman" pitchFamily="18" charset="0"/>
                <a:cs typeface="Times New Roman" pitchFamily="18" charset="0"/>
              </a:rPr>
              <a:t>The word “they” in line 6 refers to … .</a:t>
            </a:r>
          </a:p>
        </p:txBody>
      </p:sp>
      <p:sp>
        <p:nvSpPr>
          <p:cNvPr id="7" name="Rectangle 3"/>
          <p:cNvSpPr txBox="1">
            <a:spLocks noChangeArrowheads="1"/>
          </p:cNvSpPr>
          <p:nvPr/>
        </p:nvSpPr>
        <p:spPr bwMode="auto">
          <a:xfrm>
            <a:off x="500034" y="2357430"/>
            <a:ext cx="8229600" cy="3143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fa-IR" sz="3200" b="1" dirty="0"/>
              <a:t>مرجع </a:t>
            </a:r>
            <a:r>
              <a:rPr lang="fa-IR" sz="3200" b="1" dirty="0" err="1"/>
              <a:t>ضماير</a:t>
            </a:r>
            <a:endParaRPr lang="en-US" sz="3200" dirty="0"/>
          </a:p>
          <a:p>
            <a:pPr algn="r"/>
            <a:r>
              <a:rPr lang="fa-IR" sz="3200" dirty="0"/>
              <a:t>مرجع </a:t>
            </a:r>
            <a:r>
              <a:rPr lang="fa-IR" sz="3200" dirty="0" err="1"/>
              <a:t>كلمه</a:t>
            </a:r>
            <a:r>
              <a:rPr lang="fa-IR" sz="3200" dirty="0"/>
              <a:t> </a:t>
            </a:r>
            <a:r>
              <a:rPr lang="fa-IR" sz="3200" dirty="0" err="1"/>
              <a:t>يا</a:t>
            </a:r>
            <a:r>
              <a:rPr lang="fa-IR" sz="3200" dirty="0"/>
              <a:t> </a:t>
            </a:r>
            <a:r>
              <a:rPr lang="fa-IR" sz="3200" dirty="0" err="1"/>
              <a:t>عبارتي</a:t>
            </a:r>
            <a:r>
              <a:rPr lang="fa-IR" sz="3200" dirty="0"/>
              <a:t> است </a:t>
            </a:r>
            <a:r>
              <a:rPr lang="fa-IR" sz="3200" dirty="0" err="1"/>
              <a:t>كه</a:t>
            </a:r>
            <a:r>
              <a:rPr lang="fa-IR" sz="3200" dirty="0"/>
              <a:t> </a:t>
            </a:r>
            <a:r>
              <a:rPr lang="fa-IR" sz="3200" dirty="0" err="1"/>
              <a:t>ضمير</a:t>
            </a:r>
            <a:r>
              <a:rPr lang="fa-IR" sz="3200" dirty="0"/>
              <a:t> به آن اشاره دارد. ابتدا </a:t>
            </a:r>
            <a:r>
              <a:rPr lang="fa-IR" sz="3200" dirty="0" err="1"/>
              <a:t>ضمير</a:t>
            </a:r>
            <a:r>
              <a:rPr lang="fa-IR" sz="3200" dirty="0"/>
              <a:t> را در متن </a:t>
            </a:r>
            <a:r>
              <a:rPr lang="fa-IR" sz="3200" dirty="0" err="1"/>
              <a:t>بيابيد</a:t>
            </a:r>
            <a:r>
              <a:rPr lang="fa-IR" sz="3200" dirty="0"/>
              <a:t>. جمله قبل و بعد آن را </a:t>
            </a:r>
            <a:r>
              <a:rPr lang="fa-IR" sz="3200" dirty="0" err="1"/>
              <a:t>بخوانيد</a:t>
            </a:r>
            <a:r>
              <a:rPr lang="fa-IR" sz="3200" dirty="0"/>
              <a:t>  سپس </a:t>
            </a:r>
            <a:r>
              <a:rPr lang="fa-IR" sz="3200" dirty="0" err="1"/>
              <a:t>گزينه</a:t>
            </a:r>
            <a:r>
              <a:rPr lang="fa-IR" sz="3200" dirty="0"/>
              <a:t> </a:t>
            </a:r>
            <a:r>
              <a:rPr lang="fa-IR" sz="3200" dirty="0" err="1"/>
              <a:t>اي</a:t>
            </a:r>
            <a:r>
              <a:rPr lang="fa-IR" sz="3200" dirty="0"/>
              <a:t> را </a:t>
            </a:r>
            <a:r>
              <a:rPr lang="fa-IR" sz="3200" dirty="0" err="1"/>
              <a:t>كه</a:t>
            </a:r>
            <a:r>
              <a:rPr lang="fa-IR" sz="3200" dirty="0"/>
              <a:t> در جمله قبل </a:t>
            </a:r>
            <a:r>
              <a:rPr lang="fa-IR" sz="3200" dirty="0" err="1"/>
              <a:t>يا</a:t>
            </a:r>
            <a:r>
              <a:rPr lang="fa-IR" sz="3200" dirty="0"/>
              <a:t> بعد موجود بوده و به </a:t>
            </a:r>
            <a:r>
              <a:rPr lang="fa-IR" sz="3200" dirty="0" err="1"/>
              <a:t>جاي</a:t>
            </a:r>
            <a:r>
              <a:rPr lang="fa-IR" sz="3200" dirty="0"/>
              <a:t> </a:t>
            </a:r>
            <a:r>
              <a:rPr lang="fa-IR" sz="3200" dirty="0" err="1"/>
              <a:t>ضمير</a:t>
            </a:r>
            <a:r>
              <a:rPr lang="fa-IR" sz="3200" dirty="0"/>
              <a:t> قرار </a:t>
            </a:r>
            <a:r>
              <a:rPr lang="fa-IR" sz="3200" dirty="0" err="1"/>
              <a:t>دهيد</a:t>
            </a:r>
            <a:r>
              <a:rPr lang="fa-IR" sz="3200" dirty="0"/>
              <a:t> تا </a:t>
            </a:r>
            <a:r>
              <a:rPr lang="fa-IR" sz="3200" dirty="0" err="1"/>
              <a:t>معناي</a:t>
            </a:r>
            <a:r>
              <a:rPr lang="fa-IR" sz="3200" dirty="0"/>
              <a:t> آن با توجه به </a:t>
            </a:r>
            <a:r>
              <a:rPr lang="fa-IR" sz="3200" dirty="0" err="1"/>
              <a:t>دوجمله</a:t>
            </a:r>
            <a:r>
              <a:rPr lang="fa-IR" sz="3200" dirty="0"/>
              <a:t> </a:t>
            </a:r>
            <a:r>
              <a:rPr lang="fa-IR" sz="3200" dirty="0" err="1"/>
              <a:t>مذكور</a:t>
            </a:r>
            <a:r>
              <a:rPr lang="fa-IR" sz="3200" dirty="0"/>
              <a:t> </a:t>
            </a:r>
            <a:r>
              <a:rPr lang="fa-IR" sz="3200" dirty="0" err="1"/>
              <a:t>تغيير</a:t>
            </a:r>
            <a:r>
              <a:rPr lang="fa-IR" sz="3200" dirty="0"/>
              <a:t> </a:t>
            </a:r>
            <a:r>
              <a:rPr lang="fa-IR" sz="3200" dirty="0" err="1"/>
              <a:t>نكند</a:t>
            </a:r>
            <a:r>
              <a:rPr lang="fa-IR" sz="3200" dirty="0"/>
              <a:t>. </a:t>
            </a:r>
            <a:endParaRPr kumimoji="0" lang="en-US" sz="32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5 </a:t>
            </a:r>
            <a:r>
              <a:rPr lang="en-US" sz="2000" dirty="0"/>
              <a:t>(Science 88)</a:t>
            </a:r>
          </a:p>
        </p:txBody>
      </p:sp>
      <p:sp>
        <p:nvSpPr>
          <p:cNvPr id="8" name="Content Placeholder 2"/>
          <p:cNvSpPr txBox="1">
            <a:spLocks/>
          </p:cNvSpPr>
          <p:nvPr/>
        </p:nvSpPr>
        <p:spPr bwMode="auto">
          <a:xfrm>
            <a:off x="0" y="714356"/>
            <a:ext cx="542925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all societies of the population is labeled as "old".</a:t>
            </a:r>
          </a:p>
        </p:txBody>
      </p:sp>
      <p:sp>
        <p:nvSpPr>
          <p:cNvPr id="9"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What is different from place to place is the age at which people are </a:t>
            </a:r>
            <a:r>
              <a:rPr lang="en-US" sz="1400" dirty="0">
                <a:latin typeface="Times New Roman" pitchFamily="18" charset="0"/>
                <a:cs typeface="Times New Roman" pitchFamily="18" charset="0"/>
              </a:rPr>
              <a:t>considered old,</a:t>
            </a:r>
          </a:p>
        </p:txBody>
      </p:sp>
      <p:sp>
        <p:nvSpPr>
          <p:cNvPr id="10" name="Content Placeholder 2"/>
          <p:cNvSpPr txBox="1">
            <a:spLocks/>
          </p:cNvSpPr>
          <p:nvPr/>
        </p:nvSpPr>
        <p:spPr bwMode="auto">
          <a:xfrm>
            <a:off x="0" y="1000108"/>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and the old way people are regarded. In modern industrialized societies, old age begins at 65- 70; in contrast, in the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old age began at 55. In many poor countries, where peoples life expectations are much lower, some one as young as 40 may be an old person.</a:t>
            </a:r>
          </a:p>
          <a:p>
            <a:r>
              <a:rPr lang="en-US" dirty="0">
                <a:latin typeface="Times New Roman" pitchFamily="18" charset="0"/>
                <a:cs typeface="Times New Roman" pitchFamily="18" charset="0"/>
              </a:rPr>
              <a:t>    In some societies elderly people are though t of as wise and experienced, and they may even be the leaders of the community. But in the Western societies . the elderly  are  sometimes disregarded. Having reached a certain age ,</a:t>
            </a:r>
            <a:endParaRPr lang="en-US" dirty="0">
              <a:latin typeface="+mj-lt"/>
            </a:endParaRPr>
          </a:p>
        </p:txBody>
      </p:sp>
      <p:sp>
        <p:nvSpPr>
          <p:cNvPr id="11" name="Content Placeholder 2"/>
          <p:cNvSpPr txBox="1">
            <a:spLocks/>
          </p:cNvSpPr>
          <p:nvPr/>
        </p:nvSpPr>
        <p:spPr bwMode="auto">
          <a:xfrm>
            <a:off x="0" y="264318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somewhere between 60 and 70, they maybe expected to retire from their jobs,</a:t>
            </a:r>
          </a:p>
        </p:txBody>
      </p:sp>
      <p:sp>
        <p:nvSpPr>
          <p:cNvPr id="12" name="Content Placeholder 2"/>
          <p:cNvSpPr txBox="1">
            <a:spLocks/>
          </p:cNvSpPr>
          <p:nvPr/>
        </p:nvSpPr>
        <p:spPr bwMode="auto">
          <a:xfrm>
            <a:off x="0" y="292893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even if they are still able to work efficiently. Gradually their ties with the community are released , and in many cases they live in communities made up entirely of old people. </a:t>
            </a:r>
          </a:p>
        </p:txBody>
      </p:sp>
      <p:sp>
        <p:nvSpPr>
          <p:cNvPr id="13" name="Content Placeholder 2"/>
          <p:cNvSpPr txBox="1">
            <a:spLocks/>
          </p:cNvSpPr>
          <p:nvPr/>
        </p:nvSpPr>
        <p:spPr bwMode="auto">
          <a:xfrm>
            <a:off x="357158" y="3786190"/>
            <a:ext cx="364333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The rapid ageing of the populations</a:t>
            </a:r>
          </a:p>
        </p:txBody>
      </p:sp>
      <p:sp>
        <p:nvSpPr>
          <p:cNvPr id="14" name="Content Placeholder 2"/>
          <p:cNvSpPr txBox="1">
            <a:spLocks/>
          </p:cNvSpPr>
          <p:nvPr/>
        </p:nvSpPr>
        <p:spPr bwMode="auto">
          <a:xfrm>
            <a:off x="0" y="371475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of all the industrialized countries is due not only to people living longer, but also to a sharp decline from the 1970s in the </a:t>
            </a:r>
          </a:p>
          <a:p>
            <a:r>
              <a:rPr lang="en-US" dirty="0">
                <a:latin typeface="Times New Roman" pitchFamily="18" charset="0"/>
                <a:cs typeface="Times New Roman" pitchFamily="18" charset="0"/>
              </a:rPr>
              <a:t>Number of babies being born.</a:t>
            </a:r>
          </a:p>
        </p:txBody>
      </p:sp>
      <p:sp>
        <p:nvSpPr>
          <p:cNvPr id="15" name="Content Placeholder 2"/>
          <p:cNvSpPr txBox="1">
            <a:spLocks/>
          </p:cNvSpPr>
          <p:nvPr/>
        </p:nvSpPr>
        <p:spPr bwMode="auto">
          <a:xfrm>
            <a:off x="2786050" y="4286256"/>
            <a:ext cx="421481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Women tend to live longer than men,</a:t>
            </a:r>
          </a:p>
        </p:txBody>
      </p:sp>
      <p:sp>
        <p:nvSpPr>
          <p:cNvPr id="16" name="Content Placeholder 2"/>
          <p:cNvSpPr txBox="1">
            <a:spLocks/>
          </p:cNvSpPr>
          <p:nvPr/>
        </p:nvSpPr>
        <p:spPr bwMode="auto">
          <a:xfrm>
            <a:off x="0" y="42862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 that in 1985 for every 100 women over the age of 70, there were only 63 men. It is also true that the better-off members of       the society can expect to</a:t>
            </a:r>
          </a:p>
        </p:txBody>
      </p:sp>
      <p:sp>
        <p:nvSpPr>
          <p:cNvPr id="17" name="Content Placeholder 2"/>
          <p:cNvSpPr txBox="1">
            <a:spLocks/>
          </p:cNvSpPr>
          <p:nvPr/>
        </p:nvSpPr>
        <p:spPr bwMode="auto">
          <a:xfrm>
            <a:off x="2357422" y="4857760"/>
            <a:ext cx="271464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live longer than the poorer,</a:t>
            </a:r>
          </a:p>
        </p:txBody>
      </p:sp>
      <p:sp>
        <p:nvSpPr>
          <p:cNvPr id="18" name="Content Placeholder 2"/>
          <p:cNvSpPr txBox="1">
            <a:spLocks/>
          </p:cNvSpPr>
          <p:nvPr/>
        </p:nvSpPr>
        <p:spPr bwMode="auto">
          <a:xfrm>
            <a:off x="0" y="485776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since they are generally better fed and have superior medical care.</a:t>
            </a:r>
          </a:p>
        </p:txBody>
      </p:sp>
      <p:sp>
        <p:nvSpPr>
          <p:cNvPr id="19" name="Content Placeholder 2"/>
          <p:cNvSpPr txBox="1">
            <a:spLocks/>
          </p:cNvSpPr>
          <p:nvPr/>
        </p:nvSpPr>
        <p:spPr bwMode="auto">
          <a:xfrm>
            <a:off x="0" y="5286364"/>
            <a:ext cx="9144000" cy="157163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pPr lvl="0"/>
            <a:endParaRPr lang="en-US" b="1" dirty="0">
              <a:cs typeface="Times New Roman" pitchFamily="18" charset="0"/>
            </a:endParaRPr>
          </a:p>
          <a:p>
            <a:pPr lvl="0"/>
            <a:r>
              <a:rPr lang="en-US" sz="2000" b="1" dirty="0">
                <a:latin typeface="+mj-lt"/>
                <a:cs typeface="Times New Roman" pitchFamily="18" charset="0"/>
              </a:rPr>
              <a:t>15. The phrase " retire from" in the 2</a:t>
            </a:r>
            <a:r>
              <a:rPr lang="en-US" sz="2000" b="1" baseline="30000" dirty="0">
                <a:latin typeface="+mj-lt"/>
                <a:cs typeface="Times New Roman" pitchFamily="18" charset="0"/>
              </a:rPr>
              <a:t>nd</a:t>
            </a:r>
            <a:r>
              <a:rPr lang="en-US" sz="2000" b="1" dirty="0">
                <a:latin typeface="+mj-lt"/>
                <a:cs typeface="Times New Roman" pitchFamily="18" charset="0"/>
              </a:rPr>
              <a:t> paragraph is closet meaning to … .</a:t>
            </a:r>
            <a:endParaRPr lang="en-US" sz="2000" dirty="0">
              <a:latin typeface="+mj-lt"/>
              <a:cs typeface="Times New Roman" pitchFamily="18" charset="0"/>
            </a:endParaRPr>
          </a:p>
          <a:p>
            <a:r>
              <a:rPr lang="en-US" sz="2000" b="1" dirty="0">
                <a:latin typeface="+mj-lt"/>
                <a:cs typeface="Times New Roman" pitchFamily="18" charset="0"/>
              </a:rPr>
              <a:t>a) do             b) leave              c) transfer              d) experience</a:t>
            </a:r>
            <a:endParaRPr lang="en-US" sz="2000" dirty="0">
              <a:latin typeface="+mj-lt"/>
              <a:cs typeface="Times New Roman" pitchFamily="18" charset="0"/>
            </a:endParaRPr>
          </a:p>
          <a:p>
            <a:pPr lvl="0"/>
            <a:endParaRPr lang="en-US" dirty="0">
              <a:latin typeface="+mj-lt"/>
              <a:cs typeface="Times New Roman" pitchFamily="18" charset="0"/>
            </a:endParaRPr>
          </a:p>
        </p:txBody>
      </p:sp>
      <p:cxnSp>
        <p:nvCxnSpPr>
          <p:cNvPr id="20" name="Straight Connector 19"/>
          <p:cNvCxnSpPr/>
          <p:nvPr/>
        </p:nvCxnSpPr>
        <p:spPr>
          <a:xfrm>
            <a:off x="1428728" y="5929330"/>
            <a:ext cx="1000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57158" y="3214686"/>
            <a:ext cx="1000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1071538" y="6000768"/>
            <a:ext cx="1285884" cy="285752"/>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ppt_x</p:attrName>
                                        </p:attrNameLst>
                                      </p:cBhvr>
                                      <p:tavLst>
                                        <p:tav tm="0">
                                          <p:val>
                                            <p:strVal val="#ppt_x-#ppt_w/2"/>
                                          </p:val>
                                        </p:tav>
                                        <p:tav tm="100000">
                                          <p:val>
                                            <p:strVal val="#ppt_x"/>
                                          </p:val>
                                        </p:tav>
                                      </p:tavLst>
                                    </p:anim>
                                    <p:anim calcmode="lin" valueType="num">
                                      <p:cBhvr>
                                        <p:cTn id="8" dur="500" fill="hold"/>
                                        <p:tgtEl>
                                          <p:spTgt spid="20"/>
                                        </p:tgtEl>
                                        <p:attrNameLst>
                                          <p:attrName>ppt_y</p:attrName>
                                        </p:attrNameLst>
                                      </p:cBhvr>
                                      <p:tavLst>
                                        <p:tav tm="0">
                                          <p:val>
                                            <p:strVal val="#ppt_y"/>
                                          </p:val>
                                        </p:tav>
                                        <p:tav tm="100000">
                                          <p:val>
                                            <p:strVal val="#ppt_y"/>
                                          </p:val>
                                        </p:tav>
                                      </p:tavLst>
                                    </p:anim>
                                    <p:anim calcmode="lin" valueType="num">
                                      <p:cBhvr>
                                        <p:cTn id="9" dur="500" fill="hold"/>
                                        <p:tgtEl>
                                          <p:spTgt spid="20"/>
                                        </p:tgtEl>
                                        <p:attrNameLst>
                                          <p:attrName>ppt_w</p:attrName>
                                        </p:attrNameLst>
                                      </p:cBhvr>
                                      <p:tavLst>
                                        <p:tav tm="0">
                                          <p:val>
                                            <p:fltVal val="0"/>
                                          </p:val>
                                        </p:tav>
                                        <p:tav tm="100000">
                                          <p:val>
                                            <p:strVal val="#ppt_w"/>
                                          </p:val>
                                        </p:tav>
                                      </p:tavLst>
                                    </p:anim>
                                    <p:anim calcmode="lin" valueType="num">
                                      <p:cBhvr>
                                        <p:cTn id="10"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p:cTn id="15" dur="500" fill="hold"/>
                                        <p:tgtEl>
                                          <p:spTgt spid="22"/>
                                        </p:tgtEl>
                                        <p:attrNameLst>
                                          <p:attrName>ppt_x</p:attrName>
                                        </p:attrNameLst>
                                      </p:cBhvr>
                                      <p:tavLst>
                                        <p:tav tm="0">
                                          <p:val>
                                            <p:strVal val="#ppt_x-#ppt_w/2"/>
                                          </p:val>
                                        </p:tav>
                                        <p:tav tm="100000">
                                          <p:val>
                                            <p:strVal val="#ppt_x"/>
                                          </p:val>
                                        </p:tav>
                                      </p:tavLst>
                                    </p:anim>
                                    <p:anim calcmode="lin" valueType="num">
                                      <p:cBhvr>
                                        <p:cTn id="16" dur="500" fill="hold"/>
                                        <p:tgtEl>
                                          <p:spTgt spid="22"/>
                                        </p:tgtEl>
                                        <p:attrNameLst>
                                          <p:attrName>ppt_y</p:attrName>
                                        </p:attrNameLst>
                                      </p:cBhvr>
                                      <p:tavLst>
                                        <p:tav tm="0">
                                          <p:val>
                                            <p:strVal val="#ppt_y"/>
                                          </p:val>
                                        </p:tav>
                                        <p:tav tm="100000">
                                          <p:val>
                                            <p:strVal val="#ppt_y"/>
                                          </p:val>
                                        </p:tav>
                                      </p:tavLst>
                                    </p:anim>
                                    <p:anim calcmode="lin" valueType="num">
                                      <p:cBhvr>
                                        <p:cTn id="17" dur="500" fill="hold"/>
                                        <p:tgtEl>
                                          <p:spTgt spid="22"/>
                                        </p:tgtEl>
                                        <p:attrNameLst>
                                          <p:attrName>ppt_w</p:attrName>
                                        </p:attrNameLst>
                                      </p:cBhvr>
                                      <p:tavLst>
                                        <p:tav tm="0">
                                          <p:val>
                                            <p:fltVal val="0"/>
                                          </p:val>
                                        </p:tav>
                                        <p:tav tm="100000">
                                          <p:val>
                                            <p:strVal val="#ppt_w"/>
                                          </p:val>
                                        </p:tav>
                                      </p:tavLst>
                                    </p:anim>
                                    <p:anim calcmode="lin" valueType="num">
                                      <p:cBhvr>
                                        <p:cTn id="18"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1"/>
                                        </p:tgtEl>
                                        <p:attrNameLst>
                                          <p:attrName>fillcolor</p:attrName>
                                        </p:attrNameLst>
                                      </p:cBhvr>
                                      <p:to>
                                        <a:schemeClr val="folHlink"/>
                                      </p:to>
                                    </p:animClr>
                                    <p:set>
                                      <p:cBhvr>
                                        <p:cTn id="23" dur="2000" fill="hold"/>
                                        <p:tgtEl>
                                          <p:spTgt spid="11"/>
                                        </p:tgtEl>
                                        <p:attrNameLst>
                                          <p:attrName>fill.type</p:attrName>
                                        </p:attrNameLst>
                                      </p:cBhvr>
                                      <p:to>
                                        <p:strVal val="solid"/>
                                      </p:to>
                                    </p:set>
                                    <p:set>
                                      <p:cBhvr>
                                        <p:cTn id="24" dur="2000" fill="hold"/>
                                        <p:tgtEl>
                                          <p:spTgt spid="11"/>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circle(in)">
                                      <p:cBhvr>
                                        <p:cTn id="29" dur="20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mph" presetSubtype="0" fill="hold" grpId="1" nodeType="clickEffect">
                                  <p:stCondLst>
                                    <p:cond delay="0"/>
                                  </p:stCondLst>
                                  <p:childTnLst>
                                    <p:animRot by="21600000">
                                      <p:cBhvr>
                                        <p:cTn id="33" dur="2000" fill="hold"/>
                                        <p:tgtEl>
                                          <p:spTgt spid="2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3"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
          <p:cNvSpPr txBox="1">
            <a:spLocks/>
          </p:cNvSpPr>
          <p:nvPr/>
        </p:nvSpPr>
        <p:spPr bwMode="auto">
          <a:xfrm>
            <a:off x="0" y="3143248"/>
            <a:ext cx="9144000" cy="15001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by the Inquisition and ordered, under threat of torture, to deny his beliefs. He did so, and was permitted to return to his own house, in 1634, on condition that he did not leave it. </a:t>
            </a:r>
          </a:p>
          <a:p>
            <a:r>
              <a:rPr lang="en-US" dirty="0">
                <a:latin typeface="Times New Roman" pitchFamily="18" charset="0"/>
                <a:cs typeface="Times New Roman" pitchFamily="18" charset="0"/>
              </a:rPr>
              <a:t>   In 1638 Galileo published another important book, the </a:t>
            </a:r>
            <a:r>
              <a:rPr lang="en-US" i="1" dirty="0">
                <a:latin typeface="Times New Roman" pitchFamily="18" charset="0"/>
                <a:cs typeface="Times New Roman" pitchFamily="18" charset="0"/>
              </a:rPr>
              <a:t>Dialogue on the Two</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New Science</a:t>
            </a:r>
            <a:r>
              <a:rPr lang="en-US" dirty="0">
                <a:latin typeface="Times New Roman" pitchFamily="18" charset="0"/>
                <a:cs typeface="Times New Roman" pitchFamily="18" charset="0"/>
              </a:rPr>
              <a:t>, which explained his ideas about the new science of mechanics, later developed by </a:t>
            </a:r>
            <a:r>
              <a:rPr lang="en-US" i="1" dirty="0">
                <a:latin typeface="Times New Roman" pitchFamily="18" charset="0"/>
                <a:cs typeface="Times New Roman" pitchFamily="18" charset="0"/>
              </a:rPr>
              <a:t>Sir Isaac Newton</a:t>
            </a:r>
            <a:r>
              <a:rPr lang="en-US" dirty="0">
                <a:latin typeface="Times New Roman" pitchFamily="18" charset="0"/>
                <a:cs typeface="Times New Roman" pitchFamily="18" charset="0"/>
              </a:rPr>
              <a:t> .</a:t>
            </a:r>
          </a:p>
        </p:txBody>
      </p:sp>
      <p:sp>
        <p:nvSpPr>
          <p:cNvPr id="21" name="Content Placeholder 2"/>
          <p:cNvSpPr txBox="1">
            <a:spLocks/>
          </p:cNvSpPr>
          <p:nvPr/>
        </p:nvSpPr>
        <p:spPr bwMode="auto">
          <a:xfrm>
            <a:off x="0" y="2571744"/>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but he did not write very much. In 1632, however, he published his</a:t>
            </a:r>
          </a:p>
        </p:txBody>
      </p:sp>
      <p:sp>
        <p:nvSpPr>
          <p:cNvPr id="8" name="Content Placeholder 2"/>
          <p:cNvSpPr txBox="1">
            <a:spLocks/>
          </p:cNvSpPr>
          <p:nvPr/>
        </p:nvSpPr>
        <p:spPr bwMode="auto">
          <a:xfrm>
            <a:off x="0" y="57148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become </a:t>
            </a:r>
            <a:r>
              <a:rPr lang="en-US" dirty="0">
                <a:latin typeface="Times New Roman" pitchFamily="18" charset="0"/>
                <a:cs typeface="Times New Roman" pitchFamily="18" charset="0"/>
              </a:rPr>
              <a:t>" first philosopher and mathematician" to the Duke of     Tuscany.</a:t>
            </a:r>
          </a:p>
        </p:txBody>
      </p:sp>
      <p:sp>
        <p:nvSpPr>
          <p:cNvPr id="9" name="Content Placeholder 2"/>
          <p:cNvSpPr txBox="1">
            <a:spLocks/>
          </p:cNvSpPr>
          <p:nvPr/>
        </p:nvSpPr>
        <p:spPr bwMode="auto">
          <a:xfrm>
            <a:off x="0" y="85723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This gave him more time for research and in 1613 he published a book called </a:t>
            </a:r>
            <a:r>
              <a:rPr lang="en-US" i="1" dirty="0">
                <a:latin typeface="Times New Roman" pitchFamily="18" charset="0"/>
                <a:cs typeface="Times New Roman" pitchFamily="18" charset="0"/>
              </a:rPr>
              <a:t>Letter on the Sunspot,</a:t>
            </a:r>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p:txBody>
      </p:sp>
      <p:sp>
        <p:nvSpPr>
          <p:cNvPr id="6" name="Title 1"/>
          <p:cNvSpPr>
            <a:spLocks noGrp="1"/>
          </p:cNvSpPr>
          <p:nvPr>
            <p:ph type="title"/>
          </p:nvPr>
        </p:nvSpPr>
        <p:spPr>
          <a:xfrm>
            <a:off x="500034" y="0"/>
            <a:ext cx="8229600" cy="857232"/>
          </a:xfrm>
        </p:spPr>
        <p:txBody>
          <a:bodyPr/>
          <a:lstStyle/>
          <a:p>
            <a:r>
              <a:rPr lang="en-US" dirty="0"/>
              <a:t>EXAMPLE 6 </a:t>
            </a:r>
            <a:r>
              <a:rPr lang="en-US" sz="2000" dirty="0"/>
              <a:t>(math 88)</a:t>
            </a:r>
          </a:p>
        </p:txBody>
      </p:sp>
      <p:sp>
        <p:nvSpPr>
          <p:cNvPr id="7" name="Content Placeholder 2"/>
          <p:cNvSpPr txBox="1">
            <a:spLocks/>
          </p:cNvSpPr>
          <p:nvPr/>
        </p:nvSpPr>
        <p:spPr bwMode="auto">
          <a:xfrm>
            <a:off x="0" y="571480"/>
            <a:ext cx="307180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In 1610 Galileo left Padua to</a:t>
            </a:r>
          </a:p>
        </p:txBody>
      </p:sp>
      <p:sp>
        <p:nvSpPr>
          <p:cNvPr id="12" name="Content Placeholder 2"/>
          <p:cNvSpPr txBox="1">
            <a:spLocks/>
          </p:cNvSpPr>
          <p:nvPr/>
        </p:nvSpPr>
        <p:spPr bwMode="auto">
          <a:xfrm>
            <a:off x="0" y="11429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and in it, as well as describing for the first time the spots , that appear on the face of the Sun,</a:t>
            </a:r>
          </a:p>
        </p:txBody>
      </p:sp>
      <p:sp>
        <p:nvSpPr>
          <p:cNvPr id="13" name="Content Placeholder 2"/>
          <p:cNvSpPr txBox="1">
            <a:spLocks/>
          </p:cNvSpPr>
          <p:nvPr/>
        </p:nvSpPr>
        <p:spPr bwMode="auto">
          <a:xfrm>
            <a:off x="857224" y="1428736"/>
            <a:ext cx="578644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declared his belief in Copernicus' theory that the Earth</a:t>
            </a:r>
          </a:p>
        </p:txBody>
      </p:sp>
      <p:sp>
        <p:nvSpPr>
          <p:cNvPr id="19" name="Content Placeholder 2"/>
          <p:cNvSpPr txBox="1">
            <a:spLocks/>
          </p:cNvSpPr>
          <p:nvPr/>
        </p:nvSpPr>
        <p:spPr bwMode="auto">
          <a:xfrm>
            <a:off x="0" y="1428736"/>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goes round the sun. This brought Galileo into conflict with the Roman Catholic Church which still believed in the teaching of Ptolemy and said that all Christians were to believe in it. In 1616 the Pope made him promise nit to hold, teach or defend the ideas of </a:t>
            </a:r>
            <a:r>
              <a:rPr lang="en-US" dirty="0" err="1">
                <a:latin typeface="Times New Roman" pitchFamily="18" charset="0"/>
                <a:cs typeface="Times New Roman" pitchFamily="18" charset="0"/>
              </a:rPr>
              <a:t>Copemicus</a:t>
            </a:r>
            <a:r>
              <a:rPr lang="en-US" dirty="0">
                <a:latin typeface="Times New Roman" pitchFamily="18" charset="0"/>
                <a:cs typeface="Times New Roman" pitchFamily="18" charset="0"/>
              </a:rPr>
              <a:t>. Galileo  went to live quietly</a:t>
            </a:r>
          </a:p>
        </p:txBody>
      </p:sp>
      <p:sp>
        <p:nvSpPr>
          <p:cNvPr id="20" name="Content Placeholder 2"/>
          <p:cNvSpPr txBox="1">
            <a:spLocks/>
          </p:cNvSpPr>
          <p:nvPr/>
        </p:nvSpPr>
        <p:spPr bwMode="auto">
          <a:xfrm>
            <a:off x="0" y="228599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Florence and did not give up his studies,</a:t>
            </a:r>
          </a:p>
        </p:txBody>
      </p:sp>
      <p:sp>
        <p:nvSpPr>
          <p:cNvPr id="22" name="Content Placeholder 2"/>
          <p:cNvSpPr txBox="1">
            <a:spLocks/>
          </p:cNvSpPr>
          <p:nvPr/>
        </p:nvSpPr>
        <p:spPr bwMode="auto">
          <a:xfrm>
            <a:off x="0" y="2857496"/>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i="1" dirty="0">
                <a:latin typeface="Times New Roman" pitchFamily="18" charset="0"/>
                <a:cs typeface="Times New Roman" pitchFamily="18" charset="0"/>
              </a:rPr>
              <a:t>Dialogue on the Two Principal Systems of the World </a:t>
            </a:r>
            <a:r>
              <a:rPr lang="en-US" dirty="0">
                <a:latin typeface="Times New Roman" pitchFamily="18" charset="0"/>
                <a:cs typeface="Times New Roman" pitchFamily="18" charset="0"/>
              </a:rPr>
              <a:t>in which he began defended the theory of Copernicus. The book was praised all over Europe, but Galileo was called the Rome</a:t>
            </a:r>
          </a:p>
        </p:txBody>
      </p:sp>
      <p:sp>
        <p:nvSpPr>
          <p:cNvPr id="24" name="Content Placeholder 2"/>
          <p:cNvSpPr txBox="1">
            <a:spLocks/>
          </p:cNvSpPr>
          <p:nvPr/>
        </p:nvSpPr>
        <p:spPr bwMode="auto">
          <a:xfrm>
            <a:off x="857224" y="4500570"/>
            <a:ext cx="4572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He went blind in 1637 but continued his work</a:t>
            </a:r>
          </a:p>
        </p:txBody>
      </p:sp>
      <p:sp>
        <p:nvSpPr>
          <p:cNvPr id="25" name="Content Placeholder 2"/>
          <p:cNvSpPr txBox="1">
            <a:spLocks/>
          </p:cNvSpPr>
          <p:nvPr/>
        </p:nvSpPr>
        <p:spPr bwMode="auto">
          <a:xfrm>
            <a:off x="0" y="4500570"/>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up to his death at </a:t>
            </a:r>
            <a:r>
              <a:rPr lang="en-US" dirty="0" err="1">
                <a:latin typeface="Times New Roman" pitchFamily="18" charset="0"/>
                <a:cs typeface="Times New Roman" pitchFamily="18" charset="0"/>
              </a:rPr>
              <a:t>Arcetri</a:t>
            </a:r>
            <a:r>
              <a:rPr lang="en-US" dirty="0">
                <a:latin typeface="Times New Roman" pitchFamily="18" charset="0"/>
                <a:cs typeface="Times New Roman" pitchFamily="18" charset="0"/>
              </a:rPr>
              <a:t>, near Florence, on 8 January 1642.</a:t>
            </a:r>
          </a:p>
        </p:txBody>
      </p:sp>
      <p:sp>
        <p:nvSpPr>
          <p:cNvPr id="26" name="Rectangle 25"/>
          <p:cNvSpPr/>
          <p:nvPr/>
        </p:nvSpPr>
        <p:spPr>
          <a:xfrm>
            <a:off x="0" y="5357826"/>
            <a:ext cx="9144000" cy="923330"/>
          </a:xfrm>
          <a:prstGeom prst="rect">
            <a:avLst/>
          </a:prstGeom>
          <a:gradFill flip="none" rotWithShape="1">
            <a:gsLst>
              <a:gs pos="0">
                <a:srgbClr val="FFEFD1"/>
              </a:gs>
              <a:gs pos="64999">
                <a:srgbClr val="F0EBD5"/>
              </a:gs>
              <a:gs pos="100000">
                <a:srgbClr val="D1C39F"/>
              </a:gs>
            </a:gsLst>
            <a:lin ang="18900000" scaled="1"/>
            <a:tileRect/>
          </a:gradFill>
        </p:spPr>
        <p:txBody>
          <a:bodyPr wrap="square">
            <a:spAutoFit/>
          </a:bodyPr>
          <a:lstStyle/>
          <a:p>
            <a:pPr lvl="0"/>
            <a:r>
              <a:rPr lang="en-US" b="1" dirty="0">
                <a:latin typeface="+mj-lt"/>
              </a:rPr>
              <a:t>16. The word " defended" in the first paragraph is closest in meaning to … .</a:t>
            </a:r>
          </a:p>
          <a:p>
            <a:r>
              <a:rPr lang="en-US" b="1" dirty="0">
                <a:latin typeface="+mj-lt"/>
              </a:rPr>
              <a:t>     a)  supported                   b) stated                c) explained              d) changed</a:t>
            </a:r>
          </a:p>
          <a:p>
            <a:endParaRPr lang="en-US" b="1" dirty="0">
              <a:latin typeface="+mj-lt"/>
            </a:endParaRPr>
          </a:p>
        </p:txBody>
      </p:sp>
      <p:cxnSp>
        <p:nvCxnSpPr>
          <p:cNvPr id="18" name="Straight Connector 17"/>
          <p:cNvCxnSpPr/>
          <p:nvPr/>
        </p:nvCxnSpPr>
        <p:spPr>
          <a:xfrm>
            <a:off x="1071538" y="5643578"/>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715140" y="3143248"/>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Explosion 1 28"/>
          <p:cNvSpPr/>
          <p:nvPr/>
        </p:nvSpPr>
        <p:spPr>
          <a:xfrm>
            <a:off x="2285984" y="1785926"/>
            <a:ext cx="4429156" cy="278608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Vocabulary knowledge</a:t>
            </a:r>
          </a:p>
        </p:txBody>
      </p:sp>
      <p:sp>
        <p:nvSpPr>
          <p:cNvPr id="30" name="TextBox 29"/>
          <p:cNvSpPr txBox="1"/>
          <p:nvPr/>
        </p:nvSpPr>
        <p:spPr>
          <a:xfrm>
            <a:off x="142844" y="5572140"/>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p:cTn id="15" dur="500" fill="hold"/>
                                        <p:tgtEl>
                                          <p:spTgt spid="28"/>
                                        </p:tgtEl>
                                        <p:attrNameLst>
                                          <p:attrName>ppt_x</p:attrName>
                                        </p:attrNameLst>
                                      </p:cBhvr>
                                      <p:tavLst>
                                        <p:tav tm="0">
                                          <p:val>
                                            <p:strVal val="#ppt_x-#ppt_w/2"/>
                                          </p:val>
                                        </p:tav>
                                        <p:tav tm="100000">
                                          <p:val>
                                            <p:strVal val="#ppt_x"/>
                                          </p:val>
                                        </p:tav>
                                      </p:tavLst>
                                    </p:anim>
                                    <p:anim calcmode="lin" valueType="num">
                                      <p:cBhvr>
                                        <p:cTn id="16" dur="500" fill="hold"/>
                                        <p:tgtEl>
                                          <p:spTgt spid="28"/>
                                        </p:tgtEl>
                                        <p:attrNameLst>
                                          <p:attrName>ppt_y</p:attrName>
                                        </p:attrNameLst>
                                      </p:cBhvr>
                                      <p:tavLst>
                                        <p:tav tm="0">
                                          <p:val>
                                            <p:strVal val="#ppt_y"/>
                                          </p:val>
                                        </p:tav>
                                        <p:tav tm="100000">
                                          <p:val>
                                            <p:strVal val="#ppt_y"/>
                                          </p:val>
                                        </p:tav>
                                      </p:tavLst>
                                    </p:anim>
                                    <p:anim calcmode="lin" valueType="num">
                                      <p:cBhvr>
                                        <p:cTn id="17" dur="500" fill="hold"/>
                                        <p:tgtEl>
                                          <p:spTgt spid="28"/>
                                        </p:tgtEl>
                                        <p:attrNameLst>
                                          <p:attrName>ppt_w</p:attrName>
                                        </p:attrNameLst>
                                      </p:cBhvr>
                                      <p:tavLst>
                                        <p:tav tm="0">
                                          <p:val>
                                            <p:fltVal val="0"/>
                                          </p:val>
                                        </p:tav>
                                        <p:tav tm="100000">
                                          <p:val>
                                            <p:strVal val="#ppt_w"/>
                                          </p:val>
                                        </p:tav>
                                      </p:tavLst>
                                    </p:anim>
                                    <p:anim calcmode="lin" valueType="num">
                                      <p:cBhvr>
                                        <p:cTn id="18"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22"/>
                                        </p:tgtEl>
                                        <p:attrNameLst>
                                          <p:attrName>fillcolor</p:attrName>
                                        </p:attrNameLst>
                                      </p:cBhvr>
                                      <p:to>
                                        <a:srgbClr val="FFFF00"/>
                                      </p:to>
                                    </p:animClr>
                                    <p:set>
                                      <p:cBhvr>
                                        <p:cTn id="23" dur="2000" fill="hold"/>
                                        <p:tgtEl>
                                          <p:spTgt spid="22"/>
                                        </p:tgtEl>
                                        <p:attrNameLst>
                                          <p:attrName>fill.type</p:attrName>
                                        </p:attrNameLst>
                                      </p:cBhvr>
                                      <p:to>
                                        <p:strVal val="solid"/>
                                      </p:to>
                                    </p:set>
                                    <p:set>
                                      <p:cBhvr>
                                        <p:cTn id="24" dur="2000" fill="hold"/>
                                        <p:tgtEl>
                                          <p:spTgt spid="22"/>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4" presetClass="entr" presetSubtype="3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box(out)">
                                      <p:cBhvr>
                                        <p:cTn id="29" dur="500"/>
                                        <p:tgtEl>
                                          <p:spTgt spid="29"/>
                                        </p:tgtEl>
                                      </p:cBhvr>
                                    </p:animEffect>
                                  </p:childTnLst>
                                </p:cTn>
                              </p:par>
                            </p:childTnLst>
                          </p:cTn>
                        </p:par>
                      </p:childTnLst>
                    </p:cTn>
                  </p:par>
                  <p:par>
                    <p:cTn id="30" fill="hold">
                      <p:stCondLst>
                        <p:cond delay="indefinite"/>
                      </p:stCondLst>
                      <p:childTnLst>
                        <p:par>
                          <p:cTn id="31" fill="hold">
                            <p:stCondLst>
                              <p:cond delay="0"/>
                            </p:stCondLst>
                            <p:childTnLst>
                              <p:par>
                                <p:cTn id="32" presetID="26" presetClass="emph" presetSubtype="0" fill="hold" grpId="1" nodeType="clickEffect">
                                  <p:stCondLst>
                                    <p:cond delay="0"/>
                                  </p:stCondLst>
                                  <p:childTnLst>
                                    <p:animEffect transition="out" filter="fade">
                                      <p:cBhvr>
                                        <p:cTn id="33" dur="500" tmFilter="0, 0; .2, .5; .8, .5; 1, 0"/>
                                        <p:tgtEl>
                                          <p:spTgt spid="29"/>
                                        </p:tgtEl>
                                      </p:cBhvr>
                                    </p:animEffect>
                                    <p:animScale>
                                      <p:cBhvr>
                                        <p:cTn id="34" dur="250" autoRev="1" fill="hold"/>
                                        <p:tgtEl>
                                          <p:spTgt spid="29"/>
                                        </p:tgtEl>
                                      </p:cBhvr>
                                      <p:by x="105000" y="105000"/>
                                    </p:animScale>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slide(fromBottom)">
                                      <p:cBhvr>
                                        <p:cTn id="3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9" grpId="1" animBg="1"/>
      <p:bldP spid="3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22</a:t>
            </a:fld>
            <a:endParaRPr lang="en-US"/>
          </a:p>
        </p:txBody>
      </p:sp>
      <p:sp>
        <p:nvSpPr>
          <p:cNvPr id="6" name="Title 1"/>
          <p:cNvSpPr>
            <a:spLocks noGrp="1"/>
          </p:cNvSpPr>
          <p:nvPr>
            <p:ph type="title"/>
          </p:nvPr>
        </p:nvSpPr>
        <p:spPr>
          <a:xfrm>
            <a:off x="500034" y="0"/>
            <a:ext cx="8229600" cy="857232"/>
          </a:xfrm>
        </p:spPr>
        <p:txBody>
          <a:bodyPr/>
          <a:lstStyle/>
          <a:p>
            <a:r>
              <a:rPr lang="en-US" dirty="0"/>
              <a:t>EXAMPLE 8 </a:t>
            </a:r>
            <a:r>
              <a:rPr lang="en-US" sz="2000" dirty="0"/>
              <a:t>(science 88)</a:t>
            </a:r>
          </a:p>
        </p:txBody>
      </p:sp>
      <p:sp>
        <p:nvSpPr>
          <p:cNvPr id="7" name="Content Placeholder 2"/>
          <p:cNvSpPr txBox="1">
            <a:spLocks/>
          </p:cNvSpPr>
          <p:nvPr/>
        </p:nvSpPr>
        <p:spPr bwMode="auto">
          <a:xfrm>
            <a:off x="0" y="64291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According to the modern western calendar, the year is divided into 12 periods known as months; some of them have 31 days, some 30 days, and one-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8" name="Content Placeholder 2"/>
          <p:cNvSpPr txBox="1">
            <a:spLocks/>
          </p:cNvSpPr>
          <p:nvPr/>
        </p:nvSpPr>
        <p:spPr bwMode="auto">
          <a:xfrm>
            <a:off x="6286512" y="928670"/>
            <a:ext cx="250029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February- has 28 days,</a:t>
            </a:r>
          </a:p>
        </p:txBody>
      </p:sp>
      <p:sp>
        <p:nvSpPr>
          <p:cNvPr id="9" name="Content Placeholder 2"/>
          <p:cNvSpPr txBox="1">
            <a:spLocks/>
          </p:cNvSpPr>
          <p:nvPr/>
        </p:nvSpPr>
        <p:spPr bwMode="auto">
          <a:xfrm>
            <a:off x="0" y="1285860"/>
            <a:ext cx="507206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except in leap years, when it has 29. How ever,</a:t>
            </a:r>
          </a:p>
        </p:txBody>
      </p:sp>
      <p:sp>
        <p:nvSpPr>
          <p:cNvPr id="10"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months have not always been 12 of them in the year.</a:t>
            </a:r>
          </a:p>
          <a:p>
            <a:endParaRPr lang="en-US" sz="2000" dirty="0">
              <a:latin typeface="Times New Roman" pitchFamily="18" charset="0"/>
              <a:cs typeface="Times New Roman" pitchFamily="18" charset="0"/>
            </a:endParaRPr>
          </a:p>
        </p:txBody>
      </p:sp>
      <p:sp>
        <p:nvSpPr>
          <p:cNvPr id="11"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word "month" is connected with the word " moon", and when the ancient  peoples first made calendars </a:t>
            </a:r>
          </a:p>
        </p:txBody>
      </p:sp>
      <p:sp>
        <p:nvSpPr>
          <p:cNvPr id="13" name="Content Placeholder 2"/>
          <p:cNvSpPr txBox="1">
            <a:spLocks/>
          </p:cNvSpPr>
          <p:nvPr/>
        </p:nvSpPr>
        <p:spPr bwMode="auto">
          <a:xfrm>
            <a:off x="0" y="242886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month then began when the new crescent moon was first seen in the sky at sunset and the lengths of the months were either 29 or 30 days.</a:t>
            </a:r>
          </a:p>
        </p:txBody>
      </p:sp>
      <p:sp>
        <p:nvSpPr>
          <p:cNvPr id="12" name="Content Placeholder 2"/>
          <p:cNvSpPr txBox="1">
            <a:spLocks/>
          </p:cNvSpPr>
          <p:nvPr/>
        </p:nvSpPr>
        <p:spPr bwMode="auto">
          <a:xfrm>
            <a:off x="0" y="214311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 month was measured by the length of time from new moon- this is about 29.25 days.</a:t>
            </a:r>
          </a:p>
        </p:txBody>
      </p:sp>
      <p:sp>
        <p:nvSpPr>
          <p:cNvPr id="14" name="Content Placeholder 2"/>
          <p:cNvSpPr txBox="1">
            <a:spLocks/>
          </p:cNvSpPr>
          <p:nvPr/>
        </p:nvSpPr>
        <p:spPr bwMode="auto">
          <a:xfrm>
            <a:off x="571472" y="3000372"/>
            <a:ext cx="857252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This did not produce an accurate calendar and, therefore, the system was dropped.</a:t>
            </a:r>
          </a:p>
        </p:txBody>
      </p:sp>
      <p:sp>
        <p:nvSpPr>
          <p:cNvPr id="15" name="Content Placeholder 2"/>
          <p:cNvSpPr txBox="1">
            <a:spLocks/>
          </p:cNvSpPr>
          <p:nvPr/>
        </p:nvSpPr>
        <p:spPr bwMode="auto">
          <a:xfrm>
            <a:off x="0" y="328612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Our present months, with their different numbers of days, do not  correspond to any movements of the heavenly bodies.</a:t>
            </a:r>
          </a:p>
        </p:txBody>
      </p:sp>
      <p:sp>
        <p:nvSpPr>
          <p:cNvPr id="16" name="Content Placeholder 2"/>
          <p:cNvSpPr txBox="1">
            <a:spLocks/>
          </p:cNvSpPr>
          <p:nvPr/>
        </p:nvSpPr>
        <p:spPr bwMode="auto">
          <a:xfrm>
            <a:off x="0" y="385762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Sometimes when people use the word "month" they mean any period of 28 days- which may easily occur in two different months so far as the calendar is concerned.</a:t>
            </a:r>
          </a:p>
        </p:txBody>
      </p:sp>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Therefore, whenever it is necessary to distinguish between the two uses of the word, the months as shown on the calendar are often spoken of as calendar months.</a:t>
            </a:r>
          </a:p>
        </p:txBody>
      </p:sp>
      <p:sp>
        <p:nvSpPr>
          <p:cNvPr id="18" name="Rectangle 17"/>
          <p:cNvSpPr/>
          <p:nvPr/>
        </p:nvSpPr>
        <p:spPr>
          <a:xfrm>
            <a:off x="0" y="5143512"/>
            <a:ext cx="9144000" cy="984885"/>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18. The word " correspond" in the 2</a:t>
            </a:r>
            <a:r>
              <a:rPr lang="en-US" sz="2000" b="1" baseline="30000" dirty="0">
                <a:latin typeface="+mj-lt"/>
                <a:cs typeface="Times New Roman" pitchFamily="18" charset="0"/>
              </a:rPr>
              <a:t>nd</a:t>
            </a:r>
            <a:r>
              <a:rPr lang="en-US" sz="2000" b="1" dirty="0">
                <a:latin typeface="+mj-lt"/>
                <a:cs typeface="Times New Roman" pitchFamily="18" charset="0"/>
              </a:rPr>
              <a:t> paragraph is closet in meaning to … .</a:t>
            </a:r>
          </a:p>
          <a:p>
            <a:r>
              <a:rPr lang="en-US" sz="2000" b="1" dirty="0">
                <a:latin typeface="+mj-lt"/>
                <a:cs typeface="Times New Roman" pitchFamily="18" charset="0"/>
              </a:rPr>
              <a:t>     a) explain          b) stretch            c) relate           d) include</a:t>
            </a:r>
          </a:p>
          <a:p>
            <a:pPr lvl="0"/>
            <a:endParaRPr lang="en-US" b="1" dirty="0">
              <a:latin typeface="+mj-lt"/>
              <a:cs typeface="Times New Roman" pitchFamily="18" charset="0"/>
            </a:endParaRPr>
          </a:p>
        </p:txBody>
      </p:sp>
      <p:cxnSp>
        <p:nvCxnSpPr>
          <p:cNvPr id="19" name="Straight Connector 18"/>
          <p:cNvCxnSpPr/>
          <p:nvPr/>
        </p:nvCxnSpPr>
        <p:spPr>
          <a:xfrm>
            <a:off x="1142976" y="5500702"/>
            <a:ext cx="121444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786578" y="3643314"/>
            <a:ext cx="121444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000364" y="5357826"/>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ppt_x</p:attrName>
                                        </p:attrNameLst>
                                      </p:cBhvr>
                                      <p:tavLst>
                                        <p:tav tm="0">
                                          <p:val>
                                            <p:strVal val="#ppt_x-#ppt_w/2"/>
                                          </p:val>
                                        </p:tav>
                                        <p:tav tm="100000">
                                          <p:val>
                                            <p:strVal val="#ppt_x"/>
                                          </p:val>
                                        </p:tav>
                                      </p:tavLst>
                                    </p:anim>
                                    <p:anim calcmode="lin" valueType="num">
                                      <p:cBhvr>
                                        <p:cTn id="8" dur="500" fill="hold"/>
                                        <p:tgtEl>
                                          <p:spTgt spid="19"/>
                                        </p:tgtEl>
                                        <p:attrNameLst>
                                          <p:attrName>ppt_y</p:attrName>
                                        </p:attrNameLst>
                                      </p:cBhvr>
                                      <p:tavLst>
                                        <p:tav tm="0">
                                          <p:val>
                                            <p:strVal val="#ppt_y"/>
                                          </p:val>
                                        </p:tav>
                                        <p:tav tm="100000">
                                          <p:val>
                                            <p:strVal val="#ppt_y"/>
                                          </p:val>
                                        </p:tav>
                                      </p:tavLst>
                                    </p:anim>
                                    <p:anim calcmode="lin" valueType="num">
                                      <p:cBhvr>
                                        <p:cTn id="9" dur="500" fill="hold"/>
                                        <p:tgtEl>
                                          <p:spTgt spid="19"/>
                                        </p:tgtEl>
                                        <p:attrNameLst>
                                          <p:attrName>ppt_w</p:attrName>
                                        </p:attrNameLst>
                                      </p:cBhvr>
                                      <p:tavLst>
                                        <p:tav tm="0">
                                          <p:val>
                                            <p:fltVal val="0"/>
                                          </p:val>
                                        </p:tav>
                                        <p:tav tm="100000">
                                          <p:val>
                                            <p:strVal val="#ppt_w"/>
                                          </p:val>
                                        </p:tav>
                                      </p:tavLst>
                                    </p:anim>
                                    <p:anim calcmode="lin" valueType="num">
                                      <p:cBhvr>
                                        <p:cTn id="10"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ppt_x</p:attrName>
                                        </p:attrNameLst>
                                      </p:cBhvr>
                                      <p:tavLst>
                                        <p:tav tm="0">
                                          <p:val>
                                            <p:strVal val="#ppt_x-#ppt_w/2"/>
                                          </p:val>
                                        </p:tav>
                                        <p:tav tm="100000">
                                          <p:val>
                                            <p:strVal val="#ppt_x"/>
                                          </p:val>
                                        </p:tav>
                                      </p:tavLst>
                                    </p:anim>
                                    <p:anim calcmode="lin" valueType="num">
                                      <p:cBhvr>
                                        <p:cTn id="16" dur="500" fill="hold"/>
                                        <p:tgtEl>
                                          <p:spTgt spid="21"/>
                                        </p:tgtEl>
                                        <p:attrNameLst>
                                          <p:attrName>ppt_y</p:attrName>
                                        </p:attrNameLst>
                                      </p:cBhvr>
                                      <p:tavLst>
                                        <p:tav tm="0">
                                          <p:val>
                                            <p:strVal val="#ppt_y"/>
                                          </p:val>
                                        </p:tav>
                                        <p:tav tm="100000">
                                          <p:val>
                                            <p:strVal val="#ppt_y"/>
                                          </p:val>
                                        </p:tav>
                                      </p:tavLst>
                                    </p:anim>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5"/>
                                        </p:tgtEl>
                                        <p:attrNameLst>
                                          <p:attrName>fillcolor</p:attrName>
                                        </p:attrNameLst>
                                      </p:cBhvr>
                                      <p:to>
                                        <a:schemeClr val="folHlink"/>
                                      </p:to>
                                    </p:animClr>
                                    <p:set>
                                      <p:cBhvr>
                                        <p:cTn id="23" dur="2000" fill="hold"/>
                                        <p:tgtEl>
                                          <p:spTgt spid="15"/>
                                        </p:tgtEl>
                                        <p:attrNameLst>
                                          <p:attrName>fill.type</p:attrName>
                                        </p:attrNameLst>
                                      </p:cBhvr>
                                      <p:to>
                                        <p:strVal val="solid"/>
                                      </p:to>
                                    </p:set>
                                    <p:set>
                                      <p:cBhvr>
                                        <p:cTn id="24" dur="2000" fill="hold"/>
                                        <p:tgtEl>
                                          <p:spTgt spid="15"/>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slide(fromBottom)">
                                      <p:cBhvr>
                                        <p:cTn id="2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857232"/>
          </a:xfrm>
        </p:spPr>
        <p:txBody>
          <a:bodyPr/>
          <a:lstStyle/>
          <a:p>
            <a:r>
              <a:rPr lang="en-US" dirty="0"/>
              <a:t>EXAMPLE 9 </a:t>
            </a:r>
            <a:r>
              <a:rPr lang="en-US" sz="2000" dirty="0"/>
              <a:t>(art 92)</a:t>
            </a:r>
          </a:p>
        </p:txBody>
      </p:sp>
      <p:sp>
        <p:nvSpPr>
          <p:cNvPr id="31" name="Content Placeholder 2"/>
          <p:cNvSpPr txBox="1">
            <a:spLocks/>
          </p:cNvSpPr>
          <p:nvPr/>
        </p:nvSpPr>
        <p:spPr bwMode="auto">
          <a:xfrm>
            <a:off x="0" y="571480"/>
            <a:ext cx="9144000" cy="23574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Every cloud is made up of millions of tiny droplets of either water of particles of ice floating together in the air. The air always contains a certain amount of water vapor (that is water in the form of gas), which is invisible. The amount of water vapor that air can contain depends on the air’s temperature; the cooler the air, the less water it can hold.</a:t>
            </a:r>
          </a:p>
          <a:p>
            <a:pPr lvl="0"/>
            <a:r>
              <a:rPr lang="en-US" dirty="0">
                <a:latin typeface="Times New Roman" pitchFamily="18" charset="0"/>
                <a:cs typeface="Times New Roman" pitchFamily="18" charset="0"/>
              </a:rPr>
              <a:t>   When air cools, some of the water vapor will eventually condense; that is, it will form tiny, visible water droplets. If these are on the ground we call them dew, if near the ground we call them fog or mist, and if they are up the sky we call them clouds. When the water droplets are first reduced, they measure only a fiftieth of a millimeter across and are light enough to float in air.  </a:t>
            </a:r>
          </a:p>
        </p:txBody>
      </p:sp>
      <p:sp>
        <p:nvSpPr>
          <p:cNvPr id="32" name="Content Placeholder 2"/>
          <p:cNvSpPr txBox="1">
            <a:spLocks/>
          </p:cNvSpPr>
          <p:nvPr/>
        </p:nvSpPr>
        <p:spPr bwMode="auto">
          <a:xfrm>
            <a:off x="0" y="2786058"/>
            <a:ext cx="9144000" cy="3571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If the air goes on cooling, the drops get bigger and may fall as rain.</a:t>
            </a:r>
          </a:p>
        </p:txBody>
      </p:sp>
      <p:sp>
        <p:nvSpPr>
          <p:cNvPr id="34" name="Content Placeholder 2"/>
          <p:cNvSpPr txBox="1">
            <a:spLocks/>
          </p:cNvSpPr>
          <p:nvPr/>
        </p:nvSpPr>
        <p:spPr bwMode="auto">
          <a:xfrm>
            <a:off x="0" y="3071810"/>
            <a:ext cx="914400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When air rises it cools, so when warm, moist air is forced to rise, clouds are likely to form. </a:t>
            </a:r>
          </a:p>
        </p:txBody>
      </p:sp>
      <p:sp>
        <p:nvSpPr>
          <p:cNvPr id="36" name="Content Placeholder 2"/>
          <p:cNvSpPr txBox="1">
            <a:spLocks/>
          </p:cNvSpPr>
          <p:nvPr/>
        </p:nvSpPr>
        <p:spPr bwMode="auto">
          <a:xfrm>
            <a:off x="0" y="335756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Mountains cause air to rise and thus mountains lands are often cloudy. Air may also be forced upwards through intense heating of the land or by the meeting of two masses of air, one cold and the other warm and moist.</a:t>
            </a:r>
          </a:p>
        </p:txBody>
      </p:sp>
      <p:sp>
        <p:nvSpPr>
          <p:cNvPr id="37" name="Content Placeholder 2"/>
          <p:cNvSpPr txBox="1">
            <a:spLocks/>
          </p:cNvSpPr>
          <p:nvPr/>
        </p:nvSpPr>
        <p:spPr bwMode="auto">
          <a:xfrm>
            <a:off x="0" y="3929066"/>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The warm air rises up over the cold air, causing it to cool and clouds to form. </a:t>
            </a:r>
          </a:p>
        </p:txBody>
      </p:sp>
      <p:sp>
        <p:nvSpPr>
          <p:cNvPr id="42" name="Content Placeholder 2"/>
          <p:cNvSpPr txBox="1">
            <a:spLocks/>
          </p:cNvSpPr>
          <p:nvPr/>
        </p:nvSpPr>
        <p:spPr bwMode="auto">
          <a:xfrm>
            <a:off x="500034" y="4214818"/>
            <a:ext cx="742952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Once clouds have formed, they will remain until the air is warmed or rain falls.</a:t>
            </a:r>
          </a:p>
        </p:txBody>
      </p:sp>
      <p:sp>
        <p:nvSpPr>
          <p:cNvPr id="23" name="Rectangle 22"/>
          <p:cNvSpPr/>
          <p:nvPr/>
        </p:nvSpPr>
        <p:spPr>
          <a:xfrm>
            <a:off x="0" y="5143512"/>
            <a:ext cx="9144000" cy="984885"/>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19. According to the passage, very small visible water drops on the ground are called …</a:t>
            </a:r>
          </a:p>
          <a:p>
            <a:r>
              <a:rPr lang="en-US" sz="2000" b="1" dirty="0">
                <a:latin typeface="+mj-lt"/>
                <a:cs typeface="Times New Roman" pitchFamily="18" charset="0"/>
              </a:rPr>
              <a:t>     a) dew                       b) fog                       c) rain                       d) cloud</a:t>
            </a:r>
          </a:p>
          <a:p>
            <a:pPr lvl="0"/>
            <a:endParaRPr lang="en-US" b="1" dirty="0">
              <a:latin typeface="+mj-lt"/>
              <a:cs typeface="Times New Roman" pitchFamily="18" charset="0"/>
            </a:endParaRPr>
          </a:p>
        </p:txBody>
      </p:sp>
      <p:cxnSp>
        <p:nvCxnSpPr>
          <p:cNvPr id="24" name="Straight Connector 23"/>
          <p:cNvCxnSpPr/>
          <p:nvPr/>
        </p:nvCxnSpPr>
        <p:spPr>
          <a:xfrm>
            <a:off x="3500430" y="5500702"/>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214942" y="5500702"/>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42844" y="2285992"/>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286116" y="2285992"/>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000628" y="2285992"/>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142844" y="5357826"/>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ppt_x</p:attrName>
                                        </p:attrNameLst>
                                      </p:cBhvr>
                                      <p:tavLst>
                                        <p:tav tm="0">
                                          <p:val>
                                            <p:strVal val="#ppt_x-#ppt_w/2"/>
                                          </p:val>
                                        </p:tav>
                                        <p:tav tm="100000">
                                          <p:val>
                                            <p:strVal val="#ppt_x"/>
                                          </p:val>
                                        </p:tav>
                                      </p:tavLst>
                                    </p:anim>
                                    <p:anim calcmode="lin" valueType="num">
                                      <p:cBhvr>
                                        <p:cTn id="8" dur="500" fill="hold"/>
                                        <p:tgtEl>
                                          <p:spTgt spid="24"/>
                                        </p:tgtEl>
                                        <p:attrNameLst>
                                          <p:attrName>ppt_y</p:attrName>
                                        </p:attrNameLst>
                                      </p:cBhvr>
                                      <p:tavLst>
                                        <p:tav tm="0">
                                          <p:val>
                                            <p:strVal val="#ppt_y"/>
                                          </p:val>
                                        </p:tav>
                                        <p:tav tm="100000">
                                          <p:val>
                                            <p:strVal val="#ppt_y"/>
                                          </p:val>
                                        </p:tav>
                                      </p:tavLst>
                                    </p:anim>
                                    <p:anim calcmode="lin" valueType="num">
                                      <p:cBhvr>
                                        <p:cTn id="9" dur="500" fill="hold"/>
                                        <p:tgtEl>
                                          <p:spTgt spid="24"/>
                                        </p:tgtEl>
                                        <p:attrNameLst>
                                          <p:attrName>ppt_w</p:attrName>
                                        </p:attrNameLst>
                                      </p:cBhvr>
                                      <p:tavLst>
                                        <p:tav tm="0">
                                          <p:val>
                                            <p:fltVal val="0"/>
                                          </p:val>
                                        </p:tav>
                                        <p:tav tm="100000">
                                          <p:val>
                                            <p:strVal val="#ppt_w"/>
                                          </p:val>
                                        </p:tav>
                                      </p:tavLst>
                                    </p:anim>
                                    <p:anim calcmode="lin" valueType="num">
                                      <p:cBhvr>
                                        <p:cTn id="10" dur="5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p:cTn id="15" dur="500" fill="hold"/>
                                        <p:tgtEl>
                                          <p:spTgt spid="26"/>
                                        </p:tgtEl>
                                        <p:attrNameLst>
                                          <p:attrName>ppt_x</p:attrName>
                                        </p:attrNameLst>
                                      </p:cBhvr>
                                      <p:tavLst>
                                        <p:tav tm="0">
                                          <p:val>
                                            <p:strVal val="#ppt_x-#ppt_w/2"/>
                                          </p:val>
                                        </p:tav>
                                        <p:tav tm="100000">
                                          <p:val>
                                            <p:strVal val="#ppt_x"/>
                                          </p:val>
                                        </p:tav>
                                      </p:tavLst>
                                    </p:anim>
                                    <p:anim calcmode="lin" valueType="num">
                                      <p:cBhvr>
                                        <p:cTn id="16" dur="500" fill="hold"/>
                                        <p:tgtEl>
                                          <p:spTgt spid="26"/>
                                        </p:tgtEl>
                                        <p:attrNameLst>
                                          <p:attrName>ppt_y</p:attrName>
                                        </p:attrNameLst>
                                      </p:cBhvr>
                                      <p:tavLst>
                                        <p:tav tm="0">
                                          <p:val>
                                            <p:strVal val="#ppt_y"/>
                                          </p:val>
                                        </p:tav>
                                        <p:tav tm="100000">
                                          <p:val>
                                            <p:strVal val="#ppt_y"/>
                                          </p:val>
                                        </p:tav>
                                      </p:tavLst>
                                    </p:anim>
                                    <p:anim calcmode="lin" valueType="num">
                                      <p:cBhvr>
                                        <p:cTn id="17" dur="500" fill="hold"/>
                                        <p:tgtEl>
                                          <p:spTgt spid="26"/>
                                        </p:tgtEl>
                                        <p:attrNameLst>
                                          <p:attrName>ppt_w</p:attrName>
                                        </p:attrNameLst>
                                      </p:cBhvr>
                                      <p:tavLst>
                                        <p:tav tm="0">
                                          <p:val>
                                            <p:fltVal val="0"/>
                                          </p:val>
                                        </p:tav>
                                        <p:tav tm="100000">
                                          <p:val>
                                            <p:strVal val="#ppt_w"/>
                                          </p:val>
                                        </p:tav>
                                      </p:tavLst>
                                    </p:anim>
                                    <p:anim calcmode="lin" valueType="num">
                                      <p:cBhvr>
                                        <p:cTn id="18" dur="5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p:cTn id="23" dur="500" fill="hold"/>
                                        <p:tgtEl>
                                          <p:spTgt spid="28"/>
                                        </p:tgtEl>
                                        <p:attrNameLst>
                                          <p:attrName>ppt_x</p:attrName>
                                        </p:attrNameLst>
                                      </p:cBhvr>
                                      <p:tavLst>
                                        <p:tav tm="0">
                                          <p:val>
                                            <p:strVal val="#ppt_x-#ppt_w/2"/>
                                          </p:val>
                                        </p:tav>
                                        <p:tav tm="100000">
                                          <p:val>
                                            <p:strVal val="#ppt_x"/>
                                          </p:val>
                                        </p:tav>
                                      </p:tavLst>
                                    </p:anim>
                                    <p:anim calcmode="lin" valueType="num">
                                      <p:cBhvr>
                                        <p:cTn id="24" dur="500" fill="hold"/>
                                        <p:tgtEl>
                                          <p:spTgt spid="28"/>
                                        </p:tgtEl>
                                        <p:attrNameLst>
                                          <p:attrName>ppt_y</p:attrName>
                                        </p:attrNameLst>
                                      </p:cBhvr>
                                      <p:tavLst>
                                        <p:tav tm="0">
                                          <p:val>
                                            <p:strVal val="#ppt_y"/>
                                          </p:val>
                                        </p:tav>
                                        <p:tav tm="100000">
                                          <p:val>
                                            <p:strVal val="#ppt_y"/>
                                          </p:val>
                                        </p:tav>
                                      </p:tavLst>
                                    </p:anim>
                                    <p:anim calcmode="lin" valueType="num">
                                      <p:cBhvr>
                                        <p:cTn id="25" dur="500" fill="hold"/>
                                        <p:tgtEl>
                                          <p:spTgt spid="28"/>
                                        </p:tgtEl>
                                        <p:attrNameLst>
                                          <p:attrName>ppt_w</p:attrName>
                                        </p:attrNameLst>
                                      </p:cBhvr>
                                      <p:tavLst>
                                        <p:tav tm="0">
                                          <p:val>
                                            <p:fltVal val="0"/>
                                          </p:val>
                                        </p:tav>
                                        <p:tav tm="100000">
                                          <p:val>
                                            <p:strVal val="#ppt_w"/>
                                          </p:val>
                                        </p:tav>
                                      </p:tavLst>
                                    </p:anim>
                                    <p:anim calcmode="lin" valueType="num">
                                      <p:cBhvr>
                                        <p:cTn id="26"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8"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p:cTn id="31" dur="500" fill="hold"/>
                                        <p:tgtEl>
                                          <p:spTgt spid="29"/>
                                        </p:tgtEl>
                                        <p:attrNameLst>
                                          <p:attrName>ppt_x</p:attrName>
                                        </p:attrNameLst>
                                      </p:cBhvr>
                                      <p:tavLst>
                                        <p:tav tm="0">
                                          <p:val>
                                            <p:strVal val="#ppt_x-#ppt_w/2"/>
                                          </p:val>
                                        </p:tav>
                                        <p:tav tm="100000">
                                          <p:val>
                                            <p:strVal val="#ppt_x"/>
                                          </p:val>
                                        </p:tav>
                                      </p:tavLst>
                                    </p:anim>
                                    <p:anim calcmode="lin" valueType="num">
                                      <p:cBhvr>
                                        <p:cTn id="32" dur="500" fill="hold"/>
                                        <p:tgtEl>
                                          <p:spTgt spid="29"/>
                                        </p:tgtEl>
                                        <p:attrNameLst>
                                          <p:attrName>ppt_y</p:attrName>
                                        </p:attrNameLst>
                                      </p:cBhvr>
                                      <p:tavLst>
                                        <p:tav tm="0">
                                          <p:val>
                                            <p:strVal val="#ppt_y"/>
                                          </p:val>
                                        </p:tav>
                                        <p:tav tm="100000">
                                          <p:val>
                                            <p:strVal val="#ppt_y"/>
                                          </p:val>
                                        </p:tav>
                                      </p:tavLst>
                                    </p:anim>
                                    <p:anim calcmode="lin" valueType="num">
                                      <p:cBhvr>
                                        <p:cTn id="33" dur="500" fill="hold"/>
                                        <p:tgtEl>
                                          <p:spTgt spid="29"/>
                                        </p:tgtEl>
                                        <p:attrNameLst>
                                          <p:attrName>ppt_w</p:attrName>
                                        </p:attrNameLst>
                                      </p:cBhvr>
                                      <p:tavLst>
                                        <p:tav tm="0">
                                          <p:val>
                                            <p:fltVal val="0"/>
                                          </p:val>
                                        </p:tav>
                                        <p:tav tm="100000">
                                          <p:val>
                                            <p:strVal val="#ppt_w"/>
                                          </p:val>
                                        </p:tav>
                                      </p:tavLst>
                                    </p:anim>
                                    <p:anim calcmode="lin" valueType="num">
                                      <p:cBhvr>
                                        <p:cTn id="34"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8"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p:cTn id="39" dur="500" fill="hold"/>
                                        <p:tgtEl>
                                          <p:spTgt spid="30"/>
                                        </p:tgtEl>
                                        <p:attrNameLst>
                                          <p:attrName>ppt_x</p:attrName>
                                        </p:attrNameLst>
                                      </p:cBhvr>
                                      <p:tavLst>
                                        <p:tav tm="0">
                                          <p:val>
                                            <p:strVal val="#ppt_x-#ppt_w/2"/>
                                          </p:val>
                                        </p:tav>
                                        <p:tav tm="100000">
                                          <p:val>
                                            <p:strVal val="#ppt_x"/>
                                          </p:val>
                                        </p:tav>
                                      </p:tavLst>
                                    </p:anim>
                                    <p:anim calcmode="lin" valueType="num">
                                      <p:cBhvr>
                                        <p:cTn id="40" dur="500" fill="hold"/>
                                        <p:tgtEl>
                                          <p:spTgt spid="30"/>
                                        </p:tgtEl>
                                        <p:attrNameLst>
                                          <p:attrName>ppt_y</p:attrName>
                                        </p:attrNameLst>
                                      </p:cBhvr>
                                      <p:tavLst>
                                        <p:tav tm="0">
                                          <p:val>
                                            <p:strVal val="#ppt_y"/>
                                          </p:val>
                                        </p:tav>
                                        <p:tav tm="100000">
                                          <p:val>
                                            <p:strVal val="#ppt_y"/>
                                          </p:val>
                                        </p:tav>
                                      </p:tavLst>
                                    </p:anim>
                                    <p:anim calcmode="lin" valueType="num">
                                      <p:cBhvr>
                                        <p:cTn id="41" dur="500" fill="hold"/>
                                        <p:tgtEl>
                                          <p:spTgt spid="30"/>
                                        </p:tgtEl>
                                        <p:attrNameLst>
                                          <p:attrName>ppt_w</p:attrName>
                                        </p:attrNameLst>
                                      </p:cBhvr>
                                      <p:tavLst>
                                        <p:tav tm="0">
                                          <p:val>
                                            <p:fltVal val="0"/>
                                          </p:val>
                                        </p:tav>
                                        <p:tav tm="100000">
                                          <p:val>
                                            <p:strVal val="#ppt_w"/>
                                          </p:val>
                                        </p:tav>
                                      </p:tavLst>
                                    </p:anim>
                                    <p:anim calcmode="lin" valueType="num">
                                      <p:cBhvr>
                                        <p:cTn id="42" dur="500" fill="hold"/>
                                        <p:tgtEl>
                                          <p:spTgt spid="30"/>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45"/>
                                        </p:tgtEl>
                                        <p:attrNameLst>
                                          <p:attrName>style.visibility</p:attrName>
                                        </p:attrNameLst>
                                      </p:cBhvr>
                                      <p:to>
                                        <p:strVal val="visible"/>
                                      </p:to>
                                    </p:set>
                                    <p:animEffect transition="in" filter="slide(fromBottom)">
                                      <p:cBhvr>
                                        <p:cTn id="4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857232"/>
          </a:xfrm>
        </p:spPr>
        <p:txBody>
          <a:bodyPr/>
          <a:lstStyle/>
          <a:p>
            <a:r>
              <a:rPr lang="en-US" dirty="0"/>
              <a:t>EXAMPLE 10 </a:t>
            </a:r>
            <a:r>
              <a:rPr lang="en-US" sz="2000" dirty="0"/>
              <a:t>(art 92)</a:t>
            </a:r>
          </a:p>
        </p:txBody>
      </p:sp>
      <p:sp>
        <p:nvSpPr>
          <p:cNvPr id="31" name="Content Placeholder 2"/>
          <p:cNvSpPr txBox="1">
            <a:spLocks/>
          </p:cNvSpPr>
          <p:nvPr/>
        </p:nvSpPr>
        <p:spPr bwMode="auto">
          <a:xfrm>
            <a:off x="0" y="571480"/>
            <a:ext cx="9144000" cy="23574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sz="2000" dirty="0">
                <a:latin typeface="Times New Roman" pitchFamily="18" charset="0"/>
                <a:cs typeface="Times New Roman" pitchFamily="18" charset="0"/>
              </a:rPr>
              <a:t>There must be a great many people who, either for lack of opportunity or of their own choice, did not go to university and who, at a certain point in their lives, have regretted this gap in their  education. At this age, few people could go to university even if they wanted, since they could not afford the time off work. With the opening of the Open University, people are now able to take a university degree, for the course are specially designed so that you can study at home. However, you must have access to a radio and television set, for part of your course consists of two weekly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One of them is broadcast on the radio and the other on television, and they each last twenty five minutes. </a:t>
            </a:r>
          </a:p>
        </p:txBody>
      </p:sp>
      <p:sp>
        <p:nvSpPr>
          <p:cNvPr id="32" name="Content Placeholder 2"/>
          <p:cNvSpPr txBox="1">
            <a:spLocks/>
          </p:cNvSpPr>
          <p:nvPr/>
        </p:nvSpPr>
        <p:spPr bwMode="auto">
          <a:xfrm>
            <a:off x="0" y="300037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new university has not been in operation long enough to prove its success as a </a:t>
            </a:r>
            <a:r>
              <a:rPr lang="en-US" sz="2000" u="sng" dirty="0">
                <a:latin typeface="Times New Roman" pitchFamily="18" charset="0"/>
                <a:cs typeface="Times New Roman" pitchFamily="18" charset="0"/>
              </a:rPr>
              <a:t>venture</a:t>
            </a:r>
            <a:r>
              <a:rPr lang="en-US" sz="2000" dirty="0">
                <a:latin typeface="Times New Roman" pitchFamily="18" charset="0"/>
                <a:cs typeface="Times New Roman" pitchFamily="18" charset="0"/>
              </a:rPr>
              <a:t>, but it obviously opens up the possibility of a university education to a much wider section of the population than has hitherto received it. </a:t>
            </a:r>
          </a:p>
        </p:txBody>
      </p:sp>
      <p:sp>
        <p:nvSpPr>
          <p:cNvPr id="23" name="Rectangle 22"/>
          <p:cNvSpPr/>
          <p:nvPr/>
        </p:nvSpPr>
        <p:spPr>
          <a:xfrm>
            <a:off x="0" y="5143512"/>
            <a:ext cx="9144000" cy="984885"/>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20. The word “venture” near the end of the passage is closet meaning to … .</a:t>
            </a:r>
          </a:p>
          <a:p>
            <a:r>
              <a:rPr lang="en-US" sz="2000" b="1" dirty="0">
                <a:latin typeface="+mj-lt"/>
                <a:cs typeface="Times New Roman" pitchFamily="18" charset="0"/>
              </a:rPr>
              <a:t>     a) pattern       b) gesture             c) project                  d) guide</a:t>
            </a:r>
          </a:p>
          <a:p>
            <a:pPr lvl="0"/>
            <a:endParaRPr lang="en-US" b="1" dirty="0">
              <a:latin typeface="+mj-lt"/>
              <a:cs typeface="Times New Roman" pitchFamily="18" charset="0"/>
            </a:endParaRPr>
          </a:p>
        </p:txBody>
      </p:sp>
      <p:cxnSp>
        <p:nvCxnSpPr>
          <p:cNvPr id="24" name="Straight Connector 23"/>
          <p:cNvCxnSpPr/>
          <p:nvPr/>
        </p:nvCxnSpPr>
        <p:spPr>
          <a:xfrm>
            <a:off x="1214414" y="5500702"/>
            <a:ext cx="64294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285984" y="3643314"/>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14282" y="3071810"/>
            <a:ext cx="11430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929322" y="2786058"/>
            <a:ext cx="264320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214678" y="5857892"/>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ppt_x</p:attrName>
                                        </p:attrNameLst>
                                      </p:cBhvr>
                                      <p:tavLst>
                                        <p:tav tm="0">
                                          <p:val>
                                            <p:strVal val="#ppt_x-#ppt_w/2"/>
                                          </p:val>
                                        </p:tav>
                                        <p:tav tm="100000">
                                          <p:val>
                                            <p:strVal val="#ppt_x"/>
                                          </p:val>
                                        </p:tav>
                                      </p:tavLst>
                                    </p:anim>
                                    <p:anim calcmode="lin" valueType="num">
                                      <p:cBhvr>
                                        <p:cTn id="8" dur="500" fill="hold"/>
                                        <p:tgtEl>
                                          <p:spTgt spid="24"/>
                                        </p:tgtEl>
                                        <p:attrNameLst>
                                          <p:attrName>ppt_y</p:attrName>
                                        </p:attrNameLst>
                                      </p:cBhvr>
                                      <p:tavLst>
                                        <p:tav tm="0">
                                          <p:val>
                                            <p:strVal val="#ppt_y"/>
                                          </p:val>
                                        </p:tav>
                                        <p:tav tm="100000">
                                          <p:val>
                                            <p:strVal val="#ppt_y"/>
                                          </p:val>
                                        </p:tav>
                                      </p:tavLst>
                                    </p:anim>
                                    <p:anim calcmode="lin" valueType="num">
                                      <p:cBhvr>
                                        <p:cTn id="9" dur="500" fill="hold"/>
                                        <p:tgtEl>
                                          <p:spTgt spid="24"/>
                                        </p:tgtEl>
                                        <p:attrNameLst>
                                          <p:attrName>ppt_w</p:attrName>
                                        </p:attrNameLst>
                                      </p:cBhvr>
                                      <p:tavLst>
                                        <p:tav tm="0">
                                          <p:val>
                                            <p:fltVal val="0"/>
                                          </p:val>
                                        </p:tav>
                                        <p:tav tm="100000">
                                          <p:val>
                                            <p:strVal val="#ppt_w"/>
                                          </p:val>
                                        </p:tav>
                                      </p:tavLst>
                                    </p:anim>
                                    <p:anim calcmode="lin" valueType="num">
                                      <p:cBhvr>
                                        <p:cTn id="10" dur="5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p:cTn id="15" dur="500" fill="hold"/>
                                        <p:tgtEl>
                                          <p:spTgt spid="26"/>
                                        </p:tgtEl>
                                        <p:attrNameLst>
                                          <p:attrName>ppt_x</p:attrName>
                                        </p:attrNameLst>
                                      </p:cBhvr>
                                      <p:tavLst>
                                        <p:tav tm="0">
                                          <p:val>
                                            <p:strVal val="#ppt_x-#ppt_w/2"/>
                                          </p:val>
                                        </p:tav>
                                        <p:tav tm="100000">
                                          <p:val>
                                            <p:strVal val="#ppt_x"/>
                                          </p:val>
                                        </p:tav>
                                      </p:tavLst>
                                    </p:anim>
                                    <p:anim calcmode="lin" valueType="num">
                                      <p:cBhvr>
                                        <p:cTn id="16" dur="500" fill="hold"/>
                                        <p:tgtEl>
                                          <p:spTgt spid="26"/>
                                        </p:tgtEl>
                                        <p:attrNameLst>
                                          <p:attrName>ppt_y</p:attrName>
                                        </p:attrNameLst>
                                      </p:cBhvr>
                                      <p:tavLst>
                                        <p:tav tm="0">
                                          <p:val>
                                            <p:strVal val="#ppt_y"/>
                                          </p:val>
                                        </p:tav>
                                        <p:tav tm="100000">
                                          <p:val>
                                            <p:strVal val="#ppt_y"/>
                                          </p:val>
                                        </p:tav>
                                      </p:tavLst>
                                    </p:anim>
                                    <p:anim calcmode="lin" valueType="num">
                                      <p:cBhvr>
                                        <p:cTn id="17" dur="500" fill="hold"/>
                                        <p:tgtEl>
                                          <p:spTgt spid="26"/>
                                        </p:tgtEl>
                                        <p:attrNameLst>
                                          <p:attrName>ppt_w</p:attrName>
                                        </p:attrNameLst>
                                      </p:cBhvr>
                                      <p:tavLst>
                                        <p:tav tm="0">
                                          <p:val>
                                            <p:fltVal val="0"/>
                                          </p:val>
                                        </p:tav>
                                        <p:tav tm="100000">
                                          <p:val>
                                            <p:strVal val="#ppt_w"/>
                                          </p:val>
                                        </p:tav>
                                      </p:tavLst>
                                    </p:anim>
                                    <p:anim calcmode="lin" valueType="num">
                                      <p:cBhvr>
                                        <p:cTn id="18" dur="5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32"/>
                                        </p:tgtEl>
                                        <p:attrNameLst>
                                          <p:attrName>fillcolor</p:attrName>
                                        </p:attrNameLst>
                                      </p:cBhvr>
                                      <p:to>
                                        <a:schemeClr val="folHlink"/>
                                      </p:to>
                                    </p:animClr>
                                    <p:set>
                                      <p:cBhvr>
                                        <p:cTn id="23" dur="2000" fill="hold"/>
                                        <p:tgtEl>
                                          <p:spTgt spid="32"/>
                                        </p:tgtEl>
                                        <p:attrNameLst>
                                          <p:attrName>fill.type</p:attrName>
                                        </p:attrNameLst>
                                      </p:cBhvr>
                                      <p:to>
                                        <p:strVal val="solid"/>
                                      </p:to>
                                    </p:set>
                                    <p:set>
                                      <p:cBhvr>
                                        <p:cTn id="24" dur="2000" fill="hold"/>
                                        <p:tgtEl>
                                          <p:spTgt spid="32"/>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cBhvr>
                                        <p:cTn id="29" dur="500" fill="hold"/>
                                        <p:tgtEl>
                                          <p:spTgt spid="28"/>
                                        </p:tgtEl>
                                        <p:attrNameLst>
                                          <p:attrName>ppt_x</p:attrName>
                                        </p:attrNameLst>
                                      </p:cBhvr>
                                      <p:tavLst>
                                        <p:tav tm="0">
                                          <p:val>
                                            <p:strVal val="#ppt_x-#ppt_w/2"/>
                                          </p:val>
                                        </p:tav>
                                        <p:tav tm="100000">
                                          <p:val>
                                            <p:strVal val="#ppt_x"/>
                                          </p:val>
                                        </p:tav>
                                      </p:tavLst>
                                    </p:anim>
                                    <p:anim calcmode="lin" valueType="num">
                                      <p:cBhvr>
                                        <p:cTn id="30" dur="500" fill="hold"/>
                                        <p:tgtEl>
                                          <p:spTgt spid="28"/>
                                        </p:tgtEl>
                                        <p:attrNameLst>
                                          <p:attrName>ppt_y</p:attrName>
                                        </p:attrNameLst>
                                      </p:cBhvr>
                                      <p:tavLst>
                                        <p:tav tm="0">
                                          <p:val>
                                            <p:strVal val="#ppt_y"/>
                                          </p:val>
                                        </p:tav>
                                        <p:tav tm="100000">
                                          <p:val>
                                            <p:strVal val="#ppt_y"/>
                                          </p:val>
                                        </p:tav>
                                      </p:tavLst>
                                    </p:anim>
                                    <p:anim calcmode="lin" valueType="num">
                                      <p:cBhvr>
                                        <p:cTn id="31" dur="500" fill="hold"/>
                                        <p:tgtEl>
                                          <p:spTgt spid="28"/>
                                        </p:tgtEl>
                                        <p:attrNameLst>
                                          <p:attrName>ppt_w</p:attrName>
                                        </p:attrNameLst>
                                      </p:cBhvr>
                                      <p:tavLst>
                                        <p:tav tm="0">
                                          <p:val>
                                            <p:fltVal val="0"/>
                                          </p:val>
                                        </p:tav>
                                        <p:tav tm="100000">
                                          <p:val>
                                            <p:strVal val="#ppt_w"/>
                                          </p:val>
                                        </p:tav>
                                      </p:tavLst>
                                    </p:anim>
                                    <p:anim calcmode="lin" valueType="num">
                                      <p:cBhvr>
                                        <p:cTn id="32"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p:cTn id="37" dur="500" fill="hold"/>
                                        <p:tgtEl>
                                          <p:spTgt spid="29"/>
                                        </p:tgtEl>
                                        <p:attrNameLst>
                                          <p:attrName>ppt_x</p:attrName>
                                        </p:attrNameLst>
                                      </p:cBhvr>
                                      <p:tavLst>
                                        <p:tav tm="0">
                                          <p:val>
                                            <p:strVal val="#ppt_x-#ppt_w/2"/>
                                          </p:val>
                                        </p:tav>
                                        <p:tav tm="100000">
                                          <p:val>
                                            <p:strVal val="#ppt_x"/>
                                          </p:val>
                                        </p:tav>
                                      </p:tavLst>
                                    </p:anim>
                                    <p:anim calcmode="lin" valueType="num">
                                      <p:cBhvr>
                                        <p:cTn id="38" dur="500" fill="hold"/>
                                        <p:tgtEl>
                                          <p:spTgt spid="29"/>
                                        </p:tgtEl>
                                        <p:attrNameLst>
                                          <p:attrName>ppt_y</p:attrName>
                                        </p:attrNameLst>
                                      </p:cBhvr>
                                      <p:tavLst>
                                        <p:tav tm="0">
                                          <p:val>
                                            <p:strVal val="#ppt_y"/>
                                          </p:val>
                                        </p:tav>
                                        <p:tav tm="100000">
                                          <p:val>
                                            <p:strVal val="#ppt_y"/>
                                          </p:val>
                                        </p:tav>
                                      </p:tavLst>
                                    </p:anim>
                                    <p:anim calcmode="lin" valueType="num">
                                      <p:cBhvr>
                                        <p:cTn id="39" dur="500" fill="hold"/>
                                        <p:tgtEl>
                                          <p:spTgt spid="29"/>
                                        </p:tgtEl>
                                        <p:attrNameLst>
                                          <p:attrName>ppt_w</p:attrName>
                                        </p:attrNameLst>
                                      </p:cBhvr>
                                      <p:tavLst>
                                        <p:tav tm="0">
                                          <p:val>
                                            <p:fltVal val="0"/>
                                          </p:val>
                                        </p:tav>
                                        <p:tav tm="100000">
                                          <p:val>
                                            <p:strVal val="#ppt_w"/>
                                          </p:val>
                                        </p:tav>
                                      </p:tavLst>
                                    </p:anim>
                                    <p:anim calcmode="lin" valueType="num">
                                      <p:cBhvr>
                                        <p:cTn id="40"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7" presetClass="entr" presetSubtype="8"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 calcmode="lin" valueType="num">
                                      <p:cBhvr>
                                        <p:cTn id="45" dur="500" fill="hold"/>
                                        <p:tgtEl>
                                          <p:spTgt spid="30"/>
                                        </p:tgtEl>
                                        <p:attrNameLst>
                                          <p:attrName>ppt_x</p:attrName>
                                        </p:attrNameLst>
                                      </p:cBhvr>
                                      <p:tavLst>
                                        <p:tav tm="0">
                                          <p:val>
                                            <p:strVal val="#ppt_x-#ppt_w/2"/>
                                          </p:val>
                                        </p:tav>
                                        <p:tav tm="100000">
                                          <p:val>
                                            <p:strVal val="#ppt_x"/>
                                          </p:val>
                                        </p:tav>
                                      </p:tavLst>
                                    </p:anim>
                                    <p:anim calcmode="lin" valueType="num">
                                      <p:cBhvr>
                                        <p:cTn id="46" dur="500" fill="hold"/>
                                        <p:tgtEl>
                                          <p:spTgt spid="30"/>
                                        </p:tgtEl>
                                        <p:attrNameLst>
                                          <p:attrName>ppt_y</p:attrName>
                                        </p:attrNameLst>
                                      </p:cBhvr>
                                      <p:tavLst>
                                        <p:tav tm="0">
                                          <p:val>
                                            <p:strVal val="#ppt_y"/>
                                          </p:val>
                                        </p:tav>
                                        <p:tav tm="100000">
                                          <p:val>
                                            <p:strVal val="#ppt_y"/>
                                          </p:val>
                                        </p:tav>
                                      </p:tavLst>
                                    </p:anim>
                                    <p:anim calcmode="lin" valueType="num">
                                      <p:cBhvr>
                                        <p:cTn id="47" dur="500" fill="hold"/>
                                        <p:tgtEl>
                                          <p:spTgt spid="30"/>
                                        </p:tgtEl>
                                        <p:attrNameLst>
                                          <p:attrName>ppt_w</p:attrName>
                                        </p:attrNameLst>
                                      </p:cBhvr>
                                      <p:tavLst>
                                        <p:tav tm="0">
                                          <p:val>
                                            <p:fltVal val="0"/>
                                          </p:val>
                                        </p:tav>
                                        <p:tav tm="100000">
                                          <p:val>
                                            <p:strVal val="#ppt_w"/>
                                          </p:val>
                                        </p:tav>
                                      </p:tavLst>
                                    </p:anim>
                                    <p:anim calcmode="lin" valueType="num">
                                      <p:cBhvr>
                                        <p:cTn id="48" dur="500" fill="hold"/>
                                        <p:tgtEl>
                                          <p:spTgt spid="3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4910C2F-DEC3-477C-A8D5-EDEF45F602F7}" type="slidenum">
              <a:rPr lang="en-US"/>
              <a:pPr/>
              <a:t>25</a:t>
            </a:fld>
            <a:endParaRPr lang="en-US"/>
          </a:p>
        </p:txBody>
      </p:sp>
      <p:sp>
        <p:nvSpPr>
          <p:cNvPr id="4098" name="Rectangle 2"/>
          <p:cNvSpPr>
            <a:spLocks noGrp="1" noChangeArrowheads="1"/>
          </p:cNvSpPr>
          <p:nvPr>
            <p:ph type="title"/>
          </p:nvPr>
        </p:nvSpPr>
        <p:spPr/>
        <p:txBody>
          <a:bodyPr/>
          <a:lstStyle/>
          <a:p>
            <a:r>
              <a:rPr lang="en-US" b="1" dirty="0"/>
              <a:t>Sample question 4</a:t>
            </a:r>
          </a:p>
        </p:txBody>
      </p:sp>
      <p:sp>
        <p:nvSpPr>
          <p:cNvPr id="7" name="Rectangle 3"/>
          <p:cNvSpPr txBox="1">
            <a:spLocks noChangeArrowheads="1"/>
          </p:cNvSpPr>
          <p:nvPr/>
        </p:nvSpPr>
        <p:spPr bwMode="auto">
          <a:xfrm>
            <a:off x="571472" y="1285860"/>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fa-IR" sz="2000" dirty="0" err="1"/>
              <a:t>عينا</a:t>
            </a:r>
            <a:r>
              <a:rPr lang="fa-IR" sz="2000" dirty="0"/>
              <a:t> </a:t>
            </a:r>
            <a:r>
              <a:rPr lang="fa-IR" sz="2000" dirty="0" err="1"/>
              <a:t>بخشي</a:t>
            </a:r>
            <a:r>
              <a:rPr lang="fa-IR" sz="2000" dirty="0"/>
              <a:t> از سوال در متن </a:t>
            </a:r>
            <a:r>
              <a:rPr lang="fa-IR" sz="2000" dirty="0" err="1"/>
              <a:t>وجوددارد</a:t>
            </a:r>
            <a:r>
              <a:rPr lang="fa-IR" sz="2000" dirty="0"/>
              <a:t>. با </a:t>
            </a:r>
            <a:r>
              <a:rPr lang="en-US" sz="2000" dirty="0"/>
              <a:t>scan </a:t>
            </a:r>
            <a:r>
              <a:rPr lang="fa-IR" sz="2000" dirty="0"/>
              <a:t>( نگاه </a:t>
            </a:r>
            <a:r>
              <a:rPr lang="fa-IR" sz="2000" dirty="0" err="1"/>
              <a:t>سريع</a:t>
            </a:r>
            <a:r>
              <a:rPr lang="fa-IR" sz="2000" dirty="0"/>
              <a:t> به متن و </a:t>
            </a:r>
            <a:r>
              <a:rPr lang="fa-IR" sz="2000" dirty="0" err="1"/>
              <a:t>گزينه</a:t>
            </a:r>
            <a:r>
              <a:rPr lang="fa-IR" sz="2000" dirty="0"/>
              <a:t> </a:t>
            </a:r>
            <a:r>
              <a:rPr lang="fa-IR" sz="2000" dirty="0" err="1"/>
              <a:t>هاو</a:t>
            </a:r>
            <a:r>
              <a:rPr lang="fa-IR" sz="2000" dirty="0"/>
              <a:t> </a:t>
            </a:r>
            <a:r>
              <a:rPr lang="fa-IR" sz="2000" dirty="0" err="1"/>
              <a:t>مقايسه</a:t>
            </a:r>
            <a:r>
              <a:rPr lang="fa-IR" sz="2000" dirty="0"/>
              <a:t> </a:t>
            </a:r>
            <a:r>
              <a:rPr lang="fa-IR" sz="2000" dirty="0" err="1"/>
              <a:t>كلمات</a:t>
            </a:r>
            <a:r>
              <a:rPr lang="fa-IR" sz="2000" dirty="0"/>
              <a:t> مشابه) به پاسخ </a:t>
            </a:r>
            <a:r>
              <a:rPr lang="fa-IR" sz="2000" dirty="0" err="1"/>
              <a:t>مي</a:t>
            </a:r>
            <a:r>
              <a:rPr lang="fa-IR" sz="2000" dirty="0"/>
              <a:t> </a:t>
            </a:r>
            <a:r>
              <a:rPr lang="fa-IR" sz="2000" dirty="0" err="1"/>
              <a:t>رسيم</a:t>
            </a:r>
            <a:r>
              <a:rPr lang="fa-IR" sz="2000" dirty="0"/>
              <a:t>. </a:t>
            </a:r>
            <a:r>
              <a:rPr lang="en-US" sz="2000" dirty="0"/>
              <a:t>Scan </a:t>
            </a:r>
            <a:r>
              <a:rPr lang="fa-IR" sz="2000" dirty="0"/>
              <a:t>اسم خاص، </a:t>
            </a:r>
            <a:r>
              <a:rPr lang="fa-IR" sz="2000" dirty="0" err="1"/>
              <a:t>تاريخ</a:t>
            </a:r>
            <a:r>
              <a:rPr lang="fa-IR" sz="2000" dirty="0"/>
              <a:t> راحت تر و </a:t>
            </a:r>
            <a:r>
              <a:rPr lang="fa-IR" sz="2000" dirty="0" err="1"/>
              <a:t>سريعتر</a:t>
            </a:r>
            <a:r>
              <a:rPr lang="fa-IR" sz="2000" dirty="0"/>
              <a:t> از </a:t>
            </a:r>
            <a:r>
              <a:rPr lang="fa-IR" sz="2000" dirty="0" err="1"/>
              <a:t>موارددگر</a:t>
            </a:r>
            <a:r>
              <a:rPr lang="fa-IR" sz="2000" dirty="0"/>
              <a:t> است پس </a:t>
            </a:r>
            <a:r>
              <a:rPr lang="fa-IR" sz="2000" dirty="0" err="1"/>
              <a:t>اين</a:t>
            </a:r>
            <a:r>
              <a:rPr lang="fa-IR" sz="2000" dirty="0"/>
              <a:t> نوع سوال را </a:t>
            </a:r>
            <a:r>
              <a:rPr lang="fa-IR" sz="2000" dirty="0" err="1"/>
              <a:t>اولويت</a:t>
            </a:r>
            <a:r>
              <a:rPr lang="fa-IR" sz="2000" dirty="0"/>
              <a:t> قرار </a:t>
            </a:r>
            <a:r>
              <a:rPr lang="fa-IR" sz="2000" dirty="0" err="1"/>
              <a:t>دهيد</a:t>
            </a:r>
            <a:r>
              <a:rPr lang="fa-IR" sz="2000" dirty="0"/>
              <a:t>.</a:t>
            </a:r>
            <a:endParaRPr lang="en-US" sz="2000" dirty="0"/>
          </a:p>
        </p:txBody>
      </p:sp>
      <p:sp>
        <p:nvSpPr>
          <p:cNvPr id="8" name="Rectangle 3"/>
          <p:cNvSpPr txBox="1">
            <a:spLocks noChangeArrowheads="1"/>
          </p:cNvSpPr>
          <p:nvPr/>
        </p:nvSpPr>
        <p:spPr bwMode="auto">
          <a:xfrm>
            <a:off x="571472" y="2786058"/>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endParaRPr lang="en-US" sz="2000" dirty="0"/>
          </a:p>
          <a:p>
            <a:pPr algn="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9" name="Rectangle 3"/>
          <p:cNvSpPr txBox="1">
            <a:spLocks noChangeArrowheads="1"/>
          </p:cNvSpPr>
          <p:nvPr/>
        </p:nvSpPr>
        <p:spPr bwMode="auto">
          <a:xfrm>
            <a:off x="571472" y="2857496"/>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1 </a:t>
            </a:r>
            <a:r>
              <a:rPr lang="en-US" sz="2000" dirty="0"/>
              <a:t>(Science 87)</a:t>
            </a:r>
          </a:p>
        </p:txBody>
      </p:sp>
      <p:sp>
        <p:nvSpPr>
          <p:cNvPr id="3" name="Content Placeholder 2"/>
          <p:cNvSpPr>
            <a:spLocks noGrp="1"/>
          </p:cNvSpPr>
          <p:nvPr>
            <p:ph idx="1"/>
          </p:nvPr>
        </p:nvSpPr>
        <p:spPr>
          <a:xfrm>
            <a:off x="142844" y="2428868"/>
            <a:ext cx="9144000" cy="1928826"/>
          </a:xfrm>
        </p:spPr>
        <p:txBody>
          <a:bodyPr/>
          <a:lstStyle/>
          <a:p>
            <a:pPr>
              <a:buNone/>
            </a:pPr>
            <a:r>
              <a:rPr lang="en-US" sz="2000" dirty="0">
                <a:solidFill>
                  <a:schemeClr val="tx1"/>
                </a:solidFill>
                <a:latin typeface="Times New Roman" pitchFamily="18" charset="0"/>
                <a:cs typeface="Times New Roman" pitchFamily="18" charset="0"/>
              </a:rPr>
              <a:t>     </a:t>
            </a:r>
            <a:r>
              <a:rPr lang="en-US" sz="2000" dirty="0">
                <a:latin typeface="Times New Roman" pitchFamily="18" charset="0"/>
                <a:cs typeface="Times New Roman" pitchFamily="18" charset="0"/>
              </a:rPr>
              <a:t>Today it is mainly women's shoes that are made to different patterns from year to year- men's shoes change much less, although in past centuries </a:t>
            </a:r>
            <a:r>
              <a:rPr lang="en-US" sz="2000" u="sng" dirty="0">
                <a:latin typeface="Times New Roman" pitchFamily="18" charset="0"/>
                <a:cs typeface="Times New Roman" pitchFamily="18" charset="0"/>
              </a:rPr>
              <a:t>they</a:t>
            </a:r>
            <a:r>
              <a:rPr lang="en-US" sz="2000" dirty="0">
                <a:latin typeface="Times New Roman" pitchFamily="18" charset="0"/>
                <a:cs typeface="Times New Roman" pitchFamily="18" charset="0"/>
              </a:rPr>
              <a:t>  have  varied </a:t>
            </a:r>
          </a:p>
          <a:p>
            <a:pPr>
              <a:buNone/>
            </a:pPr>
            <a:r>
              <a:rPr lang="en-US" sz="2000" dirty="0">
                <a:latin typeface="Times New Roman" pitchFamily="18" charset="0"/>
                <a:cs typeface="Times New Roman" pitchFamily="18" charset="0"/>
              </a:rPr>
              <a:t>      as much as women's. Most of the people of the ancient world wore sandals with soles of leather or wood. They have been found in the tombs of the ancient Egyptians. The Greeks wore shoes for the bath and high boots for hunting. These were also worn by the Minoans of Crete and by Romans.</a:t>
            </a:r>
          </a:p>
          <a:p>
            <a:pPr>
              <a:buNone/>
            </a:pPr>
            <a:endParaRPr lang="en-US" sz="2000" dirty="0">
              <a:solidFill>
                <a:schemeClr val="tx1"/>
              </a:solidFill>
              <a:latin typeface="Times New Roman" pitchFamily="18" charset="0"/>
              <a:cs typeface="Times New Roman" pitchFamily="18" charset="0"/>
            </a:endParaRP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26</a:t>
            </a:fld>
            <a:endParaRPr lang="en-US"/>
          </a:p>
        </p:txBody>
      </p:sp>
      <p:sp>
        <p:nvSpPr>
          <p:cNvPr id="6" name="Content Placeholder 2"/>
          <p:cNvSpPr txBox="1">
            <a:spLocks/>
          </p:cNvSpPr>
          <p:nvPr/>
        </p:nvSpPr>
        <p:spPr bwMode="auto">
          <a:xfrm>
            <a:off x="142844" y="928670"/>
            <a:ext cx="8572528"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Most shoes are made to the basic design of a thick under part known as the    sole, which takes the wear and tear of walking, and a thinner upper part which encloses the foot.</a:t>
            </a: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2" name="Content Placeholder 2"/>
          <p:cNvSpPr txBox="1">
            <a:spLocks/>
          </p:cNvSpPr>
          <p:nvPr/>
        </p:nvSpPr>
        <p:spPr bwMode="auto">
          <a:xfrm>
            <a:off x="142844" y="1500174"/>
            <a:ext cx="8786874"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How ever, as shoes are made to suit people living in climates ranging from tropical to very cold, and as they are also made according to fashion, a tremendous variety of shoes has been produced throughout the ages.</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Content Placeholder 2"/>
          <p:cNvSpPr txBox="1">
            <a:spLocks/>
          </p:cNvSpPr>
          <p:nvPr/>
        </p:nvSpPr>
        <p:spPr bwMode="auto">
          <a:xfrm>
            <a:off x="214282" y="4000504"/>
            <a:ext cx="8358214"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In the middle ages shoes were pointed but comfortable, for they were cut from soft leather of cloth to fit the shape of the foot.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r>
              <a:rPr kumimoji="0" lang="en-US" sz="3200" b="0" i="0" u="none" strike="noStrike" kern="0" cap="none" spc="0" normalizeH="0" baseline="0" noProof="0" dirty="0">
                <a:ln>
                  <a:noFill/>
                </a:ln>
                <a:solidFill>
                  <a:schemeClr val="tx1"/>
                </a:solidFill>
                <a:effectLst/>
                <a:uLnTx/>
                <a:uFillTx/>
                <a:latin typeface="+mn-lt"/>
                <a:ea typeface="+mn-ea"/>
                <a:cs typeface="+mn-cs"/>
              </a:rPr>
              <a:t> </a:t>
            </a:r>
          </a:p>
        </p:txBody>
      </p:sp>
      <p:sp>
        <p:nvSpPr>
          <p:cNvPr id="9" name="Content Placeholder 2"/>
          <p:cNvSpPr txBox="1">
            <a:spLocks/>
          </p:cNvSpPr>
          <p:nvPr/>
        </p:nvSpPr>
        <p:spPr bwMode="auto">
          <a:xfrm>
            <a:off x="0" y="5072074"/>
            <a:ext cx="9144000" cy="1643074"/>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mj-lt"/>
                <a:ea typeface="+mn-ea"/>
                <a:cs typeface="Times New Roman" pitchFamily="18" charset="0"/>
              </a:rPr>
              <a:t>    21.  </a:t>
            </a:r>
            <a:r>
              <a:rPr lang="en-US" sz="2000" b="1" dirty="0">
                <a:latin typeface="+mj-lt"/>
              </a:rPr>
              <a:t>In the Middle ages …….. .</a:t>
            </a:r>
            <a:endParaRPr lang="en-US" sz="2000" dirty="0">
              <a:latin typeface="+mj-lt"/>
            </a:endParaRPr>
          </a:p>
          <a:p>
            <a:pPr lvl="1"/>
            <a:r>
              <a:rPr lang="en-US" sz="2000" b="1" dirty="0">
                <a:latin typeface="+mj-lt"/>
              </a:rPr>
              <a:t>a)shoes were as soft and sharp as leather</a:t>
            </a:r>
            <a:endParaRPr lang="en-US" sz="2000" dirty="0">
              <a:latin typeface="+mj-lt"/>
            </a:endParaRPr>
          </a:p>
          <a:p>
            <a:pPr lvl="1"/>
            <a:r>
              <a:rPr lang="en-US" sz="2000" b="1" dirty="0">
                <a:latin typeface="+mj-lt"/>
              </a:rPr>
              <a:t>b)shoes were small but comfortable</a:t>
            </a:r>
            <a:endParaRPr lang="en-US" sz="2000" dirty="0">
              <a:latin typeface="+mj-lt"/>
            </a:endParaRPr>
          </a:p>
          <a:p>
            <a:pPr lvl="1"/>
            <a:r>
              <a:rPr lang="en-US" sz="2000" b="1" dirty="0">
                <a:latin typeface="+mj-lt"/>
              </a:rPr>
              <a:t>c)people liked their feet to feel relaxed</a:t>
            </a:r>
            <a:endParaRPr lang="en-US" sz="2000" dirty="0">
              <a:latin typeface="+mj-lt"/>
            </a:endParaRPr>
          </a:p>
          <a:p>
            <a:pPr lvl="1"/>
            <a:r>
              <a:rPr lang="en-US" sz="2000" b="1" dirty="0">
                <a:latin typeface="+mj-lt"/>
              </a:rPr>
              <a:t>d)people's feet were fit for shoes</a:t>
            </a:r>
            <a:endParaRPr lang="en-US" sz="2000" dirty="0">
              <a:latin typeface="+mj-lt"/>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14" name="Straight Connector 13"/>
          <p:cNvCxnSpPr/>
          <p:nvPr/>
        </p:nvCxnSpPr>
        <p:spPr>
          <a:xfrm>
            <a:off x="6500826" y="4357694"/>
            <a:ext cx="185738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85786" y="5429264"/>
            <a:ext cx="185738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071670" y="5715016"/>
            <a:ext cx="2143140"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929322" y="4643446"/>
            <a:ext cx="2143140"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928794" y="6000768"/>
            <a:ext cx="2071702"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785918" y="4643446"/>
            <a:ext cx="785818"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643174" y="4643446"/>
            <a:ext cx="1643074"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714348" y="6357958"/>
            <a:ext cx="3071834"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643174" y="4643446"/>
            <a:ext cx="1714512"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6215074" y="4643446"/>
            <a:ext cx="1714512"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571604" y="5000636"/>
            <a:ext cx="2357454"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857224" y="6643710"/>
            <a:ext cx="3071834" cy="158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428728" y="5000636"/>
            <a:ext cx="3071834" cy="158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71472" y="5857892"/>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500" fill="hold"/>
                                        <p:tgtEl>
                                          <p:spTgt spid="14"/>
                                        </p:tgtEl>
                                        <p:attrNameLst>
                                          <p:attrName>ppt_w</p:attrName>
                                        </p:attrNameLst>
                                      </p:cBhvr>
                                      <p:tavLst>
                                        <p:tav tm="0">
                                          <p:val>
                                            <p:fltVal val="0"/>
                                          </p:val>
                                        </p:tav>
                                        <p:tav tm="100000">
                                          <p:val>
                                            <p:strVal val="#ppt_w"/>
                                          </p:val>
                                        </p:tav>
                                      </p:tavLst>
                                    </p:anim>
                                    <p:anim calcmode="lin" valueType="num">
                                      <p:cBhvr>
                                        <p:cTn id="14"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8"/>
                                        </p:tgtEl>
                                        <p:attrNameLst>
                                          <p:attrName>fillcolor</p:attrName>
                                        </p:attrNameLst>
                                      </p:cBhvr>
                                      <p:to>
                                        <a:schemeClr val="folHlink"/>
                                      </p:to>
                                    </p:animClr>
                                    <p:set>
                                      <p:cBhvr>
                                        <p:cTn id="19" dur="2000" fill="hold"/>
                                        <p:tgtEl>
                                          <p:spTgt spid="8"/>
                                        </p:tgtEl>
                                        <p:attrNameLst>
                                          <p:attrName>fill.type</p:attrName>
                                        </p:attrNameLst>
                                      </p:cBhvr>
                                      <p:to>
                                        <p:strVal val="solid"/>
                                      </p:to>
                                    </p:set>
                                    <p:set>
                                      <p:cBhvr>
                                        <p:cTn id="20" dur="2000" fill="hold"/>
                                        <p:tgtEl>
                                          <p:spTgt spid="8"/>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500" fill="hold"/>
                                        <p:tgtEl>
                                          <p:spTgt spid="17"/>
                                        </p:tgtEl>
                                        <p:attrNameLst>
                                          <p:attrName>ppt_w</p:attrName>
                                        </p:attrNameLst>
                                      </p:cBhvr>
                                      <p:tavLst>
                                        <p:tav tm="0">
                                          <p:val>
                                            <p:fltVal val="0"/>
                                          </p:val>
                                        </p:tav>
                                        <p:tav tm="100000">
                                          <p:val>
                                            <p:strVal val="#ppt_w"/>
                                          </p:val>
                                        </p:tav>
                                      </p:tavLst>
                                    </p:anim>
                                    <p:anim calcmode="lin" valueType="num">
                                      <p:cBhvr>
                                        <p:cTn id="26"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3" presetClass="exit" presetSubtype="10" fill="hold" nodeType="clickEffect">
                                  <p:stCondLst>
                                    <p:cond delay="0"/>
                                  </p:stCondLst>
                                  <p:childTnLst>
                                    <p:animEffect transition="out" filter="blinds(horizontal)">
                                      <p:cBhvr>
                                        <p:cTn id="36" dur="500"/>
                                        <p:tgtEl>
                                          <p:spTgt spid="19"/>
                                        </p:tgtEl>
                                      </p:cBhvr>
                                    </p:animEffect>
                                    <p:set>
                                      <p:cBhvr>
                                        <p:cTn id="37" dur="1" fill="hold">
                                          <p:stCondLst>
                                            <p:cond delay="499"/>
                                          </p:stCondLst>
                                        </p:cTn>
                                        <p:tgtEl>
                                          <p:spTgt spid="1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nodeType="clickEffect">
                                  <p:stCondLst>
                                    <p:cond delay="0"/>
                                  </p:stCondLst>
                                  <p:childTnLst>
                                    <p:animEffect transition="out" filter="blinds(horizontal)">
                                      <p:cBhvr>
                                        <p:cTn id="41" dur="500"/>
                                        <p:tgtEl>
                                          <p:spTgt spid="17"/>
                                        </p:tgtEl>
                                      </p:cBhvr>
                                    </p:animEffect>
                                    <p:set>
                                      <p:cBhvr>
                                        <p:cTn id="42" dur="1" fill="hold">
                                          <p:stCondLst>
                                            <p:cond delay="499"/>
                                          </p:stCondLst>
                                        </p:cTn>
                                        <p:tgtEl>
                                          <p:spTgt spid="1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p:cTn id="47" dur="500" fill="hold"/>
                                        <p:tgtEl>
                                          <p:spTgt spid="20"/>
                                        </p:tgtEl>
                                        <p:attrNameLst>
                                          <p:attrName>ppt_w</p:attrName>
                                        </p:attrNameLst>
                                      </p:cBhvr>
                                      <p:tavLst>
                                        <p:tav tm="0">
                                          <p:val>
                                            <p:fltVal val="0"/>
                                          </p:val>
                                        </p:tav>
                                        <p:tav tm="100000">
                                          <p:val>
                                            <p:strVal val="#ppt_w"/>
                                          </p:val>
                                        </p:tav>
                                      </p:tavLst>
                                    </p:anim>
                                    <p:anim calcmode="lin" valueType="num">
                                      <p:cBhvr>
                                        <p:cTn id="48"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17" presetClass="entr" presetSubtype="10" fill="hold" nodeType="clickEffect">
                                  <p:stCondLst>
                                    <p:cond delay="0"/>
                                  </p:stCondLst>
                                  <p:childTnLst>
                                    <p:set>
                                      <p:cBhvr>
                                        <p:cTn id="52" dur="1" fill="hold">
                                          <p:stCondLst>
                                            <p:cond delay="0"/>
                                          </p:stCondLst>
                                        </p:cTn>
                                        <p:tgtEl>
                                          <p:spTgt spid="22"/>
                                        </p:tgtEl>
                                        <p:attrNameLst>
                                          <p:attrName>style.visibility</p:attrName>
                                        </p:attrNameLst>
                                      </p:cBhvr>
                                      <p:to>
                                        <p:strVal val="visible"/>
                                      </p:to>
                                    </p:set>
                                    <p:anim calcmode="lin" valueType="num">
                                      <p:cBhvr>
                                        <p:cTn id="53" dur="500" fill="hold"/>
                                        <p:tgtEl>
                                          <p:spTgt spid="22"/>
                                        </p:tgtEl>
                                        <p:attrNameLst>
                                          <p:attrName>ppt_w</p:attrName>
                                        </p:attrNameLst>
                                      </p:cBhvr>
                                      <p:tavLst>
                                        <p:tav tm="0">
                                          <p:val>
                                            <p:fltVal val="0"/>
                                          </p:val>
                                        </p:tav>
                                        <p:tav tm="100000">
                                          <p:val>
                                            <p:strVal val="#ppt_w"/>
                                          </p:val>
                                        </p:tav>
                                      </p:tavLst>
                                    </p:anim>
                                    <p:anim calcmode="lin" valueType="num">
                                      <p:cBhvr>
                                        <p:cTn id="54"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7" presetClass="entr" presetSubtype="10"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ppt_w</p:attrName>
                                        </p:attrNameLst>
                                      </p:cBhvr>
                                      <p:tavLst>
                                        <p:tav tm="0">
                                          <p:val>
                                            <p:fltVal val="0"/>
                                          </p:val>
                                        </p:tav>
                                        <p:tav tm="100000">
                                          <p:val>
                                            <p:strVal val="#ppt_w"/>
                                          </p:val>
                                        </p:tav>
                                      </p:tavLst>
                                    </p:anim>
                                    <p:anim calcmode="lin" valueType="num">
                                      <p:cBhvr>
                                        <p:cTn id="60"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8" presetClass="emph" presetSubtype="0" fill="hold" nodeType="clickEffect">
                                  <p:stCondLst>
                                    <p:cond delay="0"/>
                                  </p:stCondLst>
                                  <p:childTnLst>
                                    <p:animRot by="21600000">
                                      <p:cBhvr>
                                        <p:cTn id="64" dur="2000" fill="hold"/>
                                        <p:tgtEl>
                                          <p:spTgt spid="22"/>
                                        </p:tgtEl>
                                        <p:attrNameLst>
                                          <p:attrName>r</p:attrName>
                                        </p:attrNameLst>
                                      </p:cBhvr>
                                    </p:animRot>
                                  </p:childTnLst>
                                </p:cTn>
                              </p:par>
                            </p:childTnLst>
                          </p:cTn>
                        </p:par>
                      </p:childTnLst>
                    </p:cTn>
                  </p:par>
                  <p:par>
                    <p:cTn id="65" fill="hold">
                      <p:stCondLst>
                        <p:cond delay="indefinite"/>
                      </p:stCondLst>
                      <p:childTnLst>
                        <p:par>
                          <p:cTn id="66" fill="hold">
                            <p:stCondLst>
                              <p:cond delay="0"/>
                            </p:stCondLst>
                            <p:childTnLst>
                              <p:par>
                                <p:cTn id="67" presetID="17" presetClass="entr" presetSubtype="10" fill="hold" nodeType="clickEffect">
                                  <p:stCondLst>
                                    <p:cond delay="0"/>
                                  </p:stCondLst>
                                  <p:childTnLst>
                                    <p:set>
                                      <p:cBhvr>
                                        <p:cTn id="68" dur="1" fill="hold">
                                          <p:stCondLst>
                                            <p:cond delay="0"/>
                                          </p:stCondLst>
                                        </p:cTn>
                                        <p:tgtEl>
                                          <p:spTgt spid="27"/>
                                        </p:tgtEl>
                                        <p:attrNameLst>
                                          <p:attrName>style.visibility</p:attrName>
                                        </p:attrNameLst>
                                      </p:cBhvr>
                                      <p:to>
                                        <p:strVal val="visible"/>
                                      </p:to>
                                    </p:set>
                                    <p:anim calcmode="lin" valueType="num">
                                      <p:cBhvr>
                                        <p:cTn id="69" dur="500" fill="hold"/>
                                        <p:tgtEl>
                                          <p:spTgt spid="27"/>
                                        </p:tgtEl>
                                        <p:attrNameLst>
                                          <p:attrName>ppt_w</p:attrName>
                                        </p:attrNameLst>
                                      </p:cBhvr>
                                      <p:tavLst>
                                        <p:tav tm="0">
                                          <p:val>
                                            <p:fltVal val="0"/>
                                          </p:val>
                                        </p:tav>
                                        <p:tav tm="100000">
                                          <p:val>
                                            <p:strVal val="#ppt_w"/>
                                          </p:val>
                                        </p:tav>
                                      </p:tavLst>
                                    </p:anim>
                                    <p:anim calcmode="lin" valueType="num">
                                      <p:cBhvr>
                                        <p:cTn id="70"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17" presetClass="entr" presetSubtype="10" fill="hold" nodeType="clickEffect">
                                  <p:stCondLst>
                                    <p:cond delay="0"/>
                                  </p:stCondLst>
                                  <p:childTnLst>
                                    <p:set>
                                      <p:cBhvr>
                                        <p:cTn id="74" dur="1" fill="hold">
                                          <p:stCondLst>
                                            <p:cond delay="0"/>
                                          </p:stCondLst>
                                        </p:cTn>
                                        <p:tgtEl>
                                          <p:spTgt spid="30"/>
                                        </p:tgtEl>
                                        <p:attrNameLst>
                                          <p:attrName>style.visibility</p:attrName>
                                        </p:attrNameLst>
                                      </p:cBhvr>
                                      <p:to>
                                        <p:strVal val="visible"/>
                                      </p:to>
                                    </p:set>
                                    <p:anim calcmode="lin" valueType="num">
                                      <p:cBhvr>
                                        <p:cTn id="75" dur="500" fill="hold"/>
                                        <p:tgtEl>
                                          <p:spTgt spid="30"/>
                                        </p:tgtEl>
                                        <p:attrNameLst>
                                          <p:attrName>ppt_w</p:attrName>
                                        </p:attrNameLst>
                                      </p:cBhvr>
                                      <p:tavLst>
                                        <p:tav tm="0">
                                          <p:val>
                                            <p:fltVal val="0"/>
                                          </p:val>
                                        </p:tav>
                                        <p:tav tm="100000">
                                          <p:val>
                                            <p:strVal val="#ppt_w"/>
                                          </p:val>
                                        </p:tav>
                                      </p:tavLst>
                                    </p:anim>
                                    <p:anim calcmode="lin" valueType="num">
                                      <p:cBhvr>
                                        <p:cTn id="76" dur="500" fill="hold"/>
                                        <p:tgtEl>
                                          <p:spTgt spid="30"/>
                                        </p:tgtEl>
                                        <p:attrNameLst>
                                          <p:attrName>ppt_h</p:attrName>
                                        </p:attrNameLst>
                                      </p:cBhvr>
                                      <p:tavLst>
                                        <p:tav tm="0">
                                          <p:val>
                                            <p:strVal val="#ppt_h"/>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17" presetClass="entr" presetSubtype="10" fill="hold" nodeType="clickEffect">
                                  <p:stCondLst>
                                    <p:cond delay="0"/>
                                  </p:stCondLst>
                                  <p:childTnLst>
                                    <p:set>
                                      <p:cBhvr>
                                        <p:cTn id="80" dur="1" fill="hold">
                                          <p:stCondLst>
                                            <p:cond delay="0"/>
                                          </p:stCondLst>
                                        </p:cTn>
                                        <p:tgtEl>
                                          <p:spTgt spid="38"/>
                                        </p:tgtEl>
                                        <p:attrNameLst>
                                          <p:attrName>style.visibility</p:attrName>
                                        </p:attrNameLst>
                                      </p:cBhvr>
                                      <p:to>
                                        <p:strVal val="visible"/>
                                      </p:to>
                                    </p:set>
                                    <p:anim calcmode="lin" valueType="num">
                                      <p:cBhvr>
                                        <p:cTn id="81" dur="500" fill="hold"/>
                                        <p:tgtEl>
                                          <p:spTgt spid="38"/>
                                        </p:tgtEl>
                                        <p:attrNameLst>
                                          <p:attrName>ppt_w</p:attrName>
                                        </p:attrNameLst>
                                      </p:cBhvr>
                                      <p:tavLst>
                                        <p:tav tm="0">
                                          <p:val>
                                            <p:fltVal val="0"/>
                                          </p:val>
                                        </p:tav>
                                        <p:tav tm="100000">
                                          <p:val>
                                            <p:strVal val="#ppt_w"/>
                                          </p:val>
                                        </p:tav>
                                      </p:tavLst>
                                    </p:anim>
                                    <p:anim calcmode="lin" valueType="num">
                                      <p:cBhvr>
                                        <p:cTn id="82" dur="500" fill="hold"/>
                                        <p:tgtEl>
                                          <p:spTgt spid="38"/>
                                        </p:tgtEl>
                                        <p:attrNameLst>
                                          <p:attrName>ppt_h</p:attrName>
                                        </p:attrNameLst>
                                      </p:cBhvr>
                                      <p:tavLst>
                                        <p:tav tm="0">
                                          <p:val>
                                            <p:strVal val="#ppt_h"/>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17" presetClass="entr" presetSubtype="10"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anim calcmode="lin" valueType="num">
                                      <p:cBhvr>
                                        <p:cTn id="87" dur="500" fill="hold"/>
                                        <p:tgtEl>
                                          <p:spTgt spid="39"/>
                                        </p:tgtEl>
                                        <p:attrNameLst>
                                          <p:attrName>ppt_w</p:attrName>
                                        </p:attrNameLst>
                                      </p:cBhvr>
                                      <p:tavLst>
                                        <p:tav tm="0">
                                          <p:val>
                                            <p:fltVal val="0"/>
                                          </p:val>
                                        </p:tav>
                                        <p:tav tm="100000">
                                          <p:val>
                                            <p:strVal val="#ppt_w"/>
                                          </p:val>
                                        </p:tav>
                                      </p:tavLst>
                                    </p:anim>
                                    <p:anim calcmode="lin" valueType="num">
                                      <p:cBhvr>
                                        <p:cTn id="88" dur="500" fill="hold"/>
                                        <p:tgtEl>
                                          <p:spTgt spid="39"/>
                                        </p:tgtEl>
                                        <p:attrNameLst>
                                          <p:attrName>ppt_h</p:attrName>
                                        </p:attrNameLst>
                                      </p:cBhvr>
                                      <p:tavLst>
                                        <p:tav tm="0">
                                          <p:val>
                                            <p:strVal val="#ppt_h"/>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3" presetClass="exit" presetSubtype="10" fill="hold" nodeType="clickEffect">
                                  <p:stCondLst>
                                    <p:cond delay="0"/>
                                  </p:stCondLst>
                                  <p:childTnLst>
                                    <p:animEffect transition="out" filter="blinds(horizontal)">
                                      <p:cBhvr>
                                        <p:cTn id="92" dur="500"/>
                                        <p:tgtEl>
                                          <p:spTgt spid="22"/>
                                        </p:tgtEl>
                                      </p:cBhvr>
                                    </p:animEffect>
                                    <p:set>
                                      <p:cBhvr>
                                        <p:cTn id="93" dur="1" fill="hold">
                                          <p:stCondLst>
                                            <p:cond delay="499"/>
                                          </p:stCondLst>
                                        </p:cTn>
                                        <p:tgtEl>
                                          <p:spTgt spid="22"/>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3" presetClass="exit" presetSubtype="10" fill="hold" nodeType="clickEffect">
                                  <p:stCondLst>
                                    <p:cond delay="0"/>
                                  </p:stCondLst>
                                  <p:childTnLst>
                                    <p:animEffect transition="out" filter="blinds(horizontal)">
                                      <p:cBhvr>
                                        <p:cTn id="97" dur="500"/>
                                        <p:tgtEl>
                                          <p:spTgt spid="25"/>
                                        </p:tgtEl>
                                      </p:cBhvr>
                                    </p:animEffect>
                                    <p:set>
                                      <p:cBhvr>
                                        <p:cTn id="98" dur="1" fill="hold">
                                          <p:stCondLst>
                                            <p:cond delay="499"/>
                                          </p:stCondLst>
                                        </p:cTn>
                                        <p:tgtEl>
                                          <p:spTgt spid="25"/>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3" presetClass="exit" presetSubtype="10" fill="hold" nodeType="clickEffect">
                                  <p:stCondLst>
                                    <p:cond delay="0"/>
                                  </p:stCondLst>
                                  <p:childTnLst>
                                    <p:animEffect transition="out" filter="blinds(horizontal)">
                                      <p:cBhvr>
                                        <p:cTn id="102" dur="500"/>
                                        <p:tgtEl>
                                          <p:spTgt spid="20"/>
                                        </p:tgtEl>
                                      </p:cBhvr>
                                    </p:animEffect>
                                    <p:set>
                                      <p:cBhvr>
                                        <p:cTn id="103" dur="1" fill="hold">
                                          <p:stCondLst>
                                            <p:cond delay="499"/>
                                          </p:stCondLst>
                                        </p:cTn>
                                        <p:tgtEl>
                                          <p:spTgt spid="20"/>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nodeType="clickEffect">
                                  <p:stCondLst>
                                    <p:cond delay="0"/>
                                  </p:stCondLst>
                                  <p:childTnLst>
                                    <p:set>
                                      <p:cBhvr>
                                        <p:cTn id="107" dur="1" fill="hold">
                                          <p:stCondLst>
                                            <p:cond delay="0"/>
                                          </p:stCondLst>
                                        </p:cTn>
                                        <p:tgtEl>
                                          <p:spTgt spid="41"/>
                                        </p:tgtEl>
                                        <p:attrNameLst>
                                          <p:attrName>style.visibility</p:attrName>
                                        </p:attrNameLst>
                                      </p:cBhvr>
                                      <p:to>
                                        <p:strVal val="visible"/>
                                      </p:to>
                                    </p:set>
                                    <p:anim calcmode="lin" valueType="num">
                                      <p:cBhvr>
                                        <p:cTn id="108" dur="500" fill="hold"/>
                                        <p:tgtEl>
                                          <p:spTgt spid="41"/>
                                        </p:tgtEl>
                                        <p:attrNameLst>
                                          <p:attrName>ppt_w</p:attrName>
                                        </p:attrNameLst>
                                      </p:cBhvr>
                                      <p:tavLst>
                                        <p:tav tm="0">
                                          <p:val>
                                            <p:fltVal val="0"/>
                                          </p:val>
                                        </p:tav>
                                        <p:tav tm="100000">
                                          <p:val>
                                            <p:strVal val="#ppt_w"/>
                                          </p:val>
                                        </p:tav>
                                      </p:tavLst>
                                    </p:anim>
                                    <p:anim calcmode="lin" valueType="num">
                                      <p:cBhvr>
                                        <p:cTn id="109" dur="500" fill="hold"/>
                                        <p:tgtEl>
                                          <p:spTgt spid="41"/>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17" presetClass="entr" presetSubtype="10" fill="hold" nodeType="clickEffect">
                                  <p:stCondLst>
                                    <p:cond delay="0"/>
                                  </p:stCondLst>
                                  <p:childTnLst>
                                    <p:set>
                                      <p:cBhvr>
                                        <p:cTn id="113" dur="1" fill="hold">
                                          <p:stCondLst>
                                            <p:cond delay="0"/>
                                          </p:stCondLst>
                                        </p:cTn>
                                        <p:tgtEl>
                                          <p:spTgt spid="42"/>
                                        </p:tgtEl>
                                        <p:attrNameLst>
                                          <p:attrName>style.visibility</p:attrName>
                                        </p:attrNameLst>
                                      </p:cBhvr>
                                      <p:to>
                                        <p:strVal val="visible"/>
                                      </p:to>
                                    </p:set>
                                    <p:anim calcmode="lin" valueType="num">
                                      <p:cBhvr>
                                        <p:cTn id="114" dur="500" fill="hold"/>
                                        <p:tgtEl>
                                          <p:spTgt spid="42"/>
                                        </p:tgtEl>
                                        <p:attrNameLst>
                                          <p:attrName>ppt_w</p:attrName>
                                        </p:attrNameLst>
                                      </p:cBhvr>
                                      <p:tavLst>
                                        <p:tav tm="0">
                                          <p:val>
                                            <p:fltVal val="0"/>
                                          </p:val>
                                        </p:tav>
                                        <p:tav tm="100000">
                                          <p:val>
                                            <p:strVal val="#ppt_w"/>
                                          </p:val>
                                        </p:tav>
                                      </p:tavLst>
                                    </p:anim>
                                    <p:anim calcmode="lin" valueType="num">
                                      <p:cBhvr>
                                        <p:cTn id="115" dur="500" fill="hold"/>
                                        <p:tgtEl>
                                          <p:spTgt spid="42"/>
                                        </p:tgtEl>
                                        <p:attrNameLst>
                                          <p:attrName>ppt_h</p:attrName>
                                        </p:attrNameLst>
                                      </p:cBhvr>
                                      <p:tavLst>
                                        <p:tav tm="0">
                                          <p:val>
                                            <p:strVal val="#ppt_h"/>
                                          </p:val>
                                        </p:tav>
                                        <p:tav tm="100000">
                                          <p:val>
                                            <p:strVal val="#ppt_h"/>
                                          </p:val>
                                        </p:tav>
                                      </p:tavLst>
                                    </p:anim>
                                  </p:childTnLst>
                                </p:cTn>
                              </p:par>
                            </p:childTnLst>
                          </p:cTn>
                        </p:par>
                      </p:childTnLst>
                    </p:cTn>
                  </p:par>
                  <p:par>
                    <p:cTn id="116" fill="hold">
                      <p:stCondLst>
                        <p:cond delay="indefinite"/>
                      </p:stCondLst>
                      <p:childTnLst>
                        <p:par>
                          <p:cTn id="117" fill="hold">
                            <p:stCondLst>
                              <p:cond delay="0"/>
                            </p:stCondLst>
                            <p:childTnLst>
                              <p:par>
                                <p:cTn id="118" presetID="3" presetClass="exit" presetSubtype="10" fill="hold" nodeType="clickEffect">
                                  <p:stCondLst>
                                    <p:cond delay="0"/>
                                  </p:stCondLst>
                                  <p:childTnLst>
                                    <p:animEffect transition="out" filter="blinds(horizontal)">
                                      <p:cBhvr>
                                        <p:cTn id="119" dur="500"/>
                                        <p:tgtEl>
                                          <p:spTgt spid="42"/>
                                        </p:tgtEl>
                                      </p:cBhvr>
                                    </p:animEffect>
                                    <p:set>
                                      <p:cBhvr>
                                        <p:cTn id="120" dur="1" fill="hold">
                                          <p:stCondLst>
                                            <p:cond delay="499"/>
                                          </p:stCondLst>
                                        </p:cTn>
                                        <p:tgtEl>
                                          <p:spTgt spid="42"/>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3" presetClass="exit" presetSubtype="10" fill="hold" nodeType="clickEffect">
                                  <p:stCondLst>
                                    <p:cond delay="0"/>
                                  </p:stCondLst>
                                  <p:childTnLst>
                                    <p:animEffect transition="out" filter="blinds(horizontal)">
                                      <p:cBhvr>
                                        <p:cTn id="124" dur="500"/>
                                        <p:tgtEl>
                                          <p:spTgt spid="41"/>
                                        </p:tgtEl>
                                      </p:cBhvr>
                                    </p:animEffect>
                                    <p:set>
                                      <p:cBhvr>
                                        <p:cTn id="125" dur="1" fill="hold">
                                          <p:stCondLst>
                                            <p:cond delay="499"/>
                                          </p:stCondLst>
                                        </p:cTn>
                                        <p:tgtEl>
                                          <p:spTgt spid="41"/>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12" presetClass="entr" presetSubtype="4" fill="hold" grpId="0" nodeType="clickEffect">
                                  <p:stCondLst>
                                    <p:cond delay="0"/>
                                  </p:stCondLst>
                                  <p:childTnLst>
                                    <p:set>
                                      <p:cBhvr>
                                        <p:cTn id="129" dur="1" fill="hold">
                                          <p:stCondLst>
                                            <p:cond delay="0"/>
                                          </p:stCondLst>
                                        </p:cTn>
                                        <p:tgtEl>
                                          <p:spTgt spid="43"/>
                                        </p:tgtEl>
                                        <p:attrNameLst>
                                          <p:attrName>style.visibility</p:attrName>
                                        </p:attrNameLst>
                                      </p:cBhvr>
                                      <p:to>
                                        <p:strVal val="visible"/>
                                      </p:to>
                                    </p:set>
                                    <p:animEffect transition="in" filter="slide(fromBottom)">
                                      <p:cBhvr>
                                        <p:cTn id="130"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2 </a:t>
            </a:r>
            <a:r>
              <a:rPr lang="en-US" sz="2000" dirty="0"/>
              <a:t>(humanity 88)</a:t>
            </a:r>
          </a:p>
        </p:txBody>
      </p:sp>
      <p:sp>
        <p:nvSpPr>
          <p:cNvPr id="5" name="Slide Number Placeholder 4"/>
          <p:cNvSpPr>
            <a:spLocks noGrp="1"/>
          </p:cNvSpPr>
          <p:nvPr>
            <p:ph type="sldNum" sz="quarter" idx="12"/>
          </p:nvPr>
        </p:nvSpPr>
        <p:spPr/>
        <p:txBody>
          <a:bodyPr/>
          <a:lstStyle/>
          <a:p>
            <a:fld id="{54B2DABA-7B72-4E6B-98B7-F7033500D50E}" type="slidenum">
              <a:rPr lang="en-US" smtClean="0"/>
              <a:pPr/>
              <a:t>27</a:t>
            </a:fld>
            <a:endParaRPr lang="en-US"/>
          </a:p>
        </p:txBody>
      </p:sp>
      <p:sp>
        <p:nvSpPr>
          <p:cNvPr id="9" name="TextBox 8"/>
          <p:cNvSpPr txBox="1"/>
          <p:nvPr/>
        </p:nvSpPr>
        <p:spPr>
          <a:xfrm>
            <a:off x="0" y="1000108"/>
            <a:ext cx="9144000" cy="6001643"/>
          </a:xfrm>
          <a:prstGeom prst="rect">
            <a:avLst/>
          </a:prstGeom>
          <a:noFill/>
        </p:spPr>
        <p:txBody>
          <a:bodyPr wrap="square" rtlCol="0">
            <a:spAutoFit/>
          </a:bodyPr>
          <a:lstStyle/>
          <a:p>
            <a:r>
              <a:rPr lang="en-US" sz="1100" dirty="0">
                <a:solidFill>
                  <a:srgbClr val="002060"/>
                </a:solidFill>
              </a:rPr>
              <a:t>Robert Adam was the son of an architect, William Adam, and he had three brothers who were also architects. The building he designed  with them were  simple and well arranged outside, and the large room inside were beautifully shaped and decorated. He made the shape more interesting by </a:t>
            </a:r>
            <a:r>
              <a:rPr lang="en-US" sz="1100" b="1" dirty="0">
                <a:solidFill>
                  <a:srgbClr val="002060"/>
                </a:solidFill>
              </a:rPr>
              <a:t>having</a:t>
            </a:r>
            <a:r>
              <a:rPr lang="en-US" sz="1100" dirty="0">
                <a:solidFill>
                  <a:srgbClr val="002060"/>
                </a:solidFill>
              </a:rPr>
              <a:t> corners and </a:t>
            </a:r>
            <a:r>
              <a:rPr lang="en-US" sz="1100" b="1" dirty="0">
                <a:solidFill>
                  <a:srgbClr val="002060"/>
                </a:solidFill>
              </a:rPr>
              <a:t>curved</a:t>
            </a:r>
            <a:r>
              <a:rPr lang="en-US" sz="1100" dirty="0">
                <a:solidFill>
                  <a:srgbClr val="002060"/>
                </a:solidFill>
              </a:rPr>
              <a:t>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sz="1100" dirty="0" err="1">
                <a:solidFill>
                  <a:srgbClr val="002060"/>
                </a:solidFill>
              </a:rPr>
              <a:t>Syon</a:t>
            </a:r>
            <a:r>
              <a:rPr lang="en-US" sz="1100" dirty="0">
                <a:solidFill>
                  <a:srgbClr val="002060"/>
                </a:solidFill>
              </a:rPr>
              <a:t> House, near London. His best country houses, such as Kenwood, in London, and </a:t>
            </a:r>
            <a:r>
              <a:rPr lang="en-US" sz="1100" dirty="0" err="1">
                <a:solidFill>
                  <a:srgbClr val="002060"/>
                </a:solidFill>
              </a:rPr>
              <a:t>Harewood</a:t>
            </a:r>
            <a:r>
              <a:rPr lang="en-US" sz="1100" dirty="0">
                <a:solidFill>
                  <a:srgbClr val="002060"/>
                </a:solidFill>
              </a:rPr>
              <a:t> House, in Yorkshire, were built from 1760 to the early 1770s.</a:t>
            </a:r>
          </a:p>
          <a:p>
            <a:r>
              <a:rPr lang="en-US" sz="1100" dirty="0">
                <a:solidFill>
                  <a:srgbClr val="002060"/>
                </a:solidFill>
              </a:rPr>
              <a:t>     Adam studied architecture abroad while on the Ground Tour to Italy. He was especially interested in the house in the </a:t>
            </a:r>
            <a:r>
              <a:rPr lang="en-US" sz="1100" b="1" dirty="0">
                <a:solidFill>
                  <a:srgbClr val="002060"/>
                </a:solidFill>
              </a:rPr>
              <a:t>Roman city of Pompeii and he copied</a:t>
            </a:r>
            <a:r>
              <a:rPr lang="en-US" sz="1100" dirty="0">
                <a:solidFill>
                  <a:srgbClr val="002060"/>
                </a:solidFill>
              </a:rPr>
              <a:t> their decoration  in his designs. He established himself in London in 1758 and was later joined by his brother James. </a:t>
            </a:r>
          </a:p>
          <a:p>
            <a:r>
              <a:rPr lang="en-US" sz="1100" dirty="0">
                <a:solidFill>
                  <a:srgbClr val="002060"/>
                </a:solidFill>
              </a:rPr>
              <a:t>     When Adam made a design for plasterwork  decorations it </a:t>
            </a:r>
            <a:r>
              <a:rPr lang="en-US" sz="1100" b="1" dirty="0">
                <a:solidFill>
                  <a:srgbClr val="002060"/>
                </a:solidFill>
              </a:rPr>
              <a:t>could be used in</a:t>
            </a:r>
            <a:r>
              <a:rPr lang="en-US" sz="1100" dirty="0">
                <a:solidFill>
                  <a:srgbClr val="002060"/>
                </a:solidFill>
              </a:rPr>
              <a:t>  </a:t>
            </a:r>
            <a:r>
              <a:rPr lang="en-US" sz="1100" b="1" dirty="0">
                <a:solidFill>
                  <a:srgbClr val="002060"/>
                </a:solidFill>
              </a:rPr>
              <a:t>several houses</a:t>
            </a:r>
            <a:r>
              <a:rPr lang="en-US" sz="1100" dirty="0">
                <a:solidFill>
                  <a:srgbClr val="002060"/>
                </a:solidFill>
              </a:rPr>
              <a:t>, since the moulds which shaped the plaster could be used again. </a:t>
            </a:r>
          </a:p>
          <a:p>
            <a:r>
              <a:rPr lang="en-US" sz="1100" dirty="0"/>
              <a:t> </a:t>
            </a:r>
          </a:p>
          <a:p>
            <a:pPr marL="342900" lvl="0" indent="-342900">
              <a:buAutoNum type="arabicPeriod"/>
            </a:pPr>
            <a:r>
              <a:rPr lang="en-US" b="1" dirty="0">
                <a:latin typeface="+mj-lt"/>
              </a:rPr>
              <a:t>According to the passage, which sentence is NOT  true?</a:t>
            </a:r>
          </a:p>
          <a:p>
            <a:pPr marL="342900" lvl="0" indent="-342900"/>
            <a:r>
              <a:rPr lang="en-US" b="1" dirty="0">
                <a:latin typeface="+mj-lt"/>
              </a:rPr>
              <a:t>       a) Robert Adam used the Italian architecture             b) William Adam decorated buildings abroad</a:t>
            </a:r>
          </a:p>
          <a:p>
            <a:pPr marL="342900" lvl="0" indent="-342900"/>
            <a:r>
              <a:rPr lang="en-US" b="1" dirty="0">
                <a:latin typeface="+mj-lt"/>
              </a:rPr>
              <a:t>       c) Adam studied architecture in a foreign country    c)The buildings Adam designed were curved in some parts</a:t>
            </a:r>
          </a:p>
          <a:p>
            <a:pPr lvl="0"/>
            <a:r>
              <a:rPr lang="en-US" b="1" dirty="0">
                <a:latin typeface="+mj-lt"/>
              </a:rPr>
              <a:t>2. According to the passage, much of Adam's work was done …</a:t>
            </a:r>
          </a:p>
          <a:p>
            <a:r>
              <a:rPr lang="en-US" b="1" dirty="0">
                <a:latin typeface="+mj-lt"/>
              </a:rPr>
              <a:t>    a) from 1760 to 1770                         b) in the roman city</a:t>
            </a:r>
          </a:p>
          <a:p>
            <a:r>
              <a:rPr lang="en-US" b="1" dirty="0">
                <a:latin typeface="+mj-lt"/>
              </a:rPr>
              <a:t>    c) inside his best country houses      d) inside existing houses near London</a:t>
            </a:r>
          </a:p>
          <a:p>
            <a:endParaRPr lang="en-US" b="1" dirty="0">
              <a:latin typeface="+mj-lt"/>
            </a:endParaRPr>
          </a:p>
          <a:p>
            <a:r>
              <a:rPr lang="en-US" b="1" dirty="0">
                <a:latin typeface="+mj-lt"/>
              </a:rPr>
              <a:t> 3. Decoration in Adam's design was copied from … .</a:t>
            </a:r>
          </a:p>
          <a:p>
            <a:r>
              <a:rPr lang="en-US" b="1" dirty="0">
                <a:latin typeface="+mj-lt"/>
              </a:rPr>
              <a:t>          a) his brother's work                            b) the houses in Pompeii</a:t>
            </a:r>
          </a:p>
          <a:p>
            <a:r>
              <a:rPr lang="en-US" b="1" dirty="0">
                <a:latin typeface="+mj-lt"/>
              </a:rPr>
              <a:t>          c) the houses in London                       d) the best houses in England</a:t>
            </a:r>
          </a:p>
          <a:p>
            <a:r>
              <a:rPr lang="en-US" b="1" dirty="0">
                <a:latin typeface="+mj-lt"/>
              </a:rPr>
              <a:t>  4 Adam was able to use the decoration designs more than one because he … .</a:t>
            </a:r>
          </a:p>
          <a:p>
            <a:r>
              <a:rPr lang="en-US" b="1" dirty="0">
                <a:latin typeface="+mj-lt"/>
              </a:rPr>
              <a:t>         a) could establish them himself                                         b) designed them more than once</a:t>
            </a:r>
          </a:p>
          <a:p>
            <a:r>
              <a:rPr lang="en-US" b="1" dirty="0">
                <a:latin typeface="+mj-lt"/>
              </a:rPr>
              <a:t>         c) made several plasterwork decorations for houses      d)   used the moulds which could be used many times</a:t>
            </a:r>
          </a:p>
          <a:p>
            <a:r>
              <a:rPr lang="en-US" dirty="0">
                <a:latin typeface="+mj-lt"/>
              </a:rPr>
              <a:t>    </a:t>
            </a:r>
          </a:p>
        </p:txBody>
      </p:sp>
      <p:sp>
        <p:nvSpPr>
          <p:cNvPr id="6" name="Horizontal Scroll 5"/>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latin typeface="Times New Roman" pitchFamily="18" charset="0"/>
                <a:cs typeface="Times New Roman" pitchFamily="18" charset="0"/>
              </a:rPr>
              <a:t>Which question do you prefer to answer?</a:t>
            </a:r>
          </a:p>
        </p:txBody>
      </p:sp>
      <p:sp>
        <p:nvSpPr>
          <p:cNvPr id="7" name="Horizontal Scroll 6"/>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fa-IR" sz="3600" dirty="0">
                <a:solidFill>
                  <a:srgbClr val="FF0000"/>
                </a:solidFill>
              </a:rPr>
              <a:t>سوال سوم چون اسم خاص </a:t>
            </a:r>
            <a:r>
              <a:rPr lang="fa-IR" sz="3600" dirty="0" err="1">
                <a:solidFill>
                  <a:srgbClr val="FF0000"/>
                </a:solidFill>
              </a:rPr>
              <a:t>بيشتري</a:t>
            </a:r>
            <a:r>
              <a:rPr lang="fa-IR" sz="3600" dirty="0">
                <a:solidFill>
                  <a:srgbClr val="FF0000"/>
                </a:solidFill>
              </a:rPr>
              <a:t> در </a:t>
            </a:r>
            <a:r>
              <a:rPr lang="fa-IR" sz="3600" dirty="0" err="1">
                <a:solidFill>
                  <a:srgbClr val="FF0000"/>
                </a:solidFill>
              </a:rPr>
              <a:t>گزينه</a:t>
            </a:r>
            <a:r>
              <a:rPr lang="fa-IR" sz="3600" dirty="0">
                <a:solidFill>
                  <a:srgbClr val="FF0000"/>
                </a:solidFill>
              </a:rPr>
              <a:t> ها دارد.</a:t>
            </a:r>
            <a:endParaRPr lang="en-US" sz="3600" dirty="0">
              <a:solidFill>
                <a:srgbClr val="FF0000"/>
              </a:solidFill>
            </a:endParaRPr>
          </a:p>
          <a:p>
            <a:pPr algn="ctr"/>
            <a:endParaRPr lang="en-US"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ou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28</a:t>
            </a:fld>
            <a:endParaRPr lang="en-US"/>
          </a:p>
        </p:txBody>
      </p:sp>
      <p:sp>
        <p:nvSpPr>
          <p:cNvPr id="6" name="Title 1"/>
          <p:cNvSpPr>
            <a:spLocks noGrp="1"/>
          </p:cNvSpPr>
          <p:nvPr>
            <p:ph type="title"/>
          </p:nvPr>
        </p:nvSpPr>
        <p:spPr>
          <a:xfrm>
            <a:off x="500034" y="0"/>
            <a:ext cx="8229600" cy="928670"/>
          </a:xfrm>
        </p:spPr>
        <p:txBody>
          <a:bodyPr/>
          <a:lstStyle/>
          <a:p>
            <a:r>
              <a:rPr lang="en-US" dirty="0"/>
              <a:t>EXAMPLE 2 </a:t>
            </a:r>
            <a:r>
              <a:rPr lang="en-US" sz="2000" dirty="0"/>
              <a:t>(humanity 88)</a:t>
            </a:r>
          </a:p>
        </p:txBody>
      </p:sp>
      <p:sp>
        <p:nvSpPr>
          <p:cNvPr id="7" name="Content Placeholder 2"/>
          <p:cNvSpPr txBox="1">
            <a:spLocks/>
          </p:cNvSpPr>
          <p:nvPr/>
        </p:nvSpPr>
        <p:spPr bwMode="auto">
          <a:xfrm>
            <a:off x="0" y="714356"/>
            <a:ext cx="9144000" cy="3500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Robert Adam was the son of an architect, William Adam, and he had three brothers who were also architects. The building he designed  with them were  simple and well arranged outside, and the large room inside were beautifully shaped and decorated. He made the shape more interesting by </a:t>
            </a:r>
            <a:r>
              <a:rPr lang="en-US" b="1" dirty="0">
                <a:latin typeface="Times New Roman" pitchFamily="18" charset="0"/>
                <a:cs typeface="Times New Roman" pitchFamily="18" charset="0"/>
              </a:rPr>
              <a:t>having</a:t>
            </a:r>
            <a:r>
              <a:rPr lang="en-US" dirty="0">
                <a:latin typeface="Times New Roman" pitchFamily="18" charset="0"/>
                <a:cs typeface="Times New Roman" pitchFamily="18" charset="0"/>
              </a:rPr>
              <a:t> corners and </a:t>
            </a:r>
            <a:r>
              <a:rPr lang="en-US" b="1" dirty="0">
                <a:latin typeface="Times New Roman" pitchFamily="18" charset="0"/>
                <a:cs typeface="Times New Roman" pitchFamily="18" charset="0"/>
              </a:rPr>
              <a:t>curved</a:t>
            </a:r>
            <a:r>
              <a:rPr lang="en-US" dirty="0">
                <a:latin typeface="Times New Roman" pitchFamily="18" charset="0"/>
                <a:cs typeface="Times New Roman" pitchFamily="18" charset="0"/>
              </a:rPr>
              <a:t>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dirty="0" err="1">
                <a:latin typeface="Times New Roman" pitchFamily="18" charset="0"/>
                <a:cs typeface="Times New Roman" pitchFamily="18" charset="0"/>
              </a:rPr>
              <a:t>Syon</a:t>
            </a:r>
            <a:r>
              <a:rPr lang="en-US" dirty="0">
                <a:latin typeface="Times New Roman" pitchFamily="18" charset="0"/>
                <a:cs typeface="Times New Roman" pitchFamily="18" charset="0"/>
              </a:rPr>
              <a:t> House, near London. His best country houses, such as Kenwood, in London, and </a:t>
            </a:r>
            <a:r>
              <a:rPr lang="en-US" dirty="0" err="1">
                <a:latin typeface="Times New Roman" pitchFamily="18" charset="0"/>
                <a:cs typeface="Times New Roman" pitchFamily="18" charset="0"/>
              </a:rPr>
              <a:t>Harewood</a:t>
            </a:r>
            <a:r>
              <a:rPr lang="en-US" dirty="0">
                <a:latin typeface="Times New Roman" pitchFamily="18" charset="0"/>
                <a:cs typeface="Times New Roman" pitchFamily="18" charset="0"/>
              </a:rPr>
              <a:t> House, in Yorkshire, were built from 1760 to the early 1770s.</a:t>
            </a:r>
          </a:p>
        </p:txBody>
      </p:sp>
      <p:sp>
        <p:nvSpPr>
          <p:cNvPr id="9" name="Content Placeholder 2"/>
          <p:cNvSpPr txBox="1">
            <a:spLocks/>
          </p:cNvSpPr>
          <p:nvPr/>
        </p:nvSpPr>
        <p:spPr bwMode="auto">
          <a:xfrm>
            <a:off x="0" y="3500438"/>
            <a:ext cx="735808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Adam studied architecture abroad while on the Ground Tour to Italy.</a:t>
            </a:r>
          </a:p>
        </p:txBody>
      </p:sp>
      <p:sp>
        <p:nvSpPr>
          <p:cNvPr id="11" name="Content Placeholder 2"/>
          <p:cNvSpPr txBox="1">
            <a:spLocks/>
          </p:cNvSpPr>
          <p:nvPr/>
        </p:nvSpPr>
        <p:spPr bwMode="auto">
          <a:xfrm>
            <a:off x="0" y="350043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He was especially interested in the house in the Roman city of Pompeii and he copied their decoration  in his designs.</a:t>
            </a:r>
            <a:endParaRPr kumimoji="0" lang="en-US"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2" name="Content Placeholder 2"/>
          <p:cNvSpPr txBox="1">
            <a:spLocks/>
          </p:cNvSpPr>
          <p:nvPr/>
        </p:nvSpPr>
        <p:spPr bwMode="auto">
          <a:xfrm>
            <a:off x="0" y="407194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He established himself in London in 1758 and was later joined by his brother James.</a:t>
            </a:r>
          </a:p>
        </p:txBody>
      </p:sp>
      <p:sp>
        <p:nvSpPr>
          <p:cNvPr id="13" name="Content Placeholder 2"/>
          <p:cNvSpPr txBox="1">
            <a:spLocks/>
          </p:cNvSpPr>
          <p:nvPr/>
        </p:nvSpPr>
        <p:spPr bwMode="auto">
          <a:xfrm>
            <a:off x="0" y="47148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dirty="0">
                <a:latin typeface="Times New Roman" pitchFamily="18" charset="0"/>
                <a:cs typeface="Times New Roman" pitchFamily="18" charset="0"/>
              </a:rPr>
              <a:t>When Adam made a design for plasterwork  decorations it could be used in  several houses, since the moulds which shaped the plaster could be used again.</a:t>
            </a:r>
            <a:endParaRPr kumimoji="0" lang="en-US"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4" name="Rectangle 13"/>
          <p:cNvSpPr/>
          <p:nvPr/>
        </p:nvSpPr>
        <p:spPr>
          <a:xfrm>
            <a:off x="0" y="5500702"/>
            <a:ext cx="9144000" cy="923330"/>
          </a:xfrm>
          <a:prstGeom prst="rect">
            <a:avLst/>
          </a:prstGeom>
          <a:solidFill>
            <a:srgbClr val="FFFF00">
              <a:alpha val="27000"/>
            </a:srgbClr>
          </a:solidFill>
        </p:spPr>
        <p:txBody>
          <a:bodyPr wrap="square">
            <a:spAutoFit/>
          </a:bodyPr>
          <a:lstStyle/>
          <a:p>
            <a:r>
              <a:rPr lang="en-US" b="1" dirty="0">
                <a:latin typeface="+mj-lt"/>
              </a:rPr>
              <a:t>22. Decoration in Adam's design was copied from … .</a:t>
            </a:r>
          </a:p>
          <a:p>
            <a:r>
              <a:rPr lang="en-US" b="1" dirty="0">
                <a:latin typeface="+mj-lt"/>
              </a:rPr>
              <a:t>          a) his brother's work                            b) the houses in Pompeii</a:t>
            </a:r>
          </a:p>
          <a:p>
            <a:r>
              <a:rPr lang="en-US" b="1" dirty="0">
                <a:latin typeface="+mj-lt"/>
              </a:rPr>
              <a:t>          c) the houses in London                      d) the best houses in England</a:t>
            </a:r>
          </a:p>
        </p:txBody>
      </p:sp>
      <p:cxnSp>
        <p:nvCxnSpPr>
          <p:cNvPr id="16" name="Straight Connector 15"/>
          <p:cNvCxnSpPr/>
          <p:nvPr/>
        </p:nvCxnSpPr>
        <p:spPr>
          <a:xfrm>
            <a:off x="2857488" y="5857892"/>
            <a:ext cx="92869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14876" y="6072206"/>
            <a:ext cx="92869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57620" y="4143380"/>
            <a:ext cx="421484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3286116" y="5857892"/>
            <a:ext cx="2500330" cy="285752"/>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ppt_x</p:attrName>
                                        </p:attrNameLst>
                                      </p:cBhvr>
                                      <p:tavLst>
                                        <p:tav tm="0">
                                          <p:val>
                                            <p:strVal val="#ppt_x-#ppt_w/2"/>
                                          </p:val>
                                        </p:tav>
                                        <p:tav tm="100000">
                                          <p:val>
                                            <p:strVal val="#ppt_x"/>
                                          </p:val>
                                        </p:tav>
                                      </p:tavLst>
                                    </p:anim>
                                    <p:anim calcmode="lin" valueType="num">
                                      <p:cBhvr>
                                        <p:cTn id="8" dur="500" fill="hold"/>
                                        <p:tgtEl>
                                          <p:spTgt spid="16"/>
                                        </p:tgtEl>
                                        <p:attrNameLst>
                                          <p:attrName>ppt_y</p:attrName>
                                        </p:attrNameLst>
                                      </p:cBhvr>
                                      <p:tavLst>
                                        <p:tav tm="0">
                                          <p:val>
                                            <p:strVal val="#ppt_y"/>
                                          </p:val>
                                        </p:tav>
                                        <p:tav tm="100000">
                                          <p:val>
                                            <p:strVal val="#ppt_y"/>
                                          </p:val>
                                        </p:tav>
                                      </p:tavLst>
                                    </p:anim>
                                    <p:anim calcmode="lin" valueType="num">
                                      <p:cBhvr>
                                        <p:cTn id="9" dur="500" fill="hold"/>
                                        <p:tgtEl>
                                          <p:spTgt spid="16"/>
                                        </p:tgtEl>
                                        <p:attrNameLst>
                                          <p:attrName>ppt_w</p:attrName>
                                        </p:attrNameLst>
                                      </p:cBhvr>
                                      <p:tavLst>
                                        <p:tav tm="0">
                                          <p:val>
                                            <p:fltVal val="0"/>
                                          </p:val>
                                        </p:tav>
                                        <p:tav tm="100000">
                                          <p:val>
                                            <p:strVal val="#ppt_w"/>
                                          </p:val>
                                        </p:tav>
                                      </p:tavLst>
                                    </p:anim>
                                    <p:anim calcmode="lin" valueType="num">
                                      <p:cBhvr>
                                        <p:cTn id="10"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p:cTn id="15" dur="500" fill="hold"/>
                                        <p:tgtEl>
                                          <p:spTgt spid="17"/>
                                        </p:tgtEl>
                                        <p:attrNameLst>
                                          <p:attrName>ppt_x</p:attrName>
                                        </p:attrNameLst>
                                      </p:cBhvr>
                                      <p:tavLst>
                                        <p:tav tm="0">
                                          <p:val>
                                            <p:strVal val="#ppt_x-#ppt_w/2"/>
                                          </p:val>
                                        </p:tav>
                                        <p:tav tm="100000">
                                          <p:val>
                                            <p:strVal val="#ppt_x"/>
                                          </p:val>
                                        </p:tav>
                                      </p:tavLst>
                                    </p:anim>
                                    <p:anim calcmode="lin" valueType="num">
                                      <p:cBhvr>
                                        <p:cTn id="16" dur="500" fill="hold"/>
                                        <p:tgtEl>
                                          <p:spTgt spid="17"/>
                                        </p:tgtEl>
                                        <p:attrNameLst>
                                          <p:attrName>ppt_y</p:attrName>
                                        </p:attrNameLst>
                                      </p:cBhvr>
                                      <p:tavLst>
                                        <p:tav tm="0">
                                          <p:val>
                                            <p:strVal val="#ppt_y"/>
                                          </p:val>
                                        </p:tav>
                                        <p:tav tm="100000">
                                          <p:val>
                                            <p:strVal val="#ppt_y"/>
                                          </p:val>
                                        </p:tav>
                                      </p:tavLst>
                                    </p:anim>
                                    <p:anim calcmode="lin" valueType="num">
                                      <p:cBhvr>
                                        <p:cTn id="17" dur="500" fill="hold"/>
                                        <p:tgtEl>
                                          <p:spTgt spid="17"/>
                                        </p:tgtEl>
                                        <p:attrNameLst>
                                          <p:attrName>ppt_w</p:attrName>
                                        </p:attrNameLst>
                                      </p:cBhvr>
                                      <p:tavLst>
                                        <p:tav tm="0">
                                          <p:val>
                                            <p:fltVal val="0"/>
                                          </p:val>
                                        </p:tav>
                                        <p:tav tm="100000">
                                          <p:val>
                                            <p:strVal val="#ppt_w"/>
                                          </p:val>
                                        </p:tav>
                                      </p:tavLst>
                                    </p:anim>
                                    <p:anim calcmode="lin" valueType="num">
                                      <p:cBhvr>
                                        <p:cTn id="18"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1"/>
                                        </p:tgtEl>
                                        <p:attrNameLst>
                                          <p:attrName>fillcolor</p:attrName>
                                        </p:attrNameLst>
                                      </p:cBhvr>
                                      <p:to>
                                        <a:schemeClr val="folHlink"/>
                                      </p:to>
                                    </p:animClr>
                                    <p:set>
                                      <p:cBhvr>
                                        <p:cTn id="23" dur="2000" fill="hold"/>
                                        <p:tgtEl>
                                          <p:spTgt spid="11"/>
                                        </p:tgtEl>
                                        <p:attrNameLst>
                                          <p:attrName>fill.type</p:attrName>
                                        </p:attrNameLst>
                                      </p:cBhvr>
                                      <p:to>
                                        <p:strVal val="solid"/>
                                      </p:to>
                                    </p:set>
                                    <p:set>
                                      <p:cBhvr>
                                        <p:cTn id="24" dur="2000" fill="hold"/>
                                        <p:tgtEl>
                                          <p:spTgt spid="11"/>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ppt_x</p:attrName>
                                        </p:attrNameLst>
                                      </p:cBhvr>
                                      <p:tavLst>
                                        <p:tav tm="0">
                                          <p:val>
                                            <p:strVal val="#ppt_x-#ppt_w/2"/>
                                          </p:val>
                                        </p:tav>
                                        <p:tav tm="100000">
                                          <p:val>
                                            <p:strVal val="#ppt_x"/>
                                          </p:val>
                                        </p:tav>
                                      </p:tavLst>
                                    </p:anim>
                                    <p:anim calcmode="lin" valueType="num">
                                      <p:cBhvr>
                                        <p:cTn id="30" dur="500" fill="hold"/>
                                        <p:tgtEl>
                                          <p:spTgt spid="18"/>
                                        </p:tgtEl>
                                        <p:attrNameLst>
                                          <p:attrName>ppt_y</p:attrName>
                                        </p:attrNameLst>
                                      </p:cBhvr>
                                      <p:tavLst>
                                        <p:tav tm="0">
                                          <p:val>
                                            <p:strVal val="#ppt_y"/>
                                          </p:val>
                                        </p:tav>
                                        <p:tav tm="100000">
                                          <p:val>
                                            <p:strVal val="#ppt_y"/>
                                          </p:val>
                                        </p:tav>
                                      </p:tavLst>
                                    </p:anim>
                                    <p:anim calcmode="lin" valueType="num">
                                      <p:cBhvr>
                                        <p:cTn id="31" dur="500" fill="hold"/>
                                        <p:tgtEl>
                                          <p:spTgt spid="18"/>
                                        </p:tgtEl>
                                        <p:attrNameLst>
                                          <p:attrName>ppt_w</p:attrName>
                                        </p:attrNameLst>
                                      </p:cBhvr>
                                      <p:tavLst>
                                        <p:tav tm="0">
                                          <p:val>
                                            <p:fltVal val="0"/>
                                          </p:val>
                                        </p:tav>
                                        <p:tav tm="100000">
                                          <p:val>
                                            <p:strVal val="#ppt_w"/>
                                          </p:val>
                                        </p:tav>
                                      </p:tavLst>
                                    </p:anim>
                                    <p:anim calcmode="lin" valueType="num">
                                      <p:cBhvr>
                                        <p:cTn id="32"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out)">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mph" presetSubtype="0" fill="hold" grpId="1" nodeType="clickEffect">
                                  <p:stCondLst>
                                    <p:cond delay="0"/>
                                  </p:stCondLst>
                                  <p:childTnLst>
                                    <p:animRot by="21600000">
                                      <p:cBhvr>
                                        <p:cTn id="41" dur="2000" fill="hold"/>
                                        <p:tgtEl>
                                          <p:spTgt spid="2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3 </a:t>
            </a:r>
            <a:r>
              <a:rPr lang="en-US" sz="2000" dirty="0"/>
              <a:t>(humanity 88)</a:t>
            </a:r>
          </a:p>
        </p:txBody>
      </p:sp>
      <p:sp>
        <p:nvSpPr>
          <p:cNvPr id="5" name="Slide Number Placeholder 4"/>
          <p:cNvSpPr>
            <a:spLocks noGrp="1"/>
          </p:cNvSpPr>
          <p:nvPr>
            <p:ph type="sldNum" sz="quarter" idx="12"/>
          </p:nvPr>
        </p:nvSpPr>
        <p:spPr/>
        <p:txBody>
          <a:bodyPr/>
          <a:lstStyle/>
          <a:p>
            <a:fld id="{54B2DABA-7B72-4E6B-98B7-F7033500D50E}" type="slidenum">
              <a:rPr lang="en-US" smtClean="0"/>
              <a:pPr/>
              <a:t>29</a:t>
            </a:fld>
            <a:endParaRPr lang="en-US"/>
          </a:p>
        </p:txBody>
      </p:sp>
      <p:sp>
        <p:nvSpPr>
          <p:cNvPr id="9" name="TextBox 8"/>
          <p:cNvSpPr txBox="1"/>
          <p:nvPr/>
        </p:nvSpPr>
        <p:spPr>
          <a:xfrm>
            <a:off x="0" y="1000108"/>
            <a:ext cx="9144000" cy="5170646"/>
          </a:xfrm>
          <a:prstGeom prst="rect">
            <a:avLst/>
          </a:prstGeom>
          <a:noFill/>
        </p:spPr>
        <p:txBody>
          <a:bodyPr wrap="square" rtlCol="0">
            <a:spAutoFit/>
          </a:bodyPr>
          <a:lstStyle/>
          <a:p>
            <a:r>
              <a:rPr lang="en-US" sz="1100" dirty="0">
                <a:solidFill>
                  <a:srgbClr val="002060"/>
                </a:solidFill>
              </a:rPr>
              <a:t>Robert Adam was the son of an architect, William Adam, and he had three brothers who were also architects. The building he designed  with them were  simple and well arranged outside, and the large room inside were beautifully shaped and decorated. He made the shape more interesting by </a:t>
            </a:r>
            <a:r>
              <a:rPr lang="en-US" sz="1100" b="1" dirty="0">
                <a:solidFill>
                  <a:srgbClr val="002060"/>
                </a:solidFill>
              </a:rPr>
              <a:t>having</a:t>
            </a:r>
            <a:r>
              <a:rPr lang="en-US" sz="1100" dirty="0">
                <a:solidFill>
                  <a:srgbClr val="002060"/>
                </a:solidFill>
              </a:rPr>
              <a:t> corners and </a:t>
            </a:r>
            <a:r>
              <a:rPr lang="en-US" sz="1100" b="1" dirty="0">
                <a:solidFill>
                  <a:srgbClr val="002060"/>
                </a:solidFill>
              </a:rPr>
              <a:t>curved</a:t>
            </a:r>
            <a:r>
              <a:rPr lang="en-US" sz="1100" dirty="0">
                <a:solidFill>
                  <a:srgbClr val="002060"/>
                </a:solidFill>
              </a:rPr>
              <a:t>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sz="1100" dirty="0" err="1">
                <a:solidFill>
                  <a:srgbClr val="002060"/>
                </a:solidFill>
              </a:rPr>
              <a:t>Syon</a:t>
            </a:r>
            <a:r>
              <a:rPr lang="en-US" sz="1100" dirty="0">
                <a:solidFill>
                  <a:srgbClr val="002060"/>
                </a:solidFill>
              </a:rPr>
              <a:t> House, near London. His best country houses, such as Kenwood, in London, and </a:t>
            </a:r>
            <a:r>
              <a:rPr lang="en-US" sz="1100" dirty="0" err="1">
                <a:solidFill>
                  <a:srgbClr val="002060"/>
                </a:solidFill>
              </a:rPr>
              <a:t>Harewood</a:t>
            </a:r>
            <a:r>
              <a:rPr lang="en-US" sz="1100" dirty="0">
                <a:solidFill>
                  <a:srgbClr val="002060"/>
                </a:solidFill>
              </a:rPr>
              <a:t> House, in Yorkshire, were built from 1760 to the early 1770s.</a:t>
            </a:r>
          </a:p>
          <a:p>
            <a:r>
              <a:rPr lang="en-US" sz="1100" dirty="0">
                <a:solidFill>
                  <a:srgbClr val="002060"/>
                </a:solidFill>
              </a:rPr>
              <a:t>     Adam studied architecture abroad while on the Ground Tour to Italy. He was especially interested in the house in the </a:t>
            </a:r>
            <a:r>
              <a:rPr lang="en-US" sz="1100" b="1" dirty="0">
                <a:solidFill>
                  <a:srgbClr val="002060"/>
                </a:solidFill>
              </a:rPr>
              <a:t>Roman city of Pompeii and he copied</a:t>
            </a:r>
            <a:r>
              <a:rPr lang="en-US" sz="1100" dirty="0">
                <a:solidFill>
                  <a:srgbClr val="002060"/>
                </a:solidFill>
              </a:rPr>
              <a:t> their decoration  in his designs. He established himself in London in 1758 and was later joined by his brother James. </a:t>
            </a:r>
          </a:p>
          <a:p>
            <a:r>
              <a:rPr lang="en-US" sz="1100" dirty="0">
                <a:solidFill>
                  <a:srgbClr val="002060"/>
                </a:solidFill>
              </a:rPr>
              <a:t>     When Adam made a design for plasterwork  decorations it </a:t>
            </a:r>
            <a:r>
              <a:rPr lang="en-US" sz="1100" b="1" dirty="0">
                <a:solidFill>
                  <a:srgbClr val="002060"/>
                </a:solidFill>
              </a:rPr>
              <a:t>could be used in</a:t>
            </a:r>
            <a:r>
              <a:rPr lang="en-US" sz="1100" dirty="0">
                <a:solidFill>
                  <a:srgbClr val="002060"/>
                </a:solidFill>
              </a:rPr>
              <a:t>  </a:t>
            </a:r>
            <a:r>
              <a:rPr lang="en-US" sz="1100" b="1" dirty="0">
                <a:solidFill>
                  <a:srgbClr val="002060"/>
                </a:solidFill>
              </a:rPr>
              <a:t>several houses</a:t>
            </a:r>
            <a:r>
              <a:rPr lang="en-US" sz="1100" dirty="0">
                <a:solidFill>
                  <a:srgbClr val="002060"/>
                </a:solidFill>
              </a:rPr>
              <a:t>, since the moulds which shaped the plaster could be used again. </a:t>
            </a:r>
          </a:p>
          <a:p>
            <a:r>
              <a:rPr lang="en-US" sz="1100" dirty="0"/>
              <a:t> </a:t>
            </a:r>
          </a:p>
          <a:p>
            <a:pPr marL="342900" lvl="0" indent="-342900">
              <a:buAutoNum type="arabicPeriod"/>
            </a:pPr>
            <a:r>
              <a:rPr lang="en-US" b="1" dirty="0">
                <a:latin typeface="+mj-lt"/>
              </a:rPr>
              <a:t>According to the passage, which sentence is NOT  true?</a:t>
            </a:r>
          </a:p>
          <a:p>
            <a:pPr marL="342900" lvl="0" indent="-342900"/>
            <a:r>
              <a:rPr lang="en-US" b="1" dirty="0">
                <a:latin typeface="+mj-lt"/>
              </a:rPr>
              <a:t>       a) Robert Adam used the Italian architecture             b) William Adam decorated buildings abroad</a:t>
            </a:r>
          </a:p>
          <a:p>
            <a:pPr marL="342900" lvl="0" indent="-342900"/>
            <a:r>
              <a:rPr lang="en-US" b="1" dirty="0">
                <a:latin typeface="+mj-lt"/>
              </a:rPr>
              <a:t>       c) Adam studied architecture in a foreign country    c)The buildings Adam designed were curved in some parts</a:t>
            </a:r>
          </a:p>
          <a:p>
            <a:pPr lvl="0"/>
            <a:r>
              <a:rPr lang="en-US" b="1" dirty="0">
                <a:latin typeface="+mj-lt"/>
              </a:rPr>
              <a:t>2. According to the passage, much of Adam's work was done …</a:t>
            </a:r>
          </a:p>
          <a:p>
            <a:r>
              <a:rPr lang="en-US" b="1" dirty="0">
                <a:latin typeface="+mj-lt"/>
              </a:rPr>
              <a:t>    a) from 1760 to 1770                         b) in the roman city</a:t>
            </a:r>
          </a:p>
          <a:p>
            <a:r>
              <a:rPr lang="en-US" b="1" dirty="0">
                <a:latin typeface="+mj-lt"/>
              </a:rPr>
              <a:t>    c) inside his best country houses      d) inside existing houses near London</a:t>
            </a:r>
          </a:p>
          <a:p>
            <a:endParaRPr lang="en-US" b="1" dirty="0">
              <a:latin typeface="+mj-lt"/>
            </a:endParaRPr>
          </a:p>
          <a:p>
            <a:r>
              <a:rPr lang="en-US" b="1" dirty="0">
                <a:latin typeface="+mj-lt"/>
              </a:rPr>
              <a:t>4 Adam was able to use the decoration designs more than one because he … .</a:t>
            </a:r>
          </a:p>
          <a:p>
            <a:r>
              <a:rPr lang="en-US" b="1" dirty="0">
                <a:latin typeface="+mj-lt"/>
              </a:rPr>
              <a:t>         a) could establish them himself                                         b) designed them more than once</a:t>
            </a:r>
          </a:p>
          <a:p>
            <a:r>
              <a:rPr lang="en-US" b="1" dirty="0">
                <a:latin typeface="+mj-lt"/>
              </a:rPr>
              <a:t>         c) made several plasterwork decorations for houses      d)   used the moulds which could be used many times</a:t>
            </a:r>
          </a:p>
          <a:p>
            <a:r>
              <a:rPr lang="en-US" dirty="0">
                <a:latin typeface="+mj-lt"/>
              </a:rPr>
              <a:t>    </a:t>
            </a:r>
          </a:p>
        </p:txBody>
      </p:sp>
      <p:sp>
        <p:nvSpPr>
          <p:cNvPr id="6" name="Horizontal Scroll 5"/>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latin typeface="Times New Roman" pitchFamily="18" charset="0"/>
                <a:cs typeface="Times New Roman" pitchFamily="18" charset="0"/>
              </a:rPr>
              <a:t>Which question do you prefer to answer?</a:t>
            </a:r>
          </a:p>
        </p:txBody>
      </p:sp>
      <p:sp>
        <p:nvSpPr>
          <p:cNvPr id="7" name="Horizontal Scroll 6"/>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fa-IR" sz="3600" dirty="0">
                <a:solidFill>
                  <a:srgbClr val="FF0000"/>
                </a:solidFill>
              </a:rPr>
              <a:t>سوال دوم چون </a:t>
            </a:r>
            <a:r>
              <a:rPr lang="fa-IR" sz="3600" dirty="0" err="1">
                <a:solidFill>
                  <a:srgbClr val="FF0000"/>
                </a:solidFill>
              </a:rPr>
              <a:t>تاريخ</a:t>
            </a:r>
            <a:r>
              <a:rPr lang="fa-IR" sz="3600" dirty="0">
                <a:solidFill>
                  <a:srgbClr val="FF0000"/>
                </a:solidFill>
              </a:rPr>
              <a:t> دارد</a:t>
            </a:r>
            <a:endParaRPr lang="en-US"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ou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642910" y="3357562"/>
            <a:ext cx="8229600" cy="3143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Most of the people of the ancient world wore sandals with soles of leather or wood. They have been found in the tombs of the ancient Egyptians. The Greeks wore shoes for the bath and high boots for hunting. These were also worn by the Minoans of Crete and by Romans. In the middle ages shoes were pointed but comfortable, for they were cut from soft leather of cloth to fit the shape of the foot.</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1" i="0" u="none" strike="noStrike" kern="0" cap="none" spc="0" normalizeH="0" baseline="0" noProof="0" dirty="0">
                <a:ln>
                  <a:noFill/>
                </a:ln>
                <a:solidFill>
                  <a:schemeClr val="tx1"/>
                </a:solidFill>
                <a:effectLst/>
                <a:uLnTx/>
                <a:uFillTx/>
                <a:latin typeface="+mn-lt"/>
                <a:ea typeface="+mn-ea"/>
                <a:cs typeface="+mn-cs"/>
              </a:rPr>
              <a:t>      1. The word " They" in line 8 refers to … .</a:t>
            </a:r>
            <a:endParaRPr kumimoji="0" lang="en-US" sz="20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1" i="0" u="none" strike="noStrike" kern="0" cap="none" spc="0" normalizeH="0" baseline="0" noProof="0" dirty="0">
                <a:ln>
                  <a:noFill/>
                </a:ln>
                <a:solidFill>
                  <a:schemeClr val="tx1"/>
                </a:solidFill>
                <a:effectLst/>
                <a:uLnTx/>
                <a:uFillTx/>
                <a:latin typeface="+mn-lt"/>
                <a:ea typeface="+mn-ea"/>
                <a:cs typeface="+mn-cs"/>
              </a:rPr>
              <a:t>           a) women's shoes           b) patterns              c) men              d)  men's shoes</a:t>
            </a:r>
            <a:endParaRPr kumimoji="0" lang="en-US" sz="20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 name="Title 1"/>
          <p:cNvSpPr>
            <a:spLocks noGrp="1"/>
          </p:cNvSpPr>
          <p:nvPr>
            <p:ph type="title"/>
          </p:nvPr>
        </p:nvSpPr>
        <p:spPr/>
        <p:txBody>
          <a:bodyPr/>
          <a:lstStyle/>
          <a:p>
            <a:r>
              <a:rPr lang="en-US" dirty="0"/>
              <a:t>EXAMPLE 1 </a:t>
            </a:r>
            <a:r>
              <a:rPr lang="en-US" sz="2000" dirty="0"/>
              <a:t>(Humanity 88)</a:t>
            </a:r>
          </a:p>
        </p:txBody>
      </p:sp>
      <p:sp>
        <p:nvSpPr>
          <p:cNvPr id="3" name="Content Placeholder 2"/>
          <p:cNvSpPr>
            <a:spLocks noGrp="1"/>
          </p:cNvSpPr>
          <p:nvPr>
            <p:ph idx="1"/>
          </p:nvPr>
        </p:nvSpPr>
        <p:spPr>
          <a:xfrm>
            <a:off x="500034" y="1214422"/>
            <a:ext cx="8229600" cy="2000264"/>
          </a:xfrm>
        </p:spPr>
        <p:txBody>
          <a:bodyPr/>
          <a:lstStyle/>
          <a:p>
            <a:pPr>
              <a:buNone/>
            </a:pPr>
            <a:r>
              <a:rPr lang="en-US" sz="2000" dirty="0">
                <a:solidFill>
                  <a:schemeClr val="tx1"/>
                </a:solidFill>
                <a:latin typeface="Times New Roman" pitchFamily="18" charset="0"/>
                <a:cs typeface="Times New Roman" pitchFamily="18" charset="0"/>
              </a:rPr>
              <a:t>      Most shoes are made to the basic design of a thick under part known as the sole, which takes the wear and tear of walking, and a thinner upper part which encloses the foot. How ever, as shoes are made to suit people living in climates ranging from tropical to very cold, and as they are also made according to fashion, a tremendous variety of shoes has been produced throughout the ages. </a:t>
            </a: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3</a:t>
            </a:fld>
            <a:endParaRPr lang="en-US"/>
          </a:p>
        </p:txBody>
      </p:sp>
      <p:sp>
        <p:nvSpPr>
          <p:cNvPr id="6" name="Content Placeholder 2"/>
          <p:cNvSpPr txBox="1">
            <a:spLocks/>
          </p:cNvSpPr>
          <p:nvPr/>
        </p:nvSpPr>
        <p:spPr bwMode="auto">
          <a:xfrm>
            <a:off x="571472" y="2714620"/>
            <a:ext cx="8572528"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Today it is mainly women's shoes that are made to different patterns from year to year- men's shoes change much less, although in past centuries </a:t>
            </a:r>
            <a:r>
              <a:rPr kumimoji="0" lang="en-US" sz="2000" b="0" i="0" u="sng"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they</a:t>
            </a: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have  varied as much as women's. </a:t>
            </a: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9" name="Straight Connector 8"/>
          <p:cNvCxnSpPr/>
          <p:nvPr/>
        </p:nvCxnSpPr>
        <p:spPr>
          <a:xfrm>
            <a:off x="2428860" y="3643314"/>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572000" y="3071810"/>
            <a:ext cx="1357322"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286512" y="5929330"/>
            <a:ext cx="157163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2143108" y="585789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357686" y="3643314"/>
            <a:ext cx="200026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1357290" y="6072206"/>
            <a:ext cx="1643074" cy="142876"/>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6"/>
                                        </p:tgtEl>
                                        <p:attrNameLst>
                                          <p:attrName>fillcolor</p:attrName>
                                        </p:attrNameLst>
                                      </p:cBhvr>
                                      <p:to>
                                        <a:schemeClr val="folHlink"/>
                                      </p:to>
                                    </p:animClr>
                                    <p:set>
                                      <p:cBhvr>
                                        <p:cTn id="19" dur="2000" fill="hold"/>
                                        <p:tgtEl>
                                          <p:spTgt spid="6"/>
                                        </p:tgtEl>
                                        <p:attrNameLst>
                                          <p:attrName>fill.type</p:attrName>
                                        </p:attrNameLst>
                                      </p:cBhvr>
                                      <p:to>
                                        <p:strVal val="solid"/>
                                      </p:to>
                                    </p:set>
                                    <p:set>
                                      <p:cBhvr>
                                        <p:cTn id="20" dur="2000" fill="hold"/>
                                        <p:tgtEl>
                                          <p:spTgt spid="6"/>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mph" presetSubtype="0" fill="hold" nodeType="clickEffect">
                                  <p:stCondLst>
                                    <p:cond delay="0"/>
                                  </p:stCondLst>
                                  <p:childTnLst>
                                    <p:animClr clrSpc="hsl" dir="cw">
                                      <p:cBhvr override="childStyle">
                                        <p:cTn id="30" dur="500" fill="hold"/>
                                        <p:tgtEl>
                                          <p:spTgt spid="13"/>
                                        </p:tgtEl>
                                        <p:attrNameLst>
                                          <p:attrName>style.color</p:attrName>
                                        </p:attrNameLst>
                                      </p:cBhvr>
                                      <p:by>
                                        <p:hsl h="7200000" s="0" l="0"/>
                                      </p:by>
                                    </p:animClr>
                                    <p:animClr clrSpc="hsl" dir="cw">
                                      <p:cBhvr>
                                        <p:cTn id="31" dur="500" fill="hold"/>
                                        <p:tgtEl>
                                          <p:spTgt spid="13"/>
                                        </p:tgtEl>
                                        <p:attrNameLst>
                                          <p:attrName>fillcolor</p:attrName>
                                        </p:attrNameLst>
                                      </p:cBhvr>
                                      <p:by>
                                        <p:hsl h="7200000" s="0" l="0"/>
                                      </p:by>
                                    </p:animClr>
                                    <p:animClr clrSpc="hsl" dir="cw">
                                      <p:cBhvr>
                                        <p:cTn id="32" dur="500" fill="hold"/>
                                        <p:tgtEl>
                                          <p:spTgt spid="13"/>
                                        </p:tgtEl>
                                        <p:attrNameLst>
                                          <p:attrName>stroke.color</p:attrName>
                                        </p:attrNameLst>
                                      </p:cBhvr>
                                      <p:by>
                                        <p:hsl h="7200000" s="0" l="0"/>
                                      </p:by>
                                    </p:animClr>
                                    <p:set>
                                      <p:cBhvr>
                                        <p:cTn id="33" dur="500" fill="hold"/>
                                        <p:tgtEl>
                                          <p:spTgt spid="13"/>
                                        </p:tgtEl>
                                        <p:attrNameLst>
                                          <p:attrName>fill.type</p:attrName>
                                        </p:attrNameLst>
                                      </p:cBhvr>
                                      <p:to>
                                        <p:strVal val="solid"/>
                                      </p:to>
                                    </p:set>
                                  </p:childTnLst>
                                </p:cTn>
                              </p:par>
                            </p:childTnLst>
                          </p:cTn>
                        </p:par>
                      </p:childTnLst>
                    </p:cTn>
                  </p:par>
                  <p:par>
                    <p:cTn id="34" fill="hold">
                      <p:stCondLst>
                        <p:cond delay="indefinite"/>
                      </p:stCondLst>
                      <p:childTnLst>
                        <p:par>
                          <p:cTn id="35" fill="hold">
                            <p:stCondLst>
                              <p:cond delay="0"/>
                            </p:stCondLst>
                            <p:childTnLst>
                              <p:par>
                                <p:cTn id="36" presetID="17" presetClass="entr" presetSubtype="10" fill="hold"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6" presetClass="entr" presetSubtype="32"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circle(out)">
                                      <p:cBhvr>
                                        <p:cTn id="44" dur="10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32"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circle(out)">
                                      <p:cBhvr>
                                        <p:cTn id="4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30</a:t>
            </a:fld>
            <a:endParaRPr lang="en-US"/>
          </a:p>
        </p:txBody>
      </p:sp>
      <p:sp>
        <p:nvSpPr>
          <p:cNvPr id="6" name="Title 1"/>
          <p:cNvSpPr>
            <a:spLocks noGrp="1"/>
          </p:cNvSpPr>
          <p:nvPr>
            <p:ph type="title"/>
          </p:nvPr>
        </p:nvSpPr>
        <p:spPr>
          <a:xfrm>
            <a:off x="500034" y="0"/>
            <a:ext cx="8229600" cy="928670"/>
          </a:xfrm>
        </p:spPr>
        <p:txBody>
          <a:bodyPr/>
          <a:lstStyle/>
          <a:p>
            <a:r>
              <a:rPr lang="en-US" dirty="0"/>
              <a:t>EXAMPLE 3 </a:t>
            </a:r>
            <a:r>
              <a:rPr lang="en-US" sz="2000" dirty="0"/>
              <a:t>(humanity 88)</a:t>
            </a:r>
          </a:p>
        </p:txBody>
      </p:sp>
      <p:sp>
        <p:nvSpPr>
          <p:cNvPr id="7" name="Content Placeholder 2"/>
          <p:cNvSpPr txBox="1">
            <a:spLocks/>
          </p:cNvSpPr>
          <p:nvPr/>
        </p:nvSpPr>
        <p:spPr bwMode="auto">
          <a:xfrm>
            <a:off x="0" y="785794"/>
            <a:ext cx="9144000" cy="2286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dirty="0">
                <a:latin typeface="Times New Roman" pitchFamily="18" charset="0"/>
                <a:cs typeface="Times New Roman" pitchFamily="18" charset="0"/>
              </a:rPr>
              <a:t>Robert Adam was the son of an architect, William Adam, and he had three brothers who were also architects. The building he designed  with them were  simple and well arranged outside, and the large room inside were beautifully shaped and decorated. He made the shape more interesting by having corners and curved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a:t>
            </a:r>
            <a:endParaRPr kumimoji="0" lang="en-US"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Content Placeholder 2"/>
          <p:cNvSpPr txBox="1">
            <a:spLocks/>
          </p:cNvSpPr>
          <p:nvPr/>
        </p:nvSpPr>
        <p:spPr bwMode="auto">
          <a:xfrm>
            <a:off x="0" y="271462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Much of his work was done inside existing houses, such as </a:t>
            </a:r>
            <a:r>
              <a:rPr lang="en-US" dirty="0" err="1">
                <a:latin typeface="Times New Roman" pitchFamily="18" charset="0"/>
                <a:cs typeface="Times New Roman" pitchFamily="18" charset="0"/>
              </a:rPr>
              <a:t>Syon</a:t>
            </a:r>
            <a:r>
              <a:rPr lang="en-US" dirty="0">
                <a:latin typeface="Times New Roman" pitchFamily="18" charset="0"/>
                <a:cs typeface="Times New Roman" pitchFamily="18" charset="0"/>
              </a:rPr>
              <a:t> House, near London.</a:t>
            </a:r>
          </a:p>
        </p:txBody>
      </p:sp>
      <p:sp>
        <p:nvSpPr>
          <p:cNvPr id="9" name="Content Placeholder 2"/>
          <p:cNvSpPr txBox="1">
            <a:spLocks/>
          </p:cNvSpPr>
          <p:nvPr/>
        </p:nvSpPr>
        <p:spPr bwMode="auto">
          <a:xfrm>
            <a:off x="0" y="3000372"/>
            <a:ext cx="9144000" cy="2286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His best country houses, such as Kenwood, in London, and </a:t>
            </a:r>
            <a:r>
              <a:rPr lang="en-US" dirty="0" err="1">
                <a:latin typeface="Times New Roman" pitchFamily="18" charset="0"/>
                <a:cs typeface="Times New Roman" pitchFamily="18" charset="0"/>
              </a:rPr>
              <a:t>Harewood</a:t>
            </a:r>
            <a:r>
              <a:rPr lang="en-US" dirty="0">
                <a:latin typeface="Times New Roman" pitchFamily="18" charset="0"/>
                <a:cs typeface="Times New Roman" pitchFamily="18" charset="0"/>
              </a:rPr>
              <a:t> House, in Yorkshire, were built from 1760 to the early 1770s.</a:t>
            </a:r>
          </a:p>
          <a:p>
            <a:r>
              <a:rPr lang="en-US" dirty="0">
                <a:latin typeface="Times New Roman" pitchFamily="18" charset="0"/>
                <a:cs typeface="Times New Roman" pitchFamily="18" charset="0"/>
              </a:rPr>
              <a:t>     Adam studied architecture abroad while on the Ground Tour to Italy. He was especially interested in the house in the Roman city of Pompeii and he copied their decoration  in his designs. He established himself in London in 1758 and was later joined by his brother James. </a:t>
            </a:r>
          </a:p>
          <a:p>
            <a:r>
              <a:rPr lang="en-US" dirty="0">
                <a:latin typeface="Times New Roman" pitchFamily="18" charset="0"/>
                <a:cs typeface="Times New Roman" pitchFamily="18" charset="0"/>
              </a:rPr>
              <a:t>     When Adam made a design for plasterwork  decorations it could be used in  several houses, since the moulds which shaped the plaster could be used again. </a:t>
            </a:r>
          </a:p>
        </p:txBody>
      </p:sp>
      <p:sp>
        <p:nvSpPr>
          <p:cNvPr id="10" name="Rectangle 9"/>
          <p:cNvSpPr/>
          <p:nvPr/>
        </p:nvSpPr>
        <p:spPr>
          <a:xfrm>
            <a:off x="0" y="5429264"/>
            <a:ext cx="8715404" cy="923330"/>
          </a:xfrm>
          <a:prstGeom prst="rect">
            <a:avLst/>
          </a:prstGeom>
          <a:solidFill>
            <a:srgbClr val="FFFF00">
              <a:alpha val="27000"/>
            </a:srgbClr>
          </a:solidFill>
        </p:spPr>
        <p:txBody>
          <a:bodyPr wrap="square">
            <a:spAutoFit/>
          </a:bodyPr>
          <a:lstStyle/>
          <a:p>
            <a:pPr lvl="0"/>
            <a:r>
              <a:rPr lang="en-US" b="1" dirty="0">
                <a:latin typeface="+mj-lt"/>
              </a:rPr>
              <a:t>23 . According to the passage, much of Adam's work was done …</a:t>
            </a:r>
          </a:p>
          <a:p>
            <a:r>
              <a:rPr lang="en-US" b="1" dirty="0">
                <a:latin typeface="+mj-lt"/>
              </a:rPr>
              <a:t>     a) from 1760 to 1770                         b) in the roman city</a:t>
            </a:r>
          </a:p>
          <a:p>
            <a:r>
              <a:rPr lang="en-US" b="1" dirty="0">
                <a:latin typeface="+mj-lt"/>
              </a:rPr>
              <a:t>     c) inside his best country houses      d) inside existing houses near London</a:t>
            </a:r>
          </a:p>
        </p:txBody>
      </p:sp>
      <p:cxnSp>
        <p:nvCxnSpPr>
          <p:cNvPr id="12" name="Straight Connector 11"/>
          <p:cNvCxnSpPr/>
          <p:nvPr/>
        </p:nvCxnSpPr>
        <p:spPr>
          <a:xfrm>
            <a:off x="2357422" y="5715016"/>
            <a:ext cx="16430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643702" y="3000372"/>
            <a:ext cx="1643074"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42910" y="3286124"/>
            <a:ext cx="507209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071802" y="5929330"/>
            <a:ext cx="3500462" cy="50006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ppt_x</p:attrName>
                                        </p:attrNameLst>
                                      </p:cBhvr>
                                      <p:tavLst>
                                        <p:tav tm="0">
                                          <p:val>
                                            <p:strVal val="#ppt_x-#ppt_w/2"/>
                                          </p:val>
                                        </p:tav>
                                        <p:tav tm="100000">
                                          <p:val>
                                            <p:strVal val="#ppt_x"/>
                                          </p:val>
                                        </p:tav>
                                      </p:tavLst>
                                    </p:anim>
                                    <p:anim calcmode="lin" valueType="num">
                                      <p:cBhvr>
                                        <p:cTn id="8" dur="500" fill="hold"/>
                                        <p:tgtEl>
                                          <p:spTgt spid="12"/>
                                        </p:tgtEl>
                                        <p:attrNameLst>
                                          <p:attrName>ppt_y</p:attrName>
                                        </p:attrNameLst>
                                      </p:cBhvr>
                                      <p:tavLst>
                                        <p:tav tm="0">
                                          <p:val>
                                            <p:strVal val="#ppt_y"/>
                                          </p:val>
                                        </p:tav>
                                        <p:tav tm="100000">
                                          <p:val>
                                            <p:strVal val="#ppt_y"/>
                                          </p:val>
                                        </p:tav>
                                      </p:tavLst>
                                    </p:anim>
                                    <p:anim calcmode="lin" valueType="num">
                                      <p:cBhvr>
                                        <p:cTn id="9" dur="500" fill="hold"/>
                                        <p:tgtEl>
                                          <p:spTgt spid="12"/>
                                        </p:tgtEl>
                                        <p:attrNameLst>
                                          <p:attrName>ppt_w</p:attrName>
                                        </p:attrNameLst>
                                      </p:cBhvr>
                                      <p:tavLst>
                                        <p:tav tm="0">
                                          <p:val>
                                            <p:fltVal val="0"/>
                                          </p:val>
                                        </p:tav>
                                        <p:tav tm="100000">
                                          <p:val>
                                            <p:strVal val="#ppt_w"/>
                                          </p:val>
                                        </p:tav>
                                      </p:tavLst>
                                    </p:anim>
                                    <p:anim calcmode="lin" valueType="num">
                                      <p:cBhvr>
                                        <p:cTn id="10" dur="5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500" fill="hold"/>
                                        <p:tgtEl>
                                          <p:spTgt spid="13"/>
                                        </p:tgtEl>
                                        <p:attrNameLst>
                                          <p:attrName>ppt_x</p:attrName>
                                        </p:attrNameLst>
                                      </p:cBhvr>
                                      <p:tavLst>
                                        <p:tav tm="0">
                                          <p:val>
                                            <p:strVal val="#ppt_x-#ppt_w/2"/>
                                          </p:val>
                                        </p:tav>
                                        <p:tav tm="100000">
                                          <p:val>
                                            <p:strVal val="#ppt_x"/>
                                          </p:val>
                                        </p:tav>
                                      </p:tavLst>
                                    </p:anim>
                                    <p:anim calcmode="lin" valueType="num">
                                      <p:cBhvr>
                                        <p:cTn id="16" dur="500" fill="hold"/>
                                        <p:tgtEl>
                                          <p:spTgt spid="13"/>
                                        </p:tgtEl>
                                        <p:attrNameLst>
                                          <p:attrName>ppt_y</p:attrName>
                                        </p:attrNameLst>
                                      </p:cBhvr>
                                      <p:tavLst>
                                        <p:tav tm="0">
                                          <p:val>
                                            <p:strVal val="#ppt_y"/>
                                          </p:val>
                                        </p:tav>
                                        <p:tav tm="100000">
                                          <p:val>
                                            <p:strVal val="#ppt_y"/>
                                          </p:val>
                                        </p:tav>
                                      </p:tavLst>
                                    </p:anim>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8"/>
                                        </p:tgtEl>
                                        <p:attrNameLst>
                                          <p:attrName>fillcolor</p:attrName>
                                        </p:attrNameLst>
                                      </p:cBhvr>
                                      <p:to>
                                        <a:schemeClr val="folHlink"/>
                                      </p:to>
                                    </p:animClr>
                                    <p:set>
                                      <p:cBhvr>
                                        <p:cTn id="23" dur="2000" fill="hold"/>
                                        <p:tgtEl>
                                          <p:spTgt spid="8"/>
                                        </p:tgtEl>
                                        <p:attrNameLst>
                                          <p:attrName>fill.type</p:attrName>
                                        </p:attrNameLst>
                                      </p:cBhvr>
                                      <p:to>
                                        <p:strVal val="solid"/>
                                      </p:to>
                                    </p:set>
                                    <p:set>
                                      <p:cBhvr>
                                        <p:cTn id="24" dur="2000" fill="hold"/>
                                        <p:tgtEl>
                                          <p:spTgt spid="8"/>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p:cTn id="29" dur="500" fill="hold"/>
                                        <p:tgtEl>
                                          <p:spTgt spid="14"/>
                                        </p:tgtEl>
                                        <p:attrNameLst>
                                          <p:attrName>ppt_x</p:attrName>
                                        </p:attrNameLst>
                                      </p:cBhvr>
                                      <p:tavLst>
                                        <p:tav tm="0">
                                          <p:val>
                                            <p:strVal val="#ppt_x-#ppt_w/2"/>
                                          </p:val>
                                        </p:tav>
                                        <p:tav tm="100000">
                                          <p:val>
                                            <p:strVal val="#ppt_x"/>
                                          </p:val>
                                        </p:tav>
                                      </p:tavLst>
                                    </p:anim>
                                    <p:anim calcmode="lin" valueType="num">
                                      <p:cBhvr>
                                        <p:cTn id="30" dur="500" fill="hold"/>
                                        <p:tgtEl>
                                          <p:spTgt spid="14"/>
                                        </p:tgtEl>
                                        <p:attrNameLst>
                                          <p:attrName>ppt_y</p:attrName>
                                        </p:attrNameLst>
                                      </p:cBhvr>
                                      <p:tavLst>
                                        <p:tav tm="0">
                                          <p:val>
                                            <p:strVal val="#ppt_y"/>
                                          </p:val>
                                        </p:tav>
                                        <p:tav tm="100000">
                                          <p:val>
                                            <p:strVal val="#ppt_y"/>
                                          </p:val>
                                        </p:tav>
                                      </p:tavLst>
                                    </p:anim>
                                    <p:anim calcmode="lin" valueType="num">
                                      <p:cBhvr>
                                        <p:cTn id="31" dur="500" fill="hold"/>
                                        <p:tgtEl>
                                          <p:spTgt spid="14"/>
                                        </p:tgtEl>
                                        <p:attrNameLst>
                                          <p:attrName>ppt_w</p:attrName>
                                        </p:attrNameLst>
                                      </p:cBhvr>
                                      <p:tavLst>
                                        <p:tav tm="0">
                                          <p:val>
                                            <p:fltVal val="0"/>
                                          </p:val>
                                        </p:tav>
                                        <p:tav tm="100000">
                                          <p:val>
                                            <p:strVal val="#ppt_w"/>
                                          </p:val>
                                        </p:tav>
                                      </p:tavLst>
                                    </p:anim>
                                    <p:anim calcmode="lin" valueType="num">
                                      <p:cBhvr>
                                        <p:cTn id="32"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8" presetClass="emph" presetSubtype="0" fill="hold" grpId="1" nodeType="clickEffect">
                                  <p:stCondLst>
                                    <p:cond delay="0"/>
                                  </p:stCondLst>
                                  <p:childTnLst>
                                    <p:animRot by="21600000">
                                      <p:cBhvr>
                                        <p:cTn id="40" dur="2000" fill="hold"/>
                                        <p:tgtEl>
                                          <p:spTgt spid="1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4 </a:t>
            </a:r>
            <a:r>
              <a:rPr lang="en-US" sz="2000" dirty="0"/>
              <a:t>(humanity 88)</a:t>
            </a:r>
          </a:p>
        </p:txBody>
      </p:sp>
      <p:sp>
        <p:nvSpPr>
          <p:cNvPr id="5" name="Slide Number Placeholder 4"/>
          <p:cNvSpPr>
            <a:spLocks noGrp="1"/>
          </p:cNvSpPr>
          <p:nvPr>
            <p:ph type="sldNum" sz="quarter" idx="12"/>
          </p:nvPr>
        </p:nvSpPr>
        <p:spPr/>
        <p:txBody>
          <a:bodyPr/>
          <a:lstStyle/>
          <a:p>
            <a:fld id="{54B2DABA-7B72-4E6B-98B7-F7033500D50E}" type="slidenum">
              <a:rPr lang="en-US" smtClean="0"/>
              <a:pPr/>
              <a:t>31</a:t>
            </a:fld>
            <a:endParaRPr lang="en-US"/>
          </a:p>
        </p:txBody>
      </p:sp>
      <p:sp>
        <p:nvSpPr>
          <p:cNvPr id="9" name="TextBox 8"/>
          <p:cNvSpPr txBox="1"/>
          <p:nvPr/>
        </p:nvSpPr>
        <p:spPr>
          <a:xfrm>
            <a:off x="0" y="1000108"/>
            <a:ext cx="9144000" cy="4339650"/>
          </a:xfrm>
          <a:prstGeom prst="rect">
            <a:avLst/>
          </a:prstGeom>
          <a:noFill/>
        </p:spPr>
        <p:txBody>
          <a:bodyPr wrap="square" rtlCol="0">
            <a:spAutoFit/>
          </a:bodyPr>
          <a:lstStyle/>
          <a:p>
            <a:r>
              <a:rPr lang="en-US" sz="1100" dirty="0">
                <a:solidFill>
                  <a:srgbClr val="002060"/>
                </a:solidFill>
              </a:rPr>
              <a:t>Robert Adam was the son of an architect, William Adam, and he had three brothers who were also architects. The building he designed  with them were  simple and well arranged outside, and the large room inside were beautifully shaped and decorated. He made the shape more interesting by </a:t>
            </a:r>
            <a:r>
              <a:rPr lang="en-US" sz="1100" b="1" dirty="0">
                <a:solidFill>
                  <a:srgbClr val="002060"/>
                </a:solidFill>
              </a:rPr>
              <a:t>having</a:t>
            </a:r>
            <a:r>
              <a:rPr lang="en-US" sz="1100" dirty="0">
                <a:solidFill>
                  <a:srgbClr val="002060"/>
                </a:solidFill>
              </a:rPr>
              <a:t> corners and </a:t>
            </a:r>
            <a:r>
              <a:rPr lang="en-US" sz="1100" b="1" dirty="0">
                <a:solidFill>
                  <a:srgbClr val="002060"/>
                </a:solidFill>
              </a:rPr>
              <a:t>curved</a:t>
            </a:r>
            <a:r>
              <a:rPr lang="en-US" sz="1100" dirty="0">
                <a:solidFill>
                  <a:srgbClr val="002060"/>
                </a:solidFill>
              </a:rPr>
              <a:t>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sz="1100" dirty="0" err="1">
                <a:solidFill>
                  <a:srgbClr val="002060"/>
                </a:solidFill>
              </a:rPr>
              <a:t>Syon</a:t>
            </a:r>
            <a:r>
              <a:rPr lang="en-US" sz="1100" dirty="0">
                <a:solidFill>
                  <a:srgbClr val="002060"/>
                </a:solidFill>
              </a:rPr>
              <a:t> House, near London. His best country houses, such as Kenwood, in London, and </a:t>
            </a:r>
            <a:r>
              <a:rPr lang="en-US" sz="1100" dirty="0" err="1">
                <a:solidFill>
                  <a:srgbClr val="002060"/>
                </a:solidFill>
              </a:rPr>
              <a:t>Harewood</a:t>
            </a:r>
            <a:r>
              <a:rPr lang="en-US" sz="1100" dirty="0">
                <a:solidFill>
                  <a:srgbClr val="002060"/>
                </a:solidFill>
              </a:rPr>
              <a:t> House, in Yorkshire, were built from 1760 to the early 1770s.</a:t>
            </a:r>
          </a:p>
          <a:p>
            <a:r>
              <a:rPr lang="en-US" sz="1100" dirty="0">
                <a:solidFill>
                  <a:srgbClr val="002060"/>
                </a:solidFill>
              </a:rPr>
              <a:t>     Adam studied architecture abroad while on the Ground Tour to Italy. He was especially interested in the house in the </a:t>
            </a:r>
            <a:r>
              <a:rPr lang="en-US" sz="1100" b="1" dirty="0">
                <a:solidFill>
                  <a:srgbClr val="002060"/>
                </a:solidFill>
              </a:rPr>
              <a:t>Roman city of Pompeii and he copied</a:t>
            </a:r>
            <a:r>
              <a:rPr lang="en-US" sz="1100" dirty="0">
                <a:solidFill>
                  <a:srgbClr val="002060"/>
                </a:solidFill>
              </a:rPr>
              <a:t> their decoration  in his designs. He established himself in London in 1758 and was later joined by his brother James. </a:t>
            </a:r>
          </a:p>
          <a:p>
            <a:r>
              <a:rPr lang="en-US" sz="1100" dirty="0">
                <a:solidFill>
                  <a:srgbClr val="002060"/>
                </a:solidFill>
              </a:rPr>
              <a:t>     When Adam made a design for plasterwork  decorations it </a:t>
            </a:r>
            <a:r>
              <a:rPr lang="en-US" sz="1100" b="1" dirty="0">
                <a:solidFill>
                  <a:srgbClr val="002060"/>
                </a:solidFill>
              </a:rPr>
              <a:t>could be used in</a:t>
            </a:r>
            <a:r>
              <a:rPr lang="en-US" sz="1100" dirty="0">
                <a:solidFill>
                  <a:srgbClr val="002060"/>
                </a:solidFill>
              </a:rPr>
              <a:t>  </a:t>
            </a:r>
            <a:r>
              <a:rPr lang="en-US" sz="1100" b="1" dirty="0">
                <a:solidFill>
                  <a:srgbClr val="002060"/>
                </a:solidFill>
              </a:rPr>
              <a:t>several houses</a:t>
            </a:r>
            <a:r>
              <a:rPr lang="en-US" sz="1100" dirty="0">
                <a:solidFill>
                  <a:srgbClr val="002060"/>
                </a:solidFill>
              </a:rPr>
              <a:t>, since the moulds which shaped the plaster could be used again. </a:t>
            </a:r>
          </a:p>
          <a:p>
            <a:r>
              <a:rPr lang="en-US" sz="1100" dirty="0"/>
              <a:t> </a:t>
            </a:r>
          </a:p>
          <a:p>
            <a:pPr marL="342900" lvl="0" indent="-342900">
              <a:buAutoNum type="arabicPeriod"/>
            </a:pPr>
            <a:r>
              <a:rPr lang="en-US" b="1" dirty="0">
                <a:latin typeface="+mj-lt"/>
              </a:rPr>
              <a:t>According to the passage, which sentence is NOT  true?</a:t>
            </a:r>
          </a:p>
          <a:p>
            <a:pPr marL="342900" lvl="0" indent="-342900"/>
            <a:r>
              <a:rPr lang="en-US" b="1" dirty="0">
                <a:latin typeface="+mj-lt"/>
              </a:rPr>
              <a:t>       a) Robert Adam used the Italian architecture             b) William Adam decorated buildings abroad</a:t>
            </a:r>
          </a:p>
          <a:p>
            <a:pPr marL="342900" lvl="0" indent="-342900"/>
            <a:r>
              <a:rPr lang="en-US" b="1" dirty="0">
                <a:latin typeface="+mj-lt"/>
              </a:rPr>
              <a:t>       c) Adam studied architecture in a foreign country    c)The buildings Adam designed were curved in some parts</a:t>
            </a:r>
          </a:p>
          <a:p>
            <a:endParaRPr lang="en-US" b="1" dirty="0">
              <a:latin typeface="+mj-lt"/>
            </a:endParaRPr>
          </a:p>
          <a:p>
            <a:r>
              <a:rPr lang="en-US" b="1" dirty="0">
                <a:latin typeface="+mj-lt"/>
              </a:rPr>
              <a:t>4 Adam was able to use the decoration designs more than one because he … .</a:t>
            </a:r>
          </a:p>
          <a:p>
            <a:r>
              <a:rPr lang="en-US" b="1" dirty="0">
                <a:latin typeface="+mj-lt"/>
              </a:rPr>
              <a:t>         a) could establish them himself                                         b) designed them more than once</a:t>
            </a:r>
          </a:p>
          <a:p>
            <a:r>
              <a:rPr lang="en-US" b="1" dirty="0">
                <a:latin typeface="+mj-lt"/>
              </a:rPr>
              <a:t>         c) made several plasterwork decorations for houses      d)   used the moulds which could be used many times</a:t>
            </a:r>
          </a:p>
          <a:p>
            <a:r>
              <a:rPr lang="en-US" dirty="0">
                <a:latin typeface="+mj-lt"/>
              </a:rPr>
              <a:t>    </a:t>
            </a:r>
          </a:p>
        </p:txBody>
      </p:sp>
      <p:sp>
        <p:nvSpPr>
          <p:cNvPr id="6" name="Horizontal Scroll 5"/>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latin typeface="Times New Roman" pitchFamily="18" charset="0"/>
                <a:cs typeface="Times New Roman" pitchFamily="18" charset="0"/>
              </a:rPr>
              <a:t>Which question do you prefer to answer?</a:t>
            </a:r>
          </a:p>
        </p:txBody>
      </p:sp>
      <p:sp>
        <p:nvSpPr>
          <p:cNvPr id="7" name="Horizontal Scroll 6"/>
          <p:cNvSpPr/>
          <p:nvPr/>
        </p:nvSpPr>
        <p:spPr>
          <a:xfrm>
            <a:off x="500034" y="1142984"/>
            <a:ext cx="8072494" cy="178595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rtl="1"/>
            <a:r>
              <a:rPr lang="fa-IR" sz="3600" dirty="0">
                <a:solidFill>
                  <a:srgbClr val="FF0000"/>
                </a:solidFill>
              </a:rPr>
              <a:t>سوال چهارم  چون </a:t>
            </a:r>
            <a:r>
              <a:rPr lang="fa-IR" sz="3600" dirty="0" err="1">
                <a:solidFill>
                  <a:srgbClr val="FF0000"/>
                </a:solidFill>
              </a:rPr>
              <a:t>جزيي</a:t>
            </a:r>
            <a:r>
              <a:rPr lang="fa-IR" sz="3600" dirty="0">
                <a:solidFill>
                  <a:srgbClr val="FF0000"/>
                </a:solidFill>
              </a:rPr>
              <a:t> تر است.</a:t>
            </a:r>
            <a:endParaRPr lang="en-US"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ou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32</a:t>
            </a:fld>
            <a:endParaRPr lang="en-US"/>
          </a:p>
        </p:txBody>
      </p:sp>
      <p:sp>
        <p:nvSpPr>
          <p:cNvPr id="6" name="Title 1"/>
          <p:cNvSpPr>
            <a:spLocks noGrp="1"/>
          </p:cNvSpPr>
          <p:nvPr>
            <p:ph type="title"/>
          </p:nvPr>
        </p:nvSpPr>
        <p:spPr>
          <a:xfrm>
            <a:off x="500034" y="0"/>
            <a:ext cx="8229600" cy="714356"/>
          </a:xfrm>
        </p:spPr>
        <p:txBody>
          <a:bodyPr/>
          <a:lstStyle/>
          <a:p>
            <a:r>
              <a:rPr lang="en-US" dirty="0"/>
              <a:t>EXAMPLE 4 </a:t>
            </a:r>
            <a:r>
              <a:rPr lang="en-US" sz="2000" dirty="0"/>
              <a:t>(humanity 88)</a:t>
            </a:r>
          </a:p>
        </p:txBody>
      </p:sp>
      <p:sp>
        <p:nvSpPr>
          <p:cNvPr id="7" name="Content Placeholder 2"/>
          <p:cNvSpPr txBox="1">
            <a:spLocks/>
          </p:cNvSpPr>
          <p:nvPr/>
        </p:nvSpPr>
        <p:spPr bwMode="auto">
          <a:xfrm>
            <a:off x="0" y="714356"/>
            <a:ext cx="9144000" cy="37862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Robert Adam was the son of an architect, William Adam, and he had three brothers who were also architects. The building he designed  with them were  simple and well arranged outside, and the large room inside were beautifully shaped and decorated. He made the shape more interesting by having corners and curved walls, or sometimes a row of  columns across one end.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dirty="0" err="1">
                <a:latin typeface="Times New Roman" pitchFamily="18" charset="0"/>
                <a:cs typeface="Times New Roman" pitchFamily="18" charset="0"/>
              </a:rPr>
              <a:t>Syon</a:t>
            </a:r>
            <a:r>
              <a:rPr lang="en-US" dirty="0">
                <a:latin typeface="Times New Roman" pitchFamily="18" charset="0"/>
                <a:cs typeface="Times New Roman" pitchFamily="18" charset="0"/>
              </a:rPr>
              <a:t> House, near London. His best country houses, such as Kenwood, in London, and </a:t>
            </a:r>
            <a:r>
              <a:rPr lang="en-US" dirty="0" err="1">
                <a:latin typeface="Times New Roman" pitchFamily="18" charset="0"/>
                <a:cs typeface="Times New Roman" pitchFamily="18" charset="0"/>
              </a:rPr>
              <a:t>Harewood</a:t>
            </a:r>
            <a:r>
              <a:rPr lang="en-US" dirty="0">
                <a:latin typeface="Times New Roman" pitchFamily="18" charset="0"/>
                <a:cs typeface="Times New Roman" pitchFamily="18" charset="0"/>
              </a:rPr>
              <a:t> House, in Yorkshire, were built from 1760 to the early 1770s.</a:t>
            </a:r>
          </a:p>
          <a:p>
            <a:r>
              <a:rPr lang="en-US" dirty="0">
                <a:latin typeface="Times New Roman" pitchFamily="18" charset="0"/>
                <a:cs typeface="Times New Roman" pitchFamily="18" charset="0"/>
              </a:rPr>
              <a:t>     Adam studied architecture abroad while on the Ground Tour to Italy. He was especially interested in the house in the Roman city of Pompeii and he copied their decoration  in his designs. He established himself in London in 1758 and was later joined by his brother James. </a:t>
            </a:r>
          </a:p>
        </p:txBody>
      </p:sp>
      <p:sp>
        <p:nvSpPr>
          <p:cNvPr id="8" name="Content Placeholder 2"/>
          <p:cNvSpPr txBox="1">
            <a:spLocks/>
          </p:cNvSpPr>
          <p:nvPr/>
        </p:nvSpPr>
        <p:spPr bwMode="auto">
          <a:xfrm>
            <a:off x="0" y="435769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When Adam made a design for plasterwork  decorations it could be used in  several houses, since the moulds which shaped the plaster could be used again.</a:t>
            </a:r>
          </a:p>
        </p:txBody>
      </p:sp>
      <p:sp>
        <p:nvSpPr>
          <p:cNvPr id="9" name="Content Placeholder 2"/>
          <p:cNvSpPr txBox="1">
            <a:spLocks/>
          </p:cNvSpPr>
          <p:nvPr/>
        </p:nvSpPr>
        <p:spPr bwMode="auto">
          <a:xfrm>
            <a:off x="0" y="5000636"/>
            <a:ext cx="9144000" cy="1571636"/>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b="1" dirty="0">
                <a:latin typeface="+mj-lt"/>
              </a:rPr>
              <a:t>24.  Adam was able to use the decoration designs more than one because he … .</a:t>
            </a:r>
          </a:p>
          <a:p>
            <a:r>
              <a:rPr lang="en-US" b="1" dirty="0">
                <a:latin typeface="+mj-lt"/>
              </a:rPr>
              <a:t>         a) could establish them himself           </a:t>
            </a:r>
          </a:p>
          <a:p>
            <a:r>
              <a:rPr lang="en-US" b="1" dirty="0">
                <a:latin typeface="+mj-lt"/>
              </a:rPr>
              <a:t>         b) designed them more than once</a:t>
            </a:r>
          </a:p>
          <a:p>
            <a:r>
              <a:rPr lang="en-US" b="1" dirty="0">
                <a:latin typeface="+mj-lt"/>
              </a:rPr>
              <a:t>         c) made several plasterwork decorations for houses </a:t>
            </a:r>
          </a:p>
          <a:p>
            <a:r>
              <a:rPr lang="en-US" b="1" dirty="0">
                <a:latin typeface="+mj-lt"/>
              </a:rPr>
              <a:t>         d)   used the moulds which could be used many times</a:t>
            </a:r>
          </a:p>
        </p:txBody>
      </p:sp>
      <p:cxnSp>
        <p:nvCxnSpPr>
          <p:cNvPr id="10" name="Straight Connector 9"/>
          <p:cNvCxnSpPr/>
          <p:nvPr/>
        </p:nvCxnSpPr>
        <p:spPr>
          <a:xfrm>
            <a:off x="3071802" y="4714884"/>
            <a:ext cx="550072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0" y="5643578"/>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8"/>
                                        </p:tgtEl>
                                        <p:attrNameLst>
                                          <p:attrName>fillcolor</p:attrName>
                                        </p:attrNameLst>
                                      </p:cBhvr>
                                      <p:to>
                                        <a:schemeClr val="folHlink"/>
                                      </p:to>
                                    </p:animClr>
                                    <p:set>
                                      <p:cBhvr>
                                        <p:cTn id="7" dur="2000" fill="hold"/>
                                        <p:tgtEl>
                                          <p:spTgt spid="8"/>
                                        </p:tgtEl>
                                        <p:attrNameLst>
                                          <p:attrName>fill.type</p:attrName>
                                        </p:attrNameLst>
                                      </p:cBhvr>
                                      <p:to>
                                        <p:strVal val="solid"/>
                                      </p:to>
                                    </p:set>
                                    <p:set>
                                      <p:cBhvr>
                                        <p:cTn id="8" dur="2000" fill="hold"/>
                                        <p:tgtEl>
                                          <p:spTgt spid="8"/>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7" presetClass="entr" presetSubtype="8"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ppt_x</p:attrName>
                                        </p:attrNameLst>
                                      </p:cBhvr>
                                      <p:tavLst>
                                        <p:tav tm="0">
                                          <p:val>
                                            <p:strVal val="#ppt_x-#ppt_w/2"/>
                                          </p:val>
                                        </p:tav>
                                        <p:tav tm="100000">
                                          <p:val>
                                            <p:strVal val="#ppt_x"/>
                                          </p:val>
                                        </p:tav>
                                      </p:tavLst>
                                    </p:anim>
                                    <p:anim calcmode="lin" valueType="num">
                                      <p:cBhvr>
                                        <p:cTn id="14" dur="500" fill="hold"/>
                                        <p:tgtEl>
                                          <p:spTgt spid="10"/>
                                        </p:tgtEl>
                                        <p:attrNameLst>
                                          <p:attrName>ppt_y</p:attrName>
                                        </p:attrNameLst>
                                      </p:cBhvr>
                                      <p:tavLst>
                                        <p:tav tm="0">
                                          <p:val>
                                            <p:strVal val="#ppt_y"/>
                                          </p:val>
                                        </p:tav>
                                        <p:tav tm="100000">
                                          <p:val>
                                            <p:strVal val="#ppt_y"/>
                                          </p:val>
                                        </p:tav>
                                      </p:tavLst>
                                    </p:anim>
                                    <p:anim calcmode="lin" valueType="num">
                                      <p:cBhvr>
                                        <p:cTn id="15" dur="500" fill="hold"/>
                                        <p:tgtEl>
                                          <p:spTgt spid="10"/>
                                        </p:tgtEl>
                                        <p:attrNameLst>
                                          <p:attrName>ppt_w</p:attrName>
                                        </p:attrNameLst>
                                      </p:cBhvr>
                                      <p:tavLst>
                                        <p:tav tm="0">
                                          <p:val>
                                            <p:fltVal val="0"/>
                                          </p:val>
                                        </p:tav>
                                        <p:tav tm="100000">
                                          <p:val>
                                            <p:strVal val="#ppt_w"/>
                                          </p:val>
                                        </p:tav>
                                      </p:tavLst>
                                    </p:anim>
                                    <p:anim calcmode="lin" valueType="num">
                                      <p:cBhvr>
                                        <p:cTn id="16"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slide(fromBottom)">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33</a:t>
            </a:fld>
            <a:endParaRPr lang="en-US"/>
          </a:p>
        </p:txBody>
      </p:sp>
      <p:sp>
        <p:nvSpPr>
          <p:cNvPr id="6" name="Title 1"/>
          <p:cNvSpPr>
            <a:spLocks noGrp="1"/>
          </p:cNvSpPr>
          <p:nvPr>
            <p:ph type="title"/>
          </p:nvPr>
        </p:nvSpPr>
        <p:spPr>
          <a:xfrm>
            <a:off x="500034" y="0"/>
            <a:ext cx="8229600" cy="1143000"/>
          </a:xfrm>
        </p:spPr>
        <p:txBody>
          <a:bodyPr/>
          <a:lstStyle/>
          <a:p>
            <a:r>
              <a:rPr lang="en-US" dirty="0"/>
              <a:t>EXAMPLE 5</a:t>
            </a:r>
            <a:r>
              <a:rPr lang="en-US" sz="2000" dirty="0"/>
              <a:t>(art88)</a:t>
            </a:r>
          </a:p>
        </p:txBody>
      </p:sp>
      <p:sp>
        <p:nvSpPr>
          <p:cNvPr id="7" name="Content Placeholder 2"/>
          <p:cNvSpPr txBox="1">
            <a:spLocks/>
          </p:cNvSpPr>
          <p:nvPr/>
        </p:nvSpPr>
        <p:spPr bwMode="auto">
          <a:xfrm>
            <a:off x="0" y="928670"/>
            <a:ext cx="4786346"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1100" dirty="0"/>
              <a:t> </a:t>
            </a:r>
            <a:r>
              <a:rPr lang="en-US" sz="2000" dirty="0">
                <a:latin typeface="Times New Roman" pitchFamily="18" charset="0"/>
                <a:cs typeface="Times New Roman" pitchFamily="18" charset="0"/>
              </a:rPr>
              <a:t>Raphael was born in </a:t>
            </a:r>
            <a:r>
              <a:rPr lang="en-US" sz="2000" dirty="0" err="1">
                <a:latin typeface="Times New Roman" pitchFamily="18" charset="0"/>
                <a:cs typeface="Times New Roman" pitchFamily="18" charset="0"/>
              </a:rPr>
              <a:t>Urbino</a:t>
            </a:r>
            <a:r>
              <a:rPr lang="en-US" sz="2000" dirty="0">
                <a:latin typeface="Times New Roman" pitchFamily="18" charset="0"/>
                <a:cs typeface="Times New Roman" pitchFamily="18" charset="0"/>
              </a:rPr>
              <a:t>, in Italy.</a:t>
            </a:r>
            <a:endParaRPr lang="en-US" sz="2000" b="1" dirty="0">
              <a:latin typeface="+mj-lt"/>
            </a:endParaRPr>
          </a:p>
        </p:txBody>
      </p:sp>
      <p:sp>
        <p:nvSpPr>
          <p:cNvPr id="8" name="Content Placeholder 2"/>
          <p:cNvSpPr txBox="1">
            <a:spLocks/>
          </p:cNvSpPr>
          <p:nvPr/>
        </p:nvSpPr>
        <p:spPr bwMode="auto">
          <a:xfrm>
            <a:off x="0" y="1000108"/>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His father was a talented painter who taught him to draw when he was still only little but he  died when he was 11.</a:t>
            </a:r>
          </a:p>
        </p:txBody>
      </p:sp>
      <p:sp>
        <p:nvSpPr>
          <p:cNvPr id="9" name="Content Placeholder 2"/>
          <p:cNvSpPr txBox="1">
            <a:spLocks/>
          </p:cNvSpPr>
          <p:nvPr/>
        </p:nvSpPr>
        <p:spPr bwMode="auto">
          <a:xfrm>
            <a:off x="0" y="1214422"/>
            <a:ext cx="9144000" cy="56435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Rafael was able to go on having lessons, however, and later worked in the studio of an artist named Perugino. Perugino' paintings were fresh and tranquil-looking, and some of the pictures Rafael painted at this time were rather like his master's.</a:t>
            </a:r>
          </a:p>
          <a:p>
            <a:r>
              <a:rPr lang="en-US" sz="2000" dirty="0">
                <a:latin typeface="Times New Roman" pitchFamily="18" charset="0"/>
                <a:cs typeface="Times New Roman" pitchFamily="18" charset="0"/>
              </a:rPr>
              <a:t>    Rafael went to Florence from 1504 to 1508, and there he painted many famous pictures, including many of the Madonna. In 1508 he was invited by Pope Julius II to Rome and it was there that he developed his particular genius for large and magnificent paintings. He was asked to decorate the walls of several rooms in the Vatican, the Pope's palace, with paintings. On opposite walls of one room he painted two scenes, one showing the glory of the holy church on earth and in heaven, and the other in honor of human learning. The latter showed a gathering of the great philosophers, poets, and men of science of ancient Greece. </a:t>
            </a:r>
          </a:p>
          <a:p>
            <a:r>
              <a:rPr lang="en-US" sz="2000" dirty="0"/>
              <a:t> </a:t>
            </a:r>
          </a:p>
          <a:p>
            <a:pPr lvl="0"/>
            <a:r>
              <a:rPr lang="en-US" sz="2000" b="1" dirty="0">
                <a:latin typeface="+mj-lt"/>
              </a:rPr>
              <a:t>25. According to the passage , Rafael learned drawing … .</a:t>
            </a:r>
          </a:p>
          <a:p>
            <a:pPr lvl="1"/>
            <a:r>
              <a:rPr lang="en-US" sz="2000" b="1" dirty="0">
                <a:latin typeface="+mj-lt"/>
              </a:rPr>
              <a:t>a)while learning how to read</a:t>
            </a:r>
          </a:p>
          <a:p>
            <a:pPr lvl="1"/>
            <a:r>
              <a:rPr lang="en-US" sz="2000" b="1" dirty="0">
                <a:latin typeface="+mj-lt"/>
              </a:rPr>
              <a:t>b)when his father died</a:t>
            </a:r>
          </a:p>
          <a:p>
            <a:pPr lvl="1"/>
            <a:r>
              <a:rPr lang="en-US" sz="2000" b="1" dirty="0">
                <a:latin typeface="+mj-lt"/>
              </a:rPr>
              <a:t>c)when he was very young</a:t>
            </a:r>
          </a:p>
          <a:p>
            <a:pPr lvl="1"/>
            <a:r>
              <a:rPr lang="en-US" sz="2000" b="1" dirty="0">
                <a:latin typeface="+mj-lt"/>
              </a:rPr>
              <a:t>d)when he was eleven years old </a:t>
            </a:r>
          </a:p>
        </p:txBody>
      </p:sp>
      <p:cxnSp>
        <p:nvCxnSpPr>
          <p:cNvPr id="10" name="Straight Connector 9"/>
          <p:cNvCxnSpPr/>
          <p:nvPr/>
        </p:nvCxnSpPr>
        <p:spPr>
          <a:xfrm>
            <a:off x="2643174" y="5500702"/>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071934" y="1285860"/>
            <a:ext cx="43577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42844" y="1571612"/>
            <a:ext cx="542928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14282" y="5857892"/>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ppt_w/2"/>
                                          </p:val>
                                        </p:tav>
                                        <p:tav tm="100000">
                                          <p:val>
                                            <p:strVal val="#ppt_x"/>
                                          </p:val>
                                        </p:tav>
                                      </p:tavLst>
                                    </p:anim>
                                    <p:anim calcmode="lin" valueType="num">
                                      <p:cBhvr>
                                        <p:cTn id="8" dur="500" fill="hold"/>
                                        <p:tgtEl>
                                          <p:spTgt spid="10"/>
                                        </p:tgtEl>
                                        <p:attrNameLst>
                                          <p:attrName>ppt_y</p:attrName>
                                        </p:attrNameLst>
                                      </p:cBhvr>
                                      <p:tavLst>
                                        <p:tav tm="0">
                                          <p:val>
                                            <p:strVal val="#ppt_y"/>
                                          </p:val>
                                        </p:tav>
                                        <p:tav tm="100000">
                                          <p:val>
                                            <p:strVal val="#ppt_y"/>
                                          </p:val>
                                        </p:tav>
                                      </p:tavLst>
                                    </p:anim>
                                    <p:anim calcmode="lin" valueType="num">
                                      <p:cBhvr>
                                        <p:cTn id="9" dur="500" fill="hold"/>
                                        <p:tgtEl>
                                          <p:spTgt spid="10"/>
                                        </p:tgtEl>
                                        <p:attrNameLst>
                                          <p:attrName>ppt_w</p:attrName>
                                        </p:attrNameLst>
                                      </p:cBhvr>
                                      <p:tavLst>
                                        <p:tav tm="0">
                                          <p:val>
                                            <p:fltVal val="0"/>
                                          </p:val>
                                        </p:tav>
                                        <p:tav tm="100000">
                                          <p:val>
                                            <p:strVal val="#ppt_w"/>
                                          </p:val>
                                        </p:tav>
                                      </p:tavLst>
                                    </p:anim>
                                    <p:anim calcmode="lin" valueType="num">
                                      <p:cBhvr>
                                        <p:cTn id="10"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fill="hold"/>
                                        <p:tgtEl>
                                          <p:spTgt spid="11"/>
                                        </p:tgtEl>
                                        <p:attrNameLst>
                                          <p:attrName>ppt_x</p:attrName>
                                        </p:attrNameLst>
                                      </p:cBhvr>
                                      <p:tavLst>
                                        <p:tav tm="0">
                                          <p:val>
                                            <p:strVal val="#ppt_x-#ppt_w/2"/>
                                          </p:val>
                                        </p:tav>
                                        <p:tav tm="100000">
                                          <p:val>
                                            <p:strVal val="#ppt_x"/>
                                          </p:val>
                                        </p:tav>
                                      </p:tavLst>
                                    </p:anim>
                                    <p:anim calcmode="lin" valueType="num">
                                      <p:cBhvr>
                                        <p:cTn id="16" dur="500" fill="hold"/>
                                        <p:tgtEl>
                                          <p:spTgt spid="11"/>
                                        </p:tgtEl>
                                        <p:attrNameLst>
                                          <p:attrName>ppt_y</p:attrName>
                                        </p:attrNameLst>
                                      </p:cBhvr>
                                      <p:tavLst>
                                        <p:tav tm="0">
                                          <p:val>
                                            <p:strVal val="#ppt_y"/>
                                          </p:val>
                                        </p:tav>
                                        <p:tav tm="100000">
                                          <p:val>
                                            <p:strVal val="#ppt_y"/>
                                          </p:val>
                                        </p:tav>
                                      </p:tavLst>
                                    </p:anim>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8"/>
                                        </p:tgtEl>
                                        <p:attrNameLst>
                                          <p:attrName>fillcolor</p:attrName>
                                        </p:attrNameLst>
                                      </p:cBhvr>
                                      <p:to>
                                        <a:schemeClr val="folHlink"/>
                                      </p:to>
                                    </p:animClr>
                                    <p:set>
                                      <p:cBhvr>
                                        <p:cTn id="23" dur="2000" fill="hold"/>
                                        <p:tgtEl>
                                          <p:spTgt spid="8"/>
                                        </p:tgtEl>
                                        <p:attrNameLst>
                                          <p:attrName>fill.type</p:attrName>
                                        </p:attrNameLst>
                                      </p:cBhvr>
                                      <p:to>
                                        <p:strVal val="solid"/>
                                      </p:to>
                                    </p:set>
                                    <p:set>
                                      <p:cBhvr>
                                        <p:cTn id="24" dur="2000" fill="hold"/>
                                        <p:tgtEl>
                                          <p:spTgt spid="8"/>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p:cTn id="29" dur="500" fill="hold"/>
                                        <p:tgtEl>
                                          <p:spTgt spid="14"/>
                                        </p:tgtEl>
                                        <p:attrNameLst>
                                          <p:attrName>ppt_x</p:attrName>
                                        </p:attrNameLst>
                                      </p:cBhvr>
                                      <p:tavLst>
                                        <p:tav tm="0">
                                          <p:val>
                                            <p:strVal val="#ppt_x-#ppt_w/2"/>
                                          </p:val>
                                        </p:tav>
                                        <p:tav tm="100000">
                                          <p:val>
                                            <p:strVal val="#ppt_x"/>
                                          </p:val>
                                        </p:tav>
                                      </p:tavLst>
                                    </p:anim>
                                    <p:anim calcmode="lin" valueType="num">
                                      <p:cBhvr>
                                        <p:cTn id="30" dur="500" fill="hold"/>
                                        <p:tgtEl>
                                          <p:spTgt spid="14"/>
                                        </p:tgtEl>
                                        <p:attrNameLst>
                                          <p:attrName>ppt_y</p:attrName>
                                        </p:attrNameLst>
                                      </p:cBhvr>
                                      <p:tavLst>
                                        <p:tav tm="0">
                                          <p:val>
                                            <p:strVal val="#ppt_y"/>
                                          </p:val>
                                        </p:tav>
                                        <p:tav tm="100000">
                                          <p:val>
                                            <p:strVal val="#ppt_y"/>
                                          </p:val>
                                        </p:tav>
                                      </p:tavLst>
                                    </p:anim>
                                    <p:anim calcmode="lin" valueType="num">
                                      <p:cBhvr>
                                        <p:cTn id="31" dur="500" fill="hold"/>
                                        <p:tgtEl>
                                          <p:spTgt spid="14"/>
                                        </p:tgtEl>
                                        <p:attrNameLst>
                                          <p:attrName>ppt_w</p:attrName>
                                        </p:attrNameLst>
                                      </p:cBhvr>
                                      <p:tavLst>
                                        <p:tav tm="0">
                                          <p:val>
                                            <p:fltVal val="0"/>
                                          </p:val>
                                        </p:tav>
                                        <p:tav tm="100000">
                                          <p:val>
                                            <p:strVal val="#ppt_w"/>
                                          </p:val>
                                        </p:tav>
                                      </p:tavLst>
                                    </p:anim>
                                    <p:anim calcmode="lin" valueType="num">
                                      <p:cBhvr>
                                        <p:cTn id="32"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lide(fromBottom)">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1143000"/>
          </a:xfrm>
        </p:spPr>
        <p:txBody>
          <a:bodyPr/>
          <a:lstStyle/>
          <a:p>
            <a:r>
              <a:rPr lang="en-US" dirty="0"/>
              <a:t>EXAMPLE 6 </a:t>
            </a:r>
            <a:r>
              <a:rPr lang="en-US" sz="2000" dirty="0"/>
              <a:t>(art88)</a:t>
            </a:r>
          </a:p>
        </p:txBody>
      </p:sp>
      <p:sp>
        <p:nvSpPr>
          <p:cNvPr id="8" name="Content Placeholder 2"/>
          <p:cNvSpPr txBox="1">
            <a:spLocks/>
          </p:cNvSpPr>
          <p:nvPr/>
        </p:nvSpPr>
        <p:spPr bwMode="auto">
          <a:xfrm>
            <a:off x="0" y="857232"/>
            <a:ext cx="8572528" cy="2286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Raphael was born in </a:t>
            </a:r>
            <a:r>
              <a:rPr lang="en-US" sz="2000" dirty="0" err="1">
                <a:latin typeface="Times New Roman" pitchFamily="18" charset="0"/>
                <a:cs typeface="Times New Roman" pitchFamily="18" charset="0"/>
              </a:rPr>
              <a:t>Urbino</a:t>
            </a:r>
            <a:r>
              <a:rPr lang="en-US" sz="2000" dirty="0">
                <a:latin typeface="Times New Roman" pitchFamily="18" charset="0"/>
                <a:cs typeface="Times New Roman" pitchFamily="18" charset="0"/>
              </a:rPr>
              <a:t>, in Italy. His father was a talented painter who taught him to draw when he was still only little but who died when he was 11. Rafael was able to go on having lessons, however, and later worked in the studio of an artist named Perugino. Perugino' paintings were fresh and tranquil-looking, and some of the pictures Rafael painted at this time were rather like his master's.</a:t>
            </a:r>
          </a:p>
          <a:p>
            <a:r>
              <a:rPr lang="en-US" sz="2000" dirty="0">
                <a:latin typeface="Times New Roman" pitchFamily="18" charset="0"/>
                <a:cs typeface="Times New Roman" pitchFamily="18" charset="0"/>
              </a:rPr>
              <a:t>    Rafael went to Florence from 1504 to 1508, and there he painted many famous pictures, including many of the Madonna. </a:t>
            </a: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Content Placeholder 2"/>
          <p:cNvSpPr txBox="1">
            <a:spLocks/>
          </p:cNvSpPr>
          <p:nvPr/>
        </p:nvSpPr>
        <p:spPr bwMode="auto">
          <a:xfrm>
            <a:off x="0" y="5000636"/>
            <a:ext cx="9144000" cy="1643074"/>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26. </a:t>
            </a:r>
            <a:r>
              <a:rPr lang="en-US" sz="2000" b="1" dirty="0">
                <a:latin typeface="+mj-lt"/>
              </a:rPr>
              <a:t>After Rafael was invited to Rome By Pope Julius II, he … .</a:t>
            </a:r>
          </a:p>
          <a:p>
            <a:pPr lvl="1"/>
            <a:r>
              <a:rPr lang="en-US" sz="2000" b="1" dirty="0">
                <a:latin typeface="+mj-lt"/>
              </a:rPr>
              <a:t>a)did not develop his painting ability</a:t>
            </a:r>
          </a:p>
          <a:p>
            <a:pPr lvl="1"/>
            <a:r>
              <a:rPr lang="en-US" sz="2000" b="1" dirty="0">
                <a:latin typeface="+mj-lt"/>
              </a:rPr>
              <a:t>b)did not paint many famous pictures there</a:t>
            </a:r>
          </a:p>
          <a:p>
            <a:pPr lvl="1"/>
            <a:r>
              <a:rPr lang="en-US" sz="2000" b="1" dirty="0">
                <a:latin typeface="+mj-lt"/>
              </a:rPr>
              <a:t>c)did not get familiar with his first master</a:t>
            </a:r>
          </a:p>
          <a:p>
            <a:pPr lvl="1"/>
            <a:r>
              <a:rPr lang="en-US" sz="2000" b="1" dirty="0">
                <a:latin typeface="+mj-lt"/>
              </a:rPr>
              <a:t>d)was not asked to paint the walls of many rooms</a:t>
            </a:r>
            <a:endParaRPr kumimoji="0" lang="en-US" sz="2000" b="0" i="0" u="none" strike="noStrike" kern="0" cap="none" spc="0" normalizeH="0" baseline="0" noProof="0" dirty="0">
              <a:ln>
                <a:noFill/>
              </a:ln>
              <a:solidFill>
                <a:schemeClr val="tx1"/>
              </a:solidFill>
              <a:effectLst/>
              <a:uLnTx/>
              <a:uFillTx/>
              <a:latin typeface="+mj-lt"/>
              <a:ea typeface="+mn-ea"/>
              <a:cs typeface="+mn-cs"/>
            </a:endParaRPr>
          </a:p>
        </p:txBody>
      </p:sp>
      <p:cxnSp>
        <p:nvCxnSpPr>
          <p:cNvPr id="10" name="Straight Connector 9"/>
          <p:cNvCxnSpPr/>
          <p:nvPr/>
        </p:nvCxnSpPr>
        <p:spPr>
          <a:xfrm>
            <a:off x="2643174" y="5357826"/>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Content Placeholder 2"/>
          <p:cNvSpPr txBox="1">
            <a:spLocks/>
          </p:cNvSpPr>
          <p:nvPr/>
        </p:nvSpPr>
        <p:spPr bwMode="auto">
          <a:xfrm>
            <a:off x="0" y="2714620"/>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1508 he was invited by Pope Julius II to Rome and it was there that he developed his particular genius for large and magnificent paintings. He was asked to decorate the walls of several rooms in the Vatican, the Pope's palace, with paintings.</a:t>
            </a:r>
          </a:p>
        </p:txBody>
      </p:sp>
      <p:sp>
        <p:nvSpPr>
          <p:cNvPr id="16" name="Content Placeholder 2"/>
          <p:cNvSpPr txBox="1">
            <a:spLocks/>
          </p:cNvSpPr>
          <p:nvPr/>
        </p:nvSpPr>
        <p:spPr bwMode="auto">
          <a:xfrm>
            <a:off x="0" y="3571876"/>
            <a:ext cx="8572528" cy="13573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On opposite walls of one room he painted two scenes, one showing the glory of the holy church on earth and in heaven, and the other in honor of human learning. The latter showed a gathering of the great philosophers, poets, and men of science of ancient Greece.</a:t>
            </a:r>
            <a:endParaRPr kumimoji="0" lang="en-US" sz="2000" b="0" i="0" u="none" strike="noStrike" kern="0" cap="none" spc="0" normalizeH="0" baseline="0" noProof="0" dirty="0">
              <a:ln>
                <a:noFill/>
              </a:ln>
              <a:solidFill>
                <a:schemeClr val="tx1"/>
              </a:solidFill>
              <a:effectLst/>
              <a:uLnTx/>
              <a:uFillTx/>
              <a:latin typeface="+mj-lt"/>
              <a:ea typeface="+mn-ea"/>
              <a:cs typeface="+mn-cs"/>
            </a:endParaRPr>
          </a:p>
        </p:txBody>
      </p:sp>
      <p:cxnSp>
        <p:nvCxnSpPr>
          <p:cNvPr id="17" name="Straight Connector 16"/>
          <p:cNvCxnSpPr/>
          <p:nvPr/>
        </p:nvCxnSpPr>
        <p:spPr>
          <a:xfrm>
            <a:off x="5214942" y="3000372"/>
            <a:ext cx="342902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928794" y="3286124"/>
            <a:ext cx="342902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714744" y="5357826"/>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False</a:t>
            </a:r>
            <a:endParaRPr lang="en-US" dirty="0">
              <a:solidFill>
                <a:srgbClr val="FF0000"/>
              </a:solidFill>
            </a:endParaRPr>
          </a:p>
        </p:txBody>
      </p:sp>
      <p:cxnSp>
        <p:nvCxnSpPr>
          <p:cNvPr id="21" name="Straight Connector 20"/>
          <p:cNvCxnSpPr/>
          <p:nvPr/>
        </p:nvCxnSpPr>
        <p:spPr>
          <a:xfrm>
            <a:off x="6286512" y="3286124"/>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929058" y="5643578"/>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False</a:t>
            </a:r>
            <a:endParaRPr lang="en-US" dirty="0">
              <a:solidFill>
                <a:srgbClr val="FF0000"/>
              </a:solidFill>
            </a:endParaRPr>
          </a:p>
        </p:txBody>
      </p:sp>
      <p:cxnSp>
        <p:nvCxnSpPr>
          <p:cNvPr id="23" name="Straight Connector 22"/>
          <p:cNvCxnSpPr/>
          <p:nvPr/>
        </p:nvCxnSpPr>
        <p:spPr>
          <a:xfrm>
            <a:off x="1285852" y="3571876"/>
            <a:ext cx="328614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714876" y="6215082"/>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False</a:t>
            </a:r>
            <a:endParaRPr lang="en-US" dirty="0">
              <a:solidFill>
                <a:srgbClr val="FF0000"/>
              </a:solidFill>
            </a:endParaRPr>
          </a:p>
        </p:txBody>
      </p:sp>
      <p:sp>
        <p:nvSpPr>
          <p:cNvPr id="26" name="TextBox 25"/>
          <p:cNvSpPr txBox="1"/>
          <p:nvPr/>
        </p:nvSpPr>
        <p:spPr>
          <a:xfrm>
            <a:off x="142844" y="5643578"/>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ppt_w/2"/>
                                          </p:val>
                                        </p:tav>
                                        <p:tav tm="100000">
                                          <p:val>
                                            <p:strVal val="#ppt_x"/>
                                          </p:val>
                                        </p:tav>
                                      </p:tavLst>
                                    </p:anim>
                                    <p:anim calcmode="lin" valueType="num">
                                      <p:cBhvr>
                                        <p:cTn id="8" dur="500" fill="hold"/>
                                        <p:tgtEl>
                                          <p:spTgt spid="10"/>
                                        </p:tgtEl>
                                        <p:attrNameLst>
                                          <p:attrName>ppt_y</p:attrName>
                                        </p:attrNameLst>
                                      </p:cBhvr>
                                      <p:tavLst>
                                        <p:tav tm="0">
                                          <p:val>
                                            <p:strVal val="#ppt_y"/>
                                          </p:val>
                                        </p:tav>
                                        <p:tav tm="100000">
                                          <p:val>
                                            <p:strVal val="#ppt_y"/>
                                          </p:val>
                                        </p:tav>
                                      </p:tavLst>
                                    </p:anim>
                                    <p:anim calcmode="lin" valueType="num">
                                      <p:cBhvr>
                                        <p:cTn id="9" dur="500" fill="hold"/>
                                        <p:tgtEl>
                                          <p:spTgt spid="10"/>
                                        </p:tgtEl>
                                        <p:attrNameLst>
                                          <p:attrName>ppt_w</p:attrName>
                                        </p:attrNameLst>
                                      </p:cBhvr>
                                      <p:tavLst>
                                        <p:tav tm="0">
                                          <p:val>
                                            <p:fltVal val="0"/>
                                          </p:val>
                                        </p:tav>
                                        <p:tav tm="100000">
                                          <p:val>
                                            <p:strVal val="#ppt_w"/>
                                          </p:val>
                                        </p:tav>
                                      </p:tavLst>
                                    </p:anim>
                                    <p:anim calcmode="lin" valueType="num">
                                      <p:cBhvr>
                                        <p:cTn id="10"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p:cTn id="15" dur="500" fill="hold"/>
                                        <p:tgtEl>
                                          <p:spTgt spid="17"/>
                                        </p:tgtEl>
                                        <p:attrNameLst>
                                          <p:attrName>ppt_x</p:attrName>
                                        </p:attrNameLst>
                                      </p:cBhvr>
                                      <p:tavLst>
                                        <p:tav tm="0">
                                          <p:val>
                                            <p:strVal val="#ppt_x-#ppt_w/2"/>
                                          </p:val>
                                        </p:tav>
                                        <p:tav tm="100000">
                                          <p:val>
                                            <p:strVal val="#ppt_x"/>
                                          </p:val>
                                        </p:tav>
                                      </p:tavLst>
                                    </p:anim>
                                    <p:anim calcmode="lin" valueType="num">
                                      <p:cBhvr>
                                        <p:cTn id="16" dur="500" fill="hold"/>
                                        <p:tgtEl>
                                          <p:spTgt spid="17"/>
                                        </p:tgtEl>
                                        <p:attrNameLst>
                                          <p:attrName>ppt_y</p:attrName>
                                        </p:attrNameLst>
                                      </p:cBhvr>
                                      <p:tavLst>
                                        <p:tav tm="0">
                                          <p:val>
                                            <p:strVal val="#ppt_y"/>
                                          </p:val>
                                        </p:tav>
                                        <p:tav tm="100000">
                                          <p:val>
                                            <p:strVal val="#ppt_y"/>
                                          </p:val>
                                        </p:tav>
                                      </p:tavLst>
                                    </p:anim>
                                    <p:anim calcmode="lin" valueType="num">
                                      <p:cBhvr>
                                        <p:cTn id="17" dur="500" fill="hold"/>
                                        <p:tgtEl>
                                          <p:spTgt spid="17"/>
                                        </p:tgtEl>
                                        <p:attrNameLst>
                                          <p:attrName>ppt_w</p:attrName>
                                        </p:attrNameLst>
                                      </p:cBhvr>
                                      <p:tavLst>
                                        <p:tav tm="0">
                                          <p:val>
                                            <p:fltVal val="0"/>
                                          </p:val>
                                        </p:tav>
                                        <p:tav tm="100000">
                                          <p:val>
                                            <p:strVal val="#ppt_w"/>
                                          </p:val>
                                        </p:tav>
                                      </p:tavLst>
                                    </p:anim>
                                    <p:anim calcmode="lin" valueType="num">
                                      <p:cBhvr>
                                        <p:cTn id="18"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5"/>
                                        </p:tgtEl>
                                        <p:attrNameLst>
                                          <p:attrName>fillcolor</p:attrName>
                                        </p:attrNameLst>
                                      </p:cBhvr>
                                      <p:to>
                                        <a:schemeClr val="folHlink"/>
                                      </p:to>
                                    </p:animClr>
                                    <p:set>
                                      <p:cBhvr>
                                        <p:cTn id="23" dur="2000" fill="hold"/>
                                        <p:tgtEl>
                                          <p:spTgt spid="15"/>
                                        </p:tgtEl>
                                        <p:attrNameLst>
                                          <p:attrName>fill.type</p:attrName>
                                        </p:attrNameLst>
                                      </p:cBhvr>
                                      <p:to>
                                        <p:strVal val="solid"/>
                                      </p:to>
                                    </p:set>
                                    <p:set>
                                      <p:cBhvr>
                                        <p:cTn id="24" dur="2000" fill="hold"/>
                                        <p:tgtEl>
                                          <p:spTgt spid="15"/>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p:cTn id="29" dur="500" fill="hold"/>
                                        <p:tgtEl>
                                          <p:spTgt spid="19"/>
                                        </p:tgtEl>
                                        <p:attrNameLst>
                                          <p:attrName>ppt_x</p:attrName>
                                        </p:attrNameLst>
                                      </p:cBhvr>
                                      <p:tavLst>
                                        <p:tav tm="0">
                                          <p:val>
                                            <p:strVal val="#ppt_x-#ppt_w/2"/>
                                          </p:val>
                                        </p:tav>
                                        <p:tav tm="100000">
                                          <p:val>
                                            <p:strVal val="#ppt_x"/>
                                          </p:val>
                                        </p:tav>
                                      </p:tavLst>
                                    </p:anim>
                                    <p:anim calcmode="lin" valueType="num">
                                      <p:cBhvr>
                                        <p:cTn id="30" dur="500" fill="hold"/>
                                        <p:tgtEl>
                                          <p:spTgt spid="19"/>
                                        </p:tgtEl>
                                        <p:attrNameLst>
                                          <p:attrName>ppt_y</p:attrName>
                                        </p:attrNameLst>
                                      </p:cBhvr>
                                      <p:tavLst>
                                        <p:tav tm="0">
                                          <p:val>
                                            <p:strVal val="#ppt_y"/>
                                          </p:val>
                                        </p:tav>
                                        <p:tav tm="100000">
                                          <p:val>
                                            <p:strVal val="#ppt_y"/>
                                          </p:val>
                                        </p:tav>
                                      </p:tavLst>
                                    </p:anim>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iterate type="lt">
                                    <p:tmPct val="0"/>
                                  </p:iterate>
                                  <p:childTnLst>
                                    <p:set>
                                      <p:cBhvr>
                                        <p:cTn id="36" dur="1" fill="hold">
                                          <p:stCondLst>
                                            <p:cond delay="0"/>
                                          </p:stCondLst>
                                        </p:cTn>
                                        <p:tgtEl>
                                          <p:spTgt spid="20">
                                            <p:txEl>
                                              <p:pRg st="0" end="0"/>
                                            </p:txEl>
                                          </p:spTgt>
                                        </p:tgtEl>
                                        <p:attrNameLst>
                                          <p:attrName>style.visibility</p:attrName>
                                        </p:attrNameLst>
                                      </p:cBhvr>
                                      <p:to>
                                        <p:strVal val="visible"/>
                                      </p:to>
                                    </p:set>
                                    <p:animEffect transition="in" filter="box(in)">
                                      <p:cBhvr>
                                        <p:cTn id="37" dur="500"/>
                                        <p:tgtEl>
                                          <p:spTgt spid="20">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7" presetClass="entr" presetSubtype="8"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p:cTn id="42" dur="500" fill="hold"/>
                                        <p:tgtEl>
                                          <p:spTgt spid="21"/>
                                        </p:tgtEl>
                                        <p:attrNameLst>
                                          <p:attrName>ppt_x</p:attrName>
                                        </p:attrNameLst>
                                      </p:cBhvr>
                                      <p:tavLst>
                                        <p:tav tm="0">
                                          <p:val>
                                            <p:strVal val="#ppt_x-#ppt_w/2"/>
                                          </p:val>
                                        </p:tav>
                                        <p:tav tm="100000">
                                          <p:val>
                                            <p:strVal val="#ppt_x"/>
                                          </p:val>
                                        </p:tav>
                                      </p:tavLst>
                                    </p:anim>
                                    <p:anim calcmode="lin" valueType="num">
                                      <p:cBhvr>
                                        <p:cTn id="43" dur="500" fill="hold"/>
                                        <p:tgtEl>
                                          <p:spTgt spid="21"/>
                                        </p:tgtEl>
                                        <p:attrNameLst>
                                          <p:attrName>ppt_y</p:attrName>
                                        </p:attrNameLst>
                                      </p:cBhvr>
                                      <p:tavLst>
                                        <p:tav tm="0">
                                          <p:val>
                                            <p:strVal val="#ppt_y"/>
                                          </p:val>
                                        </p:tav>
                                        <p:tav tm="100000">
                                          <p:val>
                                            <p:strVal val="#ppt_y"/>
                                          </p:val>
                                        </p:tav>
                                      </p:tavLst>
                                    </p:anim>
                                    <p:anim calcmode="lin" valueType="num">
                                      <p:cBhvr>
                                        <p:cTn id="44" dur="500" fill="hold"/>
                                        <p:tgtEl>
                                          <p:spTgt spid="21"/>
                                        </p:tgtEl>
                                        <p:attrNameLst>
                                          <p:attrName>ppt_w</p:attrName>
                                        </p:attrNameLst>
                                      </p:cBhvr>
                                      <p:tavLst>
                                        <p:tav tm="0">
                                          <p:val>
                                            <p:fltVal val="0"/>
                                          </p:val>
                                        </p:tav>
                                        <p:tav tm="100000">
                                          <p:val>
                                            <p:strVal val="#ppt_w"/>
                                          </p:val>
                                        </p:tav>
                                      </p:tavLst>
                                    </p:anim>
                                    <p:anim calcmode="lin" valueType="num">
                                      <p:cBhvr>
                                        <p:cTn id="45"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iterate type="lt">
                                    <p:tmPct val="0"/>
                                  </p:iterate>
                                  <p:childTnLst>
                                    <p:set>
                                      <p:cBhvr>
                                        <p:cTn id="49" dur="1" fill="hold">
                                          <p:stCondLst>
                                            <p:cond delay="0"/>
                                          </p:stCondLst>
                                        </p:cTn>
                                        <p:tgtEl>
                                          <p:spTgt spid="22">
                                            <p:txEl>
                                              <p:pRg st="0" end="0"/>
                                            </p:txEl>
                                          </p:spTgt>
                                        </p:tgtEl>
                                        <p:attrNameLst>
                                          <p:attrName>style.visibility</p:attrName>
                                        </p:attrNameLst>
                                      </p:cBhvr>
                                      <p:to>
                                        <p:strVal val="visible"/>
                                      </p:to>
                                    </p:set>
                                    <p:animEffect transition="in" filter="box(in)">
                                      <p:cBhvr>
                                        <p:cTn id="50" dur="500"/>
                                        <p:tgtEl>
                                          <p:spTgt spid="22">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7" presetClass="entr" presetSubtype="8"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p:cTn id="55" dur="500" fill="hold"/>
                                        <p:tgtEl>
                                          <p:spTgt spid="23"/>
                                        </p:tgtEl>
                                        <p:attrNameLst>
                                          <p:attrName>ppt_x</p:attrName>
                                        </p:attrNameLst>
                                      </p:cBhvr>
                                      <p:tavLst>
                                        <p:tav tm="0">
                                          <p:val>
                                            <p:strVal val="#ppt_x-#ppt_w/2"/>
                                          </p:val>
                                        </p:tav>
                                        <p:tav tm="100000">
                                          <p:val>
                                            <p:strVal val="#ppt_x"/>
                                          </p:val>
                                        </p:tav>
                                      </p:tavLst>
                                    </p:anim>
                                    <p:anim calcmode="lin" valueType="num">
                                      <p:cBhvr>
                                        <p:cTn id="56" dur="500" fill="hold"/>
                                        <p:tgtEl>
                                          <p:spTgt spid="23"/>
                                        </p:tgtEl>
                                        <p:attrNameLst>
                                          <p:attrName>ppt_y</p:attrName>
                                        </p:attrNameLst>
                                      </p:cBhvr>
                                      <p:tavLst>
                                        <p:tav tm="0">
                                          <p:val>
                                            <p:strVal val="#ppt_y"/>
                                          </p:val>
                                        </p:tav>
                                        <p:tav tm="100000">
                                          <p:val>
                                            <p:strVal val="#ppt_y"/>
                                          </p:val>
                                        </p:tav>
                                      </p:tavLst>
                                    </p:anim>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nodeType="clickEffect">
                                  <p:stCondLst>
                                    <p:cond delay="0"/>
                                  </p:stCondLst>
                                  <p:iterate type="lt">
                                    <p:tmPct val="0"/>
                                  </p:iterate>
                                  <p:childTnLst>
                                    <p:set>
                                      <p:cBhvr>
                                        <p:cTn id="62" dur="1" fill="hold">
                                          <p:stCondLst>
                                            <p:cond delay="0"/>
                                          </p:stCondLst>
                                        </p:cTn>
                                        <p:tgtEl>
                                          <p:spTgt spid="25">
                                            <p:txEl>
                                              <p:pRg st="0" end="0"/>
                                            </p:txEl>
                                          </p:spTgt>
                                        </p:tgtEl>
                                        <p:attrNameLst>
                                          <p:attrName>style.visibility</p:attrName>
                                        </p:attrNameLst>
                                      </p:cBhvr>
                                      <p:to>
                                        <p:strVal val="visible"/>
                                      </p:to>
                                    </p:set>
                                    <p:animEffect transition="in" filter="box(in)">
                                      <p:cBhvr>
                                        <p:cTn id="63" dur="500"/>
                                        <p:tgtEl>
                                          <p:spTgt spid="25">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2" presetClass="entr" presetSubtype="4"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slide(fromBottom)">
                                      <p:cBhvr>
                                        <p:cTn id="6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1143000"/>
          </a:xfrm>
        </p:spPr>
        <p:txBody>
          <a:bodyPr/>
          <a:lstStyle/>
          <a:p>
            <a:r>
              <a:rPr lang="en-US" dirty="0"/>
              <a:t>EXAMPLE 7 </a:t>
            </a:r>
            <a:r>
              <a:rPr lang="en-US" sz="2000" dirty="0"/>
              <a:t>(art88)</a:t>
            </a:r>
          </a:p>
        </p:txBody>
      </p:sp>
      <p:sp>
        <p:nvSpPr>
          <p:cNvPr id="8" name="Content Placeholder 2"/>
          <p:cNvSpPr txBox="1">
            <a:spLocks/>
          </p:cNvSpPr>
          <p:nvPr/>
        </p:nvSpPr>
        <p:spPr bwMode="auto">
          <a:xfrm>
            <a:off x="0" y="857232"/>
            <a:ext cx="8572528" cy="22860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Raphael was born in </a:t>
            </a:r>
            <a:r>
              <a:rPr lang="en-US" sz="2000" dirty="0" err="1">
                <a:latin typeface="Times New Roman" pitchFamily="18" charset="0"/>
                <a:cs typeface="Times New Roman" pitchFamily="18" charset="0"/>
              </a:rPr>
              <a:t>Urbino</a:t>
            </a:r>
            <a:r>
              <a:rPr lang="en-US" sz="2000" dirty="0">
                <a:latin typeface="Times New Roman" pitchFamily="18" charset="0"/>
                <a:cs typeface="Times New Roman" pitchFamily="18" charset="0"/>
              </a:rPr>
              <a:t>, in Italy. His father was a talented painter who taught him to draw when he was still only little but who died when he was 11. Rafael was able to go on having lessons, however, and later worked in the studio of an artist named Perugino. Perugino' paintings were fresh and tranquil-looking, and some of the pictures Rafael painted at this time were rather like his master's.</a:t>
            </a:r>
          </a:p>
          <a:p>
            <a:r>
              <a:rPr lang="en-US" sz="2000" dirty="0">
                <a:latin typeface="Times New Roman" pitchFamily="18" charset="0"/>
                <a:cs typeface="Times New Roman" pitchFamily="18" charset="0"/>
              </a:rPr>
              <a:t>    Rafael went to Florence from 1504 to 1508, and there he painted many famous pictures, including many of the Madonna. </a:t>
            </a: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Content Placeholder 2"/>
          <p:cNvSpPr txBox="1">
            <a:spLocks/>
          </p:cNvSpPr>
          <p:nvPr/>
        </p:nvSpPr>
        <p:spPr bwMode="auto">
          <a:xfrm>
            <a:off x="0" y="5000636"/>
            <a:ext cx="9144000" cy="1643074"/>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27. </a:t>
            </a:r>
            <a:r>
              <a:rPr lang="en-US" sz="2000" b="1" dirty="0">
                <a:latin typeface="+mj-lt"/>
              </a:rPr>
              <a:t>Which scene included the meeting of philosophers, poets, and scientists?</a:t>
            </a:r>
          </a:p>
          <a:p>
            <a:r>
              <a:rPr lang="en-US" sz="2000" b="1" dirty="0">
                <a:latin typeface="+mj-lt"/>
              </a:rPr>
              <a:t>      a)  the second scene                   b)  The first scene</a:t>
            </a:r>
          </a:p>
          <a:p>
            <a:r>
              <a:rPr lang="en-US" sz="2000" b="1" dirty="0">
                <a:latin typeface="+mj-lt"/>
              </a:rPr>
              <a:t>       c) Ancient Greece                      d) Both of the scene</a:t>
            </a:r>
          </a:p>
          <a:p>
            <a:pPr lvl="1"/>
            <a:endParaRPr kumimoji="0" lang="en-US" sz="2000" b="0" i="0" u="none" strike="noStrike" kern="0" cap="none" spc="0" normalizeH="0" baseline="0" noProof="0" dirty="0">
              <a:ln>
                <a:noFill/>
              </a:ln>
              <a:solidFill>
                <a:schemeClr val="tx1"/>
              </a:solidFill>
              <a:effectLst/>
              <a:uLnTx/>
              <a:uFillTx/>
              <a:latin typeface="+mj-lt"/>
              <a:ea typeface="+mn-ea"/>
              <a:cs typeface="+mn-cs"/>
            </a:endParaRPr>
          </a:p>
        </p:txBody>
      </p:sp>
      <p:sp>
        <p:nvSpPr>
          <p:cNvPr id="15" name="Content Placeholder 2"/>
          <p:cNvSpPr txBox="1">
            <a:spLocks/>
          </p:cNvSpPr>
          <p:nvPr/>
        </p:nvSpPr>
        <p:spPr bwMode="auto">
          <a:xfrm>
            <a:off x="0" y="2714620"/>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1508 he was invited by Pope Julius II to Rome and it was there that he developed his particular genius for large and magnificent paintings. He was asked to decorate the walls of several rooms in the Vatican, the Pope's palace, with paintings.</a:t>
            </a:r>
          </a:p>
        </p:txBody>
      </p:sp>
      <p:sp>
        <p:nvSpPr>
          <p:cNvPr id="16" name="Content Placeholder 2"/>
          <p:cNvSpPr txBox="1">
            <a:spLocks/>
          </p:cNvSpPr>
          <p:nvPr/>
        </p:nvSpPr>
        <p:spPr bwMode="auto">
          <a:xfrm>
            <a:off x="0" y="3571876"/>
            <a:ext cx="8572528" cy="135732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On opposite walls of one room he painted two scenes, one showing the glory of the holy church on earth and in heaven, and the other in honor of human learning. The latter showed a gathering of the great philosophers, poets, and men of science of ancient Greece.</a:t>
            </a:r>
            <a:endParaRPr kumimoji="0" lang="en-US" sz="2000" b="0" i="0" u="none" strike="noStrike" kern="0" cap="none" spc="0" normalizeH="0" baseline="0" noProof="0" dirty="0">
              <a:ln>
                <a:noFill/>
              </a:ln>
              <a:solidFill>
                <a:schemeClr val="tx1"/>
              </a:solidFill>
              <a:effectLst/>
              <a:uLnTx/>
              <a:uFillTx/>
              <a:latin typeface="+mj-lt"/>
              <a:ea typeface="+mn-ea"/>
              <a:cs typeface="+mn-cs"/>
            </a:endParaRPr>
          </a:p>
        </p:txBody>
      </p:sp>
      <p:cxnSp>
        <p:nvCxnSpPr>
          <p:cNvPr id="18" name="Straight Connector 17"/>
          <p:cNvCxnSpPr/>
          <p:nvPr/>
        </p:nvCxnSpPr>
        <p:spPr>
          <a:xfrm>
            <a:off x="785786" y="5357826"/>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572000" y="3929066"/>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14282" y="4500570"/>
            <a:ext cx="8072494" cy="7143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0" y="5143512"/>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p:cTn id="15" dur="500" fill="hold"/>
                                        <p:tgtEl>
                                          <p:spTgt spid="27"/>
                                        </p:tgtEl>
                                        <p:attrNameLst>
                                          <p:attrName>ppt_x</p:attrName>
                                        </p:attrNameLst>
                                      </p:cBhvr>
                                      <p:tavLst>
                                        <p:tav tm="0">
                                          <p:val>
                                            <p:strVal val="#ppt_x-#ppt_w/2"/>
                                          </p:val>
                                        </p:tav>
                                        <p:tav tm="100000">
                                          <p:val>
                                            <p:strVal val="#ppt_x"/>
                                          </p:val>
                                        </p:tav>
                                      </p:tavLst>
                                    </p:anim>
                                    <p:anim calcmode="lin" valueType="num">
                                      <p:cBhvr>
                                        <p:cTn id="16" dur="500" fill="hold"/>
                                        <p:tgtEl>
                                          <p:spTgt spid="27"/>
                                        </p:tgtEl>
                                        <p:attrNameLst>
                                          <p:attrName>ppt_y</p:attrName>
                                        </p:attrNameLst>
                                      </p:cBhvr>
                                      <p:tavLst>
                                        <p:tav tm="0">
                                          <p:val>
                                            <p:strVal val="#ppt_y"/>
                                          </p:val>
                                        </p:tav>
                                        <p:tav tm="100000">
                                          <p:val>
                                            <p:strVal val="#ppt_y"/>
                                          </p:val>
                                        </p:tav>
                                      </p:tavLst>
                                    </p:anim>
                                    <p:anim calcmode="lin" valueType="num">
                                      <p:cBhvr>
                                        <p:cTn id="17" dur="500" fill="hold"/>
                                        <p:tgtEl>
                                          <p:spTgt spid="27"/>
                                        </p:tgtEl>
                                        <p:attrNameLst>
                                          <p:attrName>ppt_w</p:attrName>
                                        </p:attrNameLst>
                                      </p:cBhvr>
                                      <p:tavLst>
                                        <p:tav tm="0">
                                          <p:val>
                                            <p:fltVal val="0"/>
                                          </p:val>
                                        </p:tav>
                                        <p:tav tm="100000">
                                          <p:val>
                                            <p:strVal val="#ppt_w"/>
                                          </p:val>
                                        </p:tav>
                                      </p:tavLst>
                                    </p:anim>
                                    <p:anim calcmode="lin" valueType="num">
                                      <p:cBhvr>
                                        <p:cTn id="18"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6"/>
                                        </p:tgtEl>
                                        <p:attrNameLst>
                                          <p:attrName>fillcolor</p:attrName>
                                        </p:attrNameLst>
                                      </p:cBhvr>
                                      <p:to>
                                        <a:srgbClr val="FFFF66"/>
                                      </p:to>
                                    </p:animClr>
                                    <p:set>
                                      <p:cBhvr>
                                        <p:cTn id="23" dur="2000" fill="hold"/>
                                        <p:tgtEl>
                                          <p:spTgt spid="16"/>
                                        </p:tgtEl>
                                        <p:attrNameLst>
                                          <p:attrName>fill.type</p:attrName>
                                        </p:attrNameLst>
                                      </p:cBhvr>
                                      <p:to>
                                        <p:strVal val="solid"/>
                                      </p:to>
                                    </p:set>
                                    <p:set>
                                      <p:cBhvr>
                                        <p:cTn id="24" dur="2000" fill="hold"/>
                                        <p:tgtEl>
                                          <p:spTgt spid="16"/>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cBhvr>
                                        <p:cTn id="29" dur="500" fill="hold"/>
                                        <p:tgtEl>
                                          <p:spTgt spid="28"/>
                                        </p:tgtEl>
                                        <p:attrNameLst>
                                          <p:attrName>ppt_x</p:attrName>
                                        </p:attrNameLst>
                                      </p:cBhvr>
                                      <p:tavLst>
                                        <p:tav tm="0">
                                          <p:val>
                                            <p:strVal val="#ppt_x-#ppt_w/2"/>
                                          </p:val>
                                        </p:tav>
                                        <p:tav tm="100000">
                                          <p:val>
                                            <p:strVal val="#ppt_x"/>
                                          </p:val>
                                        </p:tav>
                                      </p:tavLst>
                                    </p:anim>
                                    <p:anim calcmode="lin" valueType="num">
                                      <p:cBhvr>
                                        <p:cTn id="30" dur="500" fill="hold"/>
                                        <p:tgtEl>
                                          <p:spTgt spid="28"/>
                                        </p:tgtEl>
                                        <p:attrNameLst>
                                          <p:attrName>ppt_y</p:attrName>
                                        </p:attrNameLst>
                                      </p:cBhvr>
                                      <p:tavLst>
                                        <p:tav tm="0">
                                          <p:val>
                                            <p:strVal val="#ppt_y"/>
                                          </p:val>
                                        </p:tav>
                                        <p:tav tm="100000">
                                          <p:val>
                                            <p:strVal val="#ppt_y"/>
                                          </p:val>
                                        </p:tav>
                                      </p:tavLst>
                                    </p:anim>
                                    <p:anim calcmode="lin" valueType="num">
                                      <p:cBhvr>
                                        <p:cTn id="31" dur="500" fill="hold"/>
                                        <p:tgtEl>
                                          <p:spTgt spid="28"/>
                                        </p:tgtEl>
                                        <p:attrNameLst>
                                          <p:attrName>ppt_w</p:attrName>
                                        </p:attrNameLst>
                                      </p:cBhvr>
                                      <p:tavLst>
                                        <p:tav tm="0">
                                          <p:val>
                                            <p:fltVal val="0"/>
                                          </p:val>
                                        </p:tav>
                                        <p:tav tm="100000">
                                          <p:val>
                                            <p:strVal val="#ppt_w"/>
                                          </p:val>
                                        </p:tav>
                                      </p:tavLst>
                                    </p:anim>
                                    <p:anim calcmode="lin" valueType="num">
                                      <p:cBhvr>
                                        <p:cTn id="32"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slide(fromBottom)">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8 </a:t>
            </a:r>
            <a:r>
              <a:rPr lang="en-US" sz="2000" dirty="0"/>
              <a:t>(art88)</a:t>
            </a:r>
          </a:p>
        </p:txBody>
      </p:sp>
      <p:sp>
        <p:nvSpPr>
          <p:cNvPr id="3" name="Content Placeholder 2"/>
          <p:cNvSpPr txBox="1">
            <a:spLocks/>
          </p:cNvSpPr>
          <p:nvPr/>
        </p:nvSpPr>
        <p:spPr bwMode="auto">
          <a:xfrm>
            <a:off x="0" y="642918"/>
            <a:ext cx="9144000" cy="12144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In 18</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rural France and early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a:t>
            </a:r>
            <a:r>
              <a:rPr lang="en-US" dirty="0" err="1">
                <a:latin typeface="Times New Roman" pitchFamily="18" charset="0"/>
                <a:cs typeface="Times New Roman" pitchFamily="18" charset="0"/>
              </a:rPr>
              <a:t>Britian</a:t>
            </a:r>
            <a:r>
              <a:rPr lang="en-US" dirty="0">
                <a:latin typeface="Times New Roman" pitchFamily="18" charset="0"/>
                <a:cs typeface="Times New Roman" pitchFamily="18" charset="0"/>
              </a:rPr>
              <a:t> and Italy, there ere some schools for educating very young children. But these were organized like ordinary schools. There was too little play and too much emphasis on formal learning. The first person  to change this was the German educator, </a:t>
            </a:r>
            <a:r>
              <a:rPr lang="en-US" dirty="0" err="1">
                <a:latin typeface="Times New Roman" pitchFamily="18" charset="0"/>
                <a:cs typeface="Times New Roman" pitchFamily="18" charset="0"/>
              </a:rPr>
              <a:t>Fridrich</a:t>
            </a:r>
            <a:r>
              <a:rPr lang="en-US" dirty="0">
                <a:latin typeface="Times New Roman" pitchFamily="18" charset="0"/>
                <a:cs typeface="Times New Roman" pitchFamily="18" charset="0"/>
              </a:rPr>
              <a:t> Frobel,</a:t>
            </a:r>
          </a:p>
        </p:txBody>
      </p:sp>
      <p:sp>
        <p:nvSpPr>
          <p:cNvPr id="4" name="Content Placeholder 2"/>
          <p:cNvSpPr txBox="1">
            <a:spLocks/>
          </p:cNvSpPr>
          <p:nvPr/>
        </p:nvSpPr>
        <p:spPr bwMode="auto">
          <a:xfrm>
            <a:off x="3143240" y="1500174"/>
            <a:ext cx="342899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who founded the first </a:t>
            </a:r>
            <a:r>
              <a:rPr lang="en-US" i="1" dirty="0">
                <a:latin typeface="Times New Roman" pitchFamily="18" charset="0"/>
                <a:cs typeface="Times New Roman" pitchFamily="18" charset="0"/>
              </a:rPr>
              <a:t>kindergarten</a:t>
            </a:r>
            <a:endParaRPr lang="en-US" dirty="0">
              <a:latin typeface="Times New Roman" pitchFamily="18" charset="0"/>
              <a:cs typeface="Times New Roman" pitchFamily="18" charset="0"/>
            </a:endParaRPr>
          </a:p>
        </p:txBody>
      </p:sp>
      <p:sp>
        <p:nvSpPr>
          <p:cNvPr id="5" name="Content Placeholder 2"/>
          <p:cNvSpPr txBox="1">
            <a:spLocks/>
          </p:cNvSpPr>
          <p:nvPr/>
        </p:nvSpPr>
        <p:spPr bwMode="auto">
          <a:xfrm>
            <a:off x="0" y="142873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 meaning" garden of children") in 1841. Like plants in garden, </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Content Placeholder 2"/>
          <p:cNvSpPr txBox="1">
            <a:spLocks/>
          </p:cNvSpPr>
          <p:nvPr/>
        </p:nvSpPr>
        <p:spPr bwMode="auto">
          <a:xfrm>
            <a:off x="0" y="171448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a:latin typeface="Times New Roman" pitchFamily="18" charset="0"/>
                <a:cs typeface="Times New Roman" pitchFamily="18" charset="0"/>
              </a:rPr>
              <a:t>                                                                   children </a:t>
            </a:r>
            <a:r>
              <a:rPr lang="en-US" sz="2000" dirty="0">
                <a:latin typeface="Times New Roman" pitchFamily="18" charset="0"/>
                <a:cs typeface="Times New Roman" pitchFamily="18" charset="0"/>
              </a:rPr>
              <a:t>, said Froebel, had to be carefully nurtured so that they would grow up strong and healthy.</a:t>
            </a:r>
          </a:p>
        </p:txBody>
      </p:sp>
      <p:sp>
        <p:nvSpPr>
          <p:cNvPr id="9" name="Content Placeholder 2"/>
          <p:cNvSpPr txBox="1">
            <a:spLocks/>
          </p:cNvSpPr>
          <p:nvPr/>
        </p:nvSpPr>
        <p:spPr bwMode="auto">
          <a:xfrm>
            <a:off x="0" y="200024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best way of teaching was through play.</a:t>
            </a:r>
          </a:p>
        </p:txBody>
      </p:sp>
      <p:sp>
        <p:nvSpPr>
          <p:cNvPr id="10" name="Content Placeholder 2"/>
          <p:cNvSpPr txBox="1">
            <a:spLocks/>
          </p:cNvSpPr>
          <p:nvPr/>
        </p:nvSpPr>
        <p:spPr bwMode="auto">
          <a:xfrm>
            <a:off x="0" y="2285992"/>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Froebel opposed all formal instruction.</a:t>
            </a:r>
          </a:p>
        </p:txBody>
      </p:sp>
      <p:sp>
        <p:nvSpPr>
          <p:cNvPr id="11" name="Content Placeholder 2"/>
          <p:cNvSpPr txBox="1">
            <a:spLocks/>
          </p:cNvSpPr>
          <p:nvPr/>
        </p:nvSpPr>
        <p:spPr bwMode="auto">
          <a:xfrm>
            <a:off x="0" y="228599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idea caught on , and by the late 19</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century, they were kindergartens in a number of </a:t>
            </a:r>
            <a:r>
              <a:rPr lang="en-US" sz="2000" dirty="0" err="1">
                <a:latin typeface="Times New Roman" pitchFamily="18" charset="0"/>
                <a:cs typeface="Times New Roman" pitchFamily="18" charset="0"/>
              </a:rPr>
              <a:t>Eropean</a:t>
            </a:r>
            <a:r>
              <a:rPr lang="en-US" sz="2000" dirty="0">
                <a:latin typeface="Times New Roman" pitchFamily="18" charset="0"/>
                <a:cs typeface="Times New Roman" pitchFamily="18" charset="0"/>
              </a:rPr>
              <a:t> countries and in the United States,</a:t>
            </a:r>
          </a:p>
        </p:txBody>
      </p:sp>
      <p:sp>
        <p:nvSpPr>
          <p:cNvPr id="12" name="Content Placeholder 2"/>
          <p:cNvSpPr txBox="1">
            <a:spLocks/>
          </p:cNvSpPr>
          <p:nvPr/>
        </p:nvSpPr>
        <p:spPr bwMode="auto">
          <a:xfrm>
            <a:off x="0" y="2928934"/>
            <a:ext cx="9144000" cy="1714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where German immigrants introduced the first kindergarten to Watertown, Wisconsin in 1856.</a:t>
            </a:r>
          </a:p>
          <a:p>
            <a:r>
              <a:rPr lang="en-US" sz="2000" dirty="0">
                <a:latin typeface="Times New Roman" pitchFamily="18" charset="0"/>
                <a:cs typeface="Times New Roman" pitchFamily="18" charset="0"/>
              </a:rPr>
              <a:t>   Another famous name in ore-school education is Maria </a:t>
            </a:r>
            <a:r>
              <a:rPr lang="en-US" sz="2000" dirty="0" err="1">
                <a:latin typeface="Times New Roman" pitchFamily="18" charset="0"/>
                <a:cs typeface="Times New Roman" pitchFamily="18" charset="0"/>
              </a:rPr>
              <a:t>Montessri</a:t>
            </a:r>
            <a:r>
              <a:rPr lang="en-US" sz="2000" dirty="0">
                <a:latin typeface="Times New Roman" pitchFamily="18" charset="0"/>
                <a:cs typeface="Times New Roman" pitchFamily="18" charset="0"/>
              </a:rPr>
              <a:t>, an Italian  doctor, who opened  children's house in Rome in 1907. She was against  organizing children and felt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3" name="Content Placeholder 2"/>
          <p:cNvSpPr txBox="1">
            <a:spLocks/>
          </p:cNvSpPr>
          <p:nvPr/>
        </p:nvSpPr>
        <p:spPr bwMode="auto">
          <a:xfrm>
            <a:off x="857224" y="4143380"/>
            <a:ext cx="492919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should be allowed to learn independently,</a:t>
            </a:r>
          </a:p>
        </p:txBody>
      </p:sp>
      <p:sp>
        <p:nvSpPr>
          <p:cNvPr id="14" name="Content Placeholder 2"/>
          <p:cNvSpPr txBox="1">
            <a:spLocks/>
          </p:cNvSpPr>
          <p:nvPr/>
        </p:nvSpPr>
        <p:spPr bwMode="auto">
          <a:xfrm>
            <a:off x="0" y="4143380"/>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and should choose what to learn, and when, rather than be told by teachers. Teachers would be around to provide suitable educational materials and to show the children how to use them. Both Froebel and Montessori had a lasting influence on the style of nursery-school education all over the world.</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5" name="Content Placeholder 2"/>
          <p:cNvSpPr txBox="1">
            <a:spLocks/>
          </p:cNvSpPr>
          <p:nvPr/>
        </p:nvSpPr>
        <p:spPr bwMode="auto">
          <a:xfrm>
            <a:off x="0" y="5715016"/>
            <a:ext cx="9144000" cy="1142984"/>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28. </a:t>
            </a:r>
            <a:r>
              <a:rPr lang="en-US" sz="2000" b="1" dirty="0">
                <a:latin typeface="+mj-lt"/>
              </a:rPr>
              <a:t>Before Froebel's model, great importance was given to …. .</a:t>
            </a:r>
            <a:endParaRPr lang="en-US" sz="2000" dirty="0">
              <a:latin typeface="+mj-lt"/>
            </a:endParaRPr>
          </a:p>
          <a:p>
            <a:r>
              <a:rPr lang="en-US" sz="2000" b="1" dirty="0">
                <a:latin typeface="+mj-lt"/>
              </a:rPr>
              <a:t>      a) formal learning                                             b) ordinary schools and kindergartens</a:t>
            </a:r>
            <a:endParaRPr lang="en-US" sz="2000" dirty="0">
              <a:latin typeface="+mj-lt"/>
            </a:endParaRPr>
          </a:p>
          <a:p>
            <a:r>
              <a:rPr lang="en-US" sz="2000" b="1" dirty="0">
                <a:latin typeface="+mj-lt"/>
              </a:rPr>
              <a:t>      c) educating only very young children             d) playing too little at home and school</a:t>
            </a:r>
            <a:endParaRPr kumimoji="0" lang="en-US" sz="2000" i="0" u="none" strike="noStrike" kern="0" cap="none" spc="0" normalizeH="0" baseline="0" noProof="0" dirty="0">
              <a:ln>
                <a:noFill/>
              </a:ln>
              <a:solidFill>
                <a:schemeClr val="tx1"/>
              </a:solidFill>
              <a:effectLst/>
              <a:uLnTx/>
              <a:uFillTx/>
              <a:latin typeface="+mj-lt"/>
              <a:cs typeface="Times New Roman" pitchFamily="18" charset="0"/>
            </a:endParaRPr>
          </a:p>
        </p:txBody>
      </p:sp>
      <p:cxnSp>
        <p:nvCxnSpPr>
          <p:cNvPr id="16" name="Straight Connector 15"/>
          <p:cNvCxnSpPr/>
          <p:nvPr/>
        </p:nvCxnSpPr>
        <p:spPr>
          <a:xfrm>
            <a:off x="428596" y="6072206"/>
            <a:ext cx="135732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43504" y="1500174"/>
            <a:ext cx="307183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857356" y="1785926"/>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428992" y="1214422"/>
            <a:ext cx="1643074" cy="35719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5720" y="6072206"/>
            <a:ext cx="1643074" cy="35719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ppt_x</p:attrName>
                                        </p:attrNameLst>
                                      </p:cBhvr>
                                      <p:tavLst>
                                        <p:tav tm="0">
                                          <p:val>
                                            <p:strVal val="#ppt_x-#ppt_w/2"/>
                                          </p:val>
                                        </p:tav>
                                        <p:tav tm="100000">
                                          <p:val>
                                            <p:strVal val="#ppt_x"/>
                                          </p:val>
                                        </p:tav>
                                      </p:tavLst>
                                    </p:anim>
                                    <p:anim calcmode="lin" valueType="num">
                                      <p:cBhvr>
                                        <p:cTn id="8" dur="500" fill="hold"/>
                                        <p:tgtEl>
                                          <p:spTgt spid="16"/>
                                        </p:tgtEl>
                                        <p:attrNameLst>
                                          <p:attrName>ppt_y</p:attrName>
                                        </p:attrNameLst>
                                      </p:cBhvr>
                                      <p:tavLst>
                                        <p:tav tm="0">
                                          <p:val>
                                            <p:strVal val="#ppt_y"/>
                                          </p:val>
                                        </p:tav>
                                        <p:tav tm="100000">
                                          <p:val>
                                            <p:strVal val="#ppt_y"/>
                                          </p:val>
                                        </p:tav>
                                      </p:tavLst>
                                    </p:anim>
                                    <p:anim calcmode="lin" valueType="num">
                                      <p:cBhvr>
                                        <p:cTn id="9" dur="500" fill="hold"/>
                                        <p:tgtEl>
                                          <p:spTgt spid="16"/>
                                        </p:tgtEl>
                                        <p:attrNameLst>
                                          <p:attrName>ppt_w</p:attrName>
                                        </p:attrNameLst>
                                      </p:cBhvr>
                                      <p:tavLst>
                                        <p:tav tm="0">
                                          <p:val>
                                            <p:fltVal val="0"/>
                                          </p:val>
                                        </p:tav>
                                        <p:tav tm="100000">
                                          <p:val>
                                            <p:strVal val="#ppt_w"/>
                                          </p:val>
                                        </p:tav>
                                      </p:tavLst>
                                    </p:anim>
                                    <p:anim calcmode="lin" valueType="num">
                                      <p:cBhvr>
                                        <p:cTn id="10"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ppt_x</p:attrName>
                                        </p:attrNameLst>
                                      </p:cBhvr>
                                      <p:tavLst>
                                        <p:tav tm="0">
                                          <p:val>
                                            <p:strVal val="#ppt_x-#ppt_w/2"/>
                                          </p:val>
                                        </p:tav>
                                        <p:tav tm="100000">
                                          <p:val>
                                            <p:strVal val="#ppt_x"/>
                                          </p:val>
                                        </p:tav>
                                      </p:tavLst>
                                    </p:anim>
                                    <p:anim calcmode="lin" valueType="num">
                                      <p:cBhvr>
                                        <p:cTn id="16" dur="500" fill="hold"/>
                                        <p:tgtEl>
                                          <p:spTgt spid="18"/>
                                        </p:tgtEl>
                                        <p:attrNameLst>
                                          <p:attrName>ppt_y</p:attrName>
                                        </p:attrNameLst>
                                      </p:cBhvr>
                                      <p:tavLst>
                                        <p:tav tm="0">
                                          <p:val>
                                            <p:strVal val="#ppt_y"/>
                                          </p:val>
                                        </p:tav>
                                        <p:tav tm="100000">
                                          <p:val>
                                            <p:strVal val="#ppt_y"/>
                                          </p:val>
                                        </p:tav>
                                      </p:tavLst>
                                    </p:anim>
                                    <p:anim calcmode="lin" valueType="num">
                                      <p:cBhvr>
                                        <p:cTn id="17" dur="500" fill="hold"/>
                                        <p:tgtEl>
                                          <p:spTgt spid="18"/>
                                        </p:tgtEl>
                                        <p:attrNameLst>
                                          <p:attrName>ppt_w</p:attrName>
                                        </p:attrNameLst>
                                      </p:cBhvr>
                                      <p:tavLst>
                                        <p:tav tm="0">
                                          <p:val>
                                            <p:fltVal val="0"/>
                                          </p:val>
                                        </p:tav>
                                        <p:tav tm="100000">
                                          <p:val>
                                            <p:strVal val="#ppt_w"/>
                                          </p:val>
                                        </p:tav>
                                      </p:tavLst>
                                    </p:anim>
                                    <p:anim calcmode="lin" valueType="num">
                                      <p:cBhvr>
                                        <p:cTn id="18"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p:cTn id="23" dur="500" fill="hold"/>
                                        <p:tgtEl>
                                          <p:spTgt spid="20"/>
                                        </p:tgtEl>
                                        <p:attrNameLst>
                                          <p:attrName>ppt_x</p:attrName>
                                        </p:attrNameLst>
                                      </p:cBhvr>
                                      <p:tavLst>
                                        <p:tav tm="0">
                                          <p:val>
                                            <p:strVal val="#ppt_x-#ppt_w/2"/>
                                          </p:val>
                                        </p:tav>
                                        <p:tav tm="100000">
                                          <p:val>
                                            <p:strVal val="#ppt_x"/>
                                          </p:val>
                                        </p:tav>
                                      </p:tavLst>
                                    </p:anim>
                                    <p:anim calcmode="lin" valueType="num">
                                      <p:cBhvr>
                                        <p:cTn id="24" dur="500" fill="hold"/>
                                        <p:tgtEl>
                                          <p:spTgt spid="20"/>
                                        </p:tgtEl>
                                        <p:attrNameLst>
                                          <p:attrName>ppt_y</p:attrName>
                                        </p:attrNameLst>
                                      </p:cBhvr>
                                      <p:tavLst>
                                        <p:tav tm="0">
                                          <p:val>
                                            <p:strVal val="#ppt_y"/>
                                          </p:val>
                                        </p:tav>
                                        <p:tav tm="100000">
                                          <p:val>
                                            <p:strVal val="#ppt_y"/>
                                          </p:val>
                                        </p:tav>
                                      </p:tavLst>
                                    </p:anim>
                                    <p:anim calcmode="lin" valueType="num">
                                      <p:cBhvr>
                                        <p:cTn id="25" dur="500" fill="hold"/>
                                        <p:tgtEl>
                                          <p:spTgt spid="20"/>
                                        </p:tgtEl>
                                        <p:attrNameLst>
                                          <p:attrName>ppt_w</p:attrName>
                                        </p:attrNameLst>
                                      </p:cBhvr>
                                      <p:tavLst>
                                        <p:tav tm="0">
                                          <p:val>
                                            <p:fltVal val="0"/>
                                          </p:val>
                                        </p:tav>
                                        <p:tav tm="100000">
                                          <p:val>
                                            <p:strVal val="#ppt_w"/>
                                          </p:val>
                                        </p:tav>
                                      </p:tavLst>
                                    </p:anim>
                                    <p:anim calcmode="lin" valueType="num">
                                      <p:cBhvr>
                                        <p:cTn id="26"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3"/>
                                        </p:tgtEl>
                                        <p:attrNameLst>
                                          <p:attrName>fillcolor</p:attrName>
                                        </p:attrNameLst>
                                      </p:cBhvr>
                                      <p:to>
                                        <a:schemeClr val="folHlink"/>
                                      </p:to>
                                    </p:animClr>
                                    <p:set>
                                      <p:cBhvr>
                                        <p:cTn id="31" dur="2000" fill="hold"/>
                                        <p:tgtEl>
                                          <p:spTgt spid="3"/>
                                        </p:tgtEl>
                                        <p:attrNameLst>
                                          <p:attrName>fill.type</p:attrName>
                                        </p:attrNameLst>
                                      </p:cBhvr>
                                      <p:to>
                                        <p:strVal val="solid"/>
                                      </p:to>
                                    </p:set>
                                    <p:set>
                                      <p:cBhvr>
                                        <p:cTn id="32" dur="2000" fill="hold"/>
                                        <p:tgtEl>
                                          <p:spTgt spid="3"/>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circle(out)">
                                      <p:cBhvr>
                                        <p:cTn id="37" dur="20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32"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circle(out)">
                                      <p:cBhvr>
                                        <p:cTn id="42"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9 </a:t>
            </a:r>
            <a:r>
              <a:rPr lang="en-US" sz="2000" dirty="0"/>
              <a:t>(art88)</a:t>
            </a:r>
          </a:p>
        </p:txBody>
      </p:sp>
      <p:sp>
        <p:nvSpPr>
          <p:cNvPr id="3" name="Content Placeholder 2"/>
          <p:cNvSpPr txBox="1">
            <a:spLocks/>
          </p:cNvSpPr>
          <p:nvPr/>
        </p:nvSpPr>
        <p:spPr bwMode="auto">
          <a:xfrm>
            <a:off x="0" y="642918"/>
            <a:ext cx="9144000" cy="12144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In 18</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rural France and early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Britain and Italy, there ere some schools for educating very young children. But these were organized like ordinary schools. There was too little play and too much emphasis on formal learning. The first person  to change this was the German educator, </a:t>
            </a:r>
            <a:r>
              <a:rPr lang="en-US" dirty="0" err="1">
                <a:latin typeface="Times New Roman" pitchFamily="18" charset="0"/>
                <a:cs typeface="Times New Roman" pitchFamily="18" charset="0"/>
              </a:rPr>
              <a:t>Fridrich</a:t>
            </a:r>
            <a:r>
              <a:rPr lang="en-US" dirty="0">
                <a:latin typeface="Times New Roman" pitchFamily="18" charset="0"/>
                <a:cs typeface="Times New Roman" pitchFamily="18" charset="0"/>
              </a:rPr>
              <a:t> Frobel,</a:t>
            </a:r>
          </a:p>
        </p:txBody>
      </p:sp>
      <p:sp>
        <p:nvSpPr>
          <p:cNvPr id="4" name="Content Placeholder 2"/>
          <p:cNvSpPr txBox="1">
            <a:spLocks/>
          </p:cNvSpPr>
          <p:nvPr/>
        </p:nvSpPr>
        <p:spPr bwMode="auto">
          <a:xfrm>
            <a:off x="3143240" y="1500174"/>
            <a:ext cx="342899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who founded the first </a:t>
            </a:r>
            <a:r>
              <a:rPr lang="en-US" i="1" dirty="0">
                <a:latin typeface="Times New Roman" pitchFamily="18" charset="0"/>
                <a:cs typeface="Times New Roman" pitchFamily="18" charset="0"/>
              </a:rPr>
              <a:t>kindergarten</a:t>
            </a:r>
            <a:endParaRPr lang="en-US" dirty="0">
              <a:latin typeface="Times New Roman" pitchFamily="18" charset="0"/>
              <a:cs typeface="Times New Roman" pitchFamily="18" charset="0"/>
            </a:endParaRPr>
          </a:p>
        </p:txBody>
      </p:sp>
      <p:sp>
        <p:nvSpPr>
          <p:cNvPr id="5" name="Content Placeholder 2"/>
          <p:cNvSpPr txBox="1">
            <a:spLocks/>
          </p:cNvSpPr>
          <p:nvPr/>
        </p:nvSpPr>
        <p:spPr bwMode="auto">
          <a:xfrm>
            <a:off x="0" y="142873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 meaning" garden of children") in 1841. Like plants in garden, </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Content Placeholder 2"/>
          <p:cNvSpPr txBox="1">
            <a:spLocks/>
          </p:cNvSpPr>
          <p:nvPr/>
        </p:nvSpPr>
        <p:spPr bwMode="auto">
          <a:xfrm>
            <a:off x="0" y="171448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a:latin typeface="Times New Roman" pitchFamily="18" charset="0"/>
                <a:cs typeface="Times New Roman" pitchFamily="18" charset="0"/>
              </a:rPr>
              <a:t>                                                                   children </a:t>
            </a:r>
            <a:r>
              <a:rPr lang="en-US" sz="2000" dirty="0">
                <a:latin typeface="Times New Roman" pitchFamily="18" charset="0"/>
                <a:cs typeface="Times New Roman" pitchFamily="18" charset="0"/>
              </a:rPr>
              <a:t>, said Froebel, had to be carefully nurtured so that they would grow up strong and healthy.</a:t>
            </a:r>
          </a:p>
        </p:txBody>
      </p:sp>
      <p:sp>
        <p:nvSpPr>
          <p:cNvPr id="9" name="Content Placeholder 2"/>
          <p:cNvSpPr txBox="1">
            <a:spLocks/>
          </p:cNvSpPr>
          <p:nvPr/>
        </p:nvSpPr>
        <p:spPr bwMode="auto">
          <a:xfrm>
            <a:off x="0" y="200024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best way of teaching was through play.</a:t>
            </a:r>
          </a:p>
        </p:txBody>
      </p:sp>
      <p:sp>
        <p:nvSpPr>
          <p:cNvPr id="10" name="Content Placeholder 2"/>
          <p:cNvSpPr txBox="1">
            <a:spLocks/>
          </p:cNvSpPr>
          <p:nvPr/>
        </p:nvSpPr>
        <p:spPr bwMode="auto">
          <a:xfrm>
            <a:off x="0" y="2285992"/>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Froebel opposed all formal instruction.</a:t>
            </a:r>
          </a:p>
        </p:txBody>
      </p:sp>
      <p:sp>
        <p:nvSpPr>
          <p:cNvPr id="11" name="Content Placeholder 2"/>
          <p:cNvSpPr txBox="1">
            <a:spLocks/>
          </p:cNvSpPr>
          <p:nvPr/>
        </p:nvSpPr>
        <p:spPr bwMode="auto">
          <a:xfrm>
            <a:off x="0" y="228599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idea caught on , and by the late 19</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century, there were kindergartens in a number of European countries and in the United States,</a:t>
            </a:r>
          </a:p>
        </p:txBody>
      </p:sp>
      <p:sp>
        <p:nvSpPr>
          <p:cNvPr id="12" name="Content Placeholder 2"/>
          <p:cNvSpPr txBox="1">
            <a:spLocks/>
          </p:cNvSpPr>
          <p:nvPr/>
        </p:nvSpPr>
        <p:spPr bwMode="auto">
          <a:xfrm>
            <a:off x="0" y="2928934"/>
            <a:ext cx="9144000" cy="1714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where German immigrants introduced the first kindergarten to Watertown, Wisconsin in 1856.</a:t>
            </a:r>
          </a:p>
          <a:p>
            <a:r>
              <a:rPr lang="en-US" sz="2000" dirty="0">
                <a:latin typeface="Times New Roman" pitchFamily="18" charset="0"/>
                <a:cs typeface="Times New Roman" pitchFamily="18" charset="0"/>
              </a:rPr>
              <a:t>   Another famous name in ore-school education is Maria Montessori, an Italian  doctor, who opened  children's house in Rome in 1907. She was against  organizing children and felt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3" name="Content Placeholder 2"/>
          <p:cNvSpPr txBox="1">
            <a:spLocks/>
          </p:cNvSpPr>
          <p:nvPr/>
        </p:nvSpPr>
        <p:spPr bwMode="auto">
          <a:xfrm>
            <a:off x="857224" y="4143380"/>
            <a:ext cx="492919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should be allowed to learn independently,</a:t>
            </a:r>
          </a:p>
        </p:txBody>
      </p:sp>
      <p:sp>
        <p:nvSpPr>
          <p:cNvPr id="14" name="Content Placeholder 2"/>
          <p:cNvSpPr txBox="1">
            <a:spLocks/>
          </p:cNvSpPr>
          <p:nvPr/>
        </p:nvSpPr>
        <p:spPr bwMode="auto">
          <a:xfrm>
            <a:off x="0" y="4143380"/>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and should choose what to learn, and when, rather than be told by teachers. Teachers would be around to provide suitable educational materials and to show the children how to use them. Both Froebel and Montessori had a lasting influence on the style of nursery-school education all over the world.</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5" name="Content Placeholder 2"/>
          <p:cNvSpPr txBox="1">
            <a:spLocks/>
          </p:cNvSpPr>
          <p:nvPr/>
        </p:nvSpPr>
        <p:spPr bwMode="auto">
          <a:xfrm>
            <a:off x="0" y="5715016"/>
            <a:ext cx="9144000" cy="1142984"/>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t>29. </a:t>
            </a:r>
            <a:r>
              <a:rPr lang="en-US" sz="2000" b="1" dirty="0">
                <a:latin typeface="+mj-lt"/>
              </a:rPr>
              <a:t>There were kindergarten in European and American countries …. .</a:t>
            </a:r>
            <a:endParaRPr lang="en-US" sz="2000" dirty="0">
              <a:latin typeface="+mj-lt"/>
            </a:endParaRPr>
          </a:p>
          <a:p>
            <a:r>
              <a:rPr lang="en-US" sz="2000" b="1" dirty="0">
                <a:latin typeface="+mj-lt"/>
              </a:rPr>
              <a:t>       a) Near the end of the 19</a:t>
            </a:r>
            <a:r>
              <a:rPr lang="en-US" sz="2000" b="1" baseline="30000" dirty="0">
                <a:latin typeface="+mj-lt"/>
              </a:rPr>
              <a:t>th</a:t>
            </a:r>
            <a:r>
              <a:rPr lang="en-US" sz="2000" b="1" dirty="0">
                <a:latin typeface="+mj-lt"/>
              </a:rPr>
              <a:t> century                                   b) before Froebel ideas developed</a:t>
            </a:r>
            <a:endParaRPr lang="en-US" sz="2000" dirty="0">
              <a:latin typeface="+mj-lt"/>
            </a:endParaRPr>
          </a:p>
          <a:p>
            <a:r>
              <a:rPr lang="en-US" sz="2000" b="1" dirty="0">
                <a:latin typeface="+mj-lt"/>
              </a:rPr>
              <a:t>        </a:t>
            </a:r>
            <a:r>
              <a:rPr lang="en-US" sz="1600" b="1" dirty="0">
                <a:latin typeface="+mj-lt"/>
              </a:rPr>
              <a:t>c) when children grew up strong and healthy                  d) Before German immigrants introduced the first kindergarten</a:t>
            </a:r>
            <a:endParaRPr lang="en-US" sz="1600" dirty="0">
              <a:latin typeface="+mj-lt"/>
            </a:endParaRPr>
          </a:p>
          <a:p>
            <a:pPr lvl="0"/>
            <a:endParaRPr lang="en-US" sz="2000" dirty="0">
              <a:latin typeface="+mj-lt"/>
            </a:endParaRPr>
          </a:p>
        </p:txBody>
      </p:sp>
      <p:cxnSp>
        <p:nvCxnSpPr>
          <p:cNvPr id="17" name="Straight Connector 16"/>
          <p:cNvCxnSpPr/>
          <p:nvPr/>
        </p:nvCxnSpPr>
        <p:spPr>
          <a:xfrm>
            <a:off x="500034" y="6072206"/>
            <a:ext cx="500066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001024" y="2643182"/>
            <a:ext cx="21431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0" y="2928934"/>
            <a:ext cx="171448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0" y="5857892"/>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ppt_w/2"/>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ppt_w</p:attrName>
                                        </p:attrNameLst>
                                      </p:cBhvr>
                                      <p:tavLst>
                                        <p:tav tm="0">
                                          <p:val>
                                            <p:fltVal val="0"/>
                                          </p:val>
                                        </p:tav>
                                        <p:tav tm="100000">
                                          <p:val>
                                            <p:strVal val="#ppt_w"/>
                                          </p:val>
                                        </p:tav>
                                      </p:tavLst>
                                    </p:anim>
                                    <p:anim calcmode="lin" valueType="num">
                                      <p:cBhvr>
                                        <p:cTn id="10"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11"/>
                                        </p:tgtEl>
                                        <p:attrNameLst>
                                          <p:attrName>fillcolor</p:attrName>
                                        </p:attrNameLst>
                                      </p:cBhvr>
                                      <p:to>
                                        <a:schemeClr val="folHlink"/>
                                      </p:to>
                                    </p:animClr>
                                    <p:set>
                                      <p:cBhvr>
                                        <p:cTn id="15" dur="2000" fill="hold"/>
                                        <p:tgtEl>
                                          <p:spTgt spid="11"/>
                                        </p:tgtEl>
                                        <p:attrNameLst>
                                          <p:attrName>fill.type</p:attrName>
                                        </p:attrNameLst>
                                      </p:cBhvr>
                                      <p:to>
                                        <p:strVal val="solid"/>
                                      </p:to>
                                    </p:set>
                                    <p:set>
                                      <p:cBhvr>
                                        <p:cTn id="16" dur="2000" fill="hold"/>
                                        <p:tgtEl>
                                          <p:spTgt spid="11"/>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7" presetClass="entr" presetSubtype="8"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anim calcmode="lin" valueType="num">
                                      <p:cBhvr>
                                        <p:cTn id="21" dur="500" fill="hold"/>
                                        <p:tgtEl>
                                          <p:spTgt spid="25"/>
                                        </p:tgtEl>
                                        <p:attrNameLst>
                                          <p:attrName>ppt_x</p:attrName>
                                        </p:attrNameLst>
                                      </p:cBhvr>
                                      <p:tavLst>
                                        <p:tav tm="0">
                                          <p:val>
                                            <p:strVal val="#ppt_x-#ppt_w/2"/>
                                          </p:val>
                                        </p:tav>
                                        <p:tav tm="100000">
                                          <p:val>
                                            <p:strVal val="#ppt_x"/>
                                          </p:val>
                                        </p:tav>
                                      </p:tavLst>
                                    </p:anim>
                                    <p:anim calcmode="lin" valueType="num">
                                      <p:cBhvr>
                                        <p:cTn id="22" dur="500" fill="hold"/>
                                        <p:tgtEl>
                                          <p:spTgt spid="25"/>
                                        </p:tgtEl>
                                        <p:attrNameLst>
                                          <p:attrName>ppt_y</p:attrName>
                                        </p:attrNameLst>
                                      </p:cBhvr>
                                      <p:tavLst>
                                        <p:tav tm="0">
                                          <p:val>
                                            <p:strVal val="#ppt_y"/>
                                          </p:val>
                                        </p:tav>
                                        <p:tav tm="100000">
                                          <p:val>
                                            <p:strVal val="#ppt_y"/>
                                          </p:val>
                                        </p:tav>
                                      </p:tavLst>
                                    </p:anim>
                                    <p:anim calcmode="lin" valueType="num">
                                      <p:cBhvr>
                                        <p:cTn id="23" dur="500" fill="hold"/>
                                        <p:tgtEl>
                                          <p:spTgt spid="25"/>
                                        </p:tgtEl>
                                        <p:attrNameLst>
                                          <p:attrName>ppt_w</p:attrName>
                                        </p:attrNameLst>
                                      </p:cBhvr>
                                      <p:tavLst>
                                        <p:tav tm="0">
                                          <p:val>
                                            <p:fltVal val="0"/>
                                          </p:val>
                                        </p:tav>
                                        <p:tav tm="100000">
                                          <p:val>
                                            <p:strVal val="#ppt_w"/>
                                          </p:val>
                                        </p:tav>
                                      </p:tavLst>
                                    </p:anim>
                                    <p:anim calcmode="lin" valueType="num">
                                      <p:cBhvr>
                                        <p:cTn id="24"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cBhvr>
                                        <p:cTn id="29" dur="500" fill="hold"/>
                                        <p:tgtEl>
                                          <p:spTgt spid="28"/>
                                        </p:tgtEl>
                                        <p:attrNameLst>
                                          <p:attrName>ppt_x</p:attrName>
                                        </p:attrNameLst>
                                      </p:cBhvr>
                                      <p:tavLst>
                                        <p:tav tm="0">
                                          <p:val>
                                            <p:strVal val="#ppt_x-#ppt_w/2"/>
                                          </p:val>
                                        </p:tav>
                                        <p:tav tm="100000">
                                          <p:val>
                                            <p:strVal val="#ppt_x"/>
                                          </p:val>
                                        </p:tav>
                                      </p:tavLst>
                                    </p:anim>
                                    <p:anim calcmode="lin" valueType="num">
                                      <p:cBhvr>
                                        <p:cTn id="30" dur="500" fill="hold"/>
                                        <p:tgtEl>
                                          <p:spTgt spid="28"/>
                                        </p:tgtEl>
                                        <p:attrNameLst>
                                          <p:attrName>ppt_y</p:attrName>
                                        </p:attrNameLst>
                                      </p:cBhvr>
                                      <p:tavLst>
                                        <p:tav tm="0">
                                          <p:val>
                                            <p:strVal val="#ppt_y"/>
                                          </p:val>
                                        </p:tav>
                                        <p:tav tm="100000">
                                          <p:val>
                                            <p:strVal val="#ppt_y"/>
                                          </p:val>
                                        </p:tav>
                                      </p:tavLst>
                                    </p:anim>
                                    <p:anim calcmode="lin" valueType="num">
                                      <p:cBhvr>
                                        <p:cTn id="31" dur="500" fill="hold"/>
                                        <p:tgtEl>
                                          <p:spTgt spid="28"/>
                                        </p:tgtEl>
                                        <p:attrNameLst>
                                          <p:attrName>ppt_w</p:attrName>
                                        </p:attrNameLst>
                                      </p:cBhvr>
                                      <p:tavLst>
                                        <p:tav tm="0">
                                          <p:val>
                                            <p:fltVal val="0"/>
                                          </p:val>
                                        </p:tav>
                                        <p:tav tm="100000">
                                          <p:val>
                                            <p:strVal val="#ppt_w"/>
                                          </p:val>
                                        </p:tav>
                                      </p:tavLst>
                                    </p:anim>
                                    <p:anim calcmode="lin" valueType="num">
                                      <p:cBhvr>
                                        <p:cTn id="32"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slide(fromBottom)">
                                      <p:cBhvr>
                                        <p:cTn id="3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10 </a:t>
            </a:r>
            <a:r>
              <a:rPr lang="en-US" sz="2000" dirty="0"/>
              <a:t>(art88)</a:t>
            </a:r>
          </a:p>
        </p:txBody>
      </p:sp>
      <p:sp>
        <p:nvSpPr>
          <p:cNvPr id="3" name="Content Placeholder 2"/>
          <p:cNvSpPr txBox="1">
            <a:spLocks/>
          </p:cNvSpPr>
          <p:nvPr/>
        </p:nvSpPr>
        <p:spPr bwMode="auto">
          <a:xfrm>
            <a:off x="0" y="642918"/>
            <a:ext cx="9144000" cy="12144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In 18</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rural France and early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a:t>
            </a:r>
            <a:r>
              <a:rPr lang="en-US" dirty="0" err="1">
                <a:latin typeface="Times New Roman" pitchFamily="18" charset="0"/>
                <a:cs typeface="Times New Roman" pitchFamily="18" charset="0"/>
              </a:rPr>
              <a:t>Britian</a:t>
            </a:r>
            <a:r>
              <a:rPr lang="en-US" dirty="0">
                <a:latin typeface="Times New Roman" pitchFamily="18" charset="0"/>
                <a:cs typeface="Times New Roman" pitchFamily="18" charset="0"/>
              </a:rPr>
              <a:t> and Italy, there ere some schools for educating very young children. But these were organized like ordinary schools. There was too little play and too much emphasis on formal learning. The first person  to change this was the German educator, </a:t>
            </a:r>
            <a:r>
              <a:rPr lang="en-US" dirty="0" err="1">
                <a:latin typeface="Times New Roman" pitchFamily="18" charset="0"/>
                <a:cs typeface="Times New Roman" pitchFamily="18" charset="0"/>
              </a:rPr>
              <a:t>Fridrich</a:t>
            </a:r>
            <a:r>
              <a:rPr lang="en-US" dirty="0">
                <a:latin typeface="Times New Roman" pitchFamily="18" charset="0"/>
                <a:cs typeface="Times New Roman" pitchFamily="18" charset="0"/>
              </a:rPr>
              <a:t> Frobel,</a:t>
            </a:r>
          </a:p>
        </p:txBody>
      </p:sp>
      <p:sp>
        <p:nvSpPr>
          <p:cNvPr id="4" name="Content Placeholder 2"/>
          <p:cNvSpPr txBox="1">
            <a:spLocks/>
          </p:cNvSpPr>
          <p:nvPr/>
        </p:nvSpPr>
        <p:spPr bwMode="auto">
          <a:xfrm>
            <a:off x="3143240" y="1500174"/>
            <a:ext cx="342899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who founded the first </a:t>
            </a:r>
            <a:r>
              <a:rPr lang="en-US" i="1" dirty="0">
                <a:latin typeface="Times New Roman" pitchFamily="18" charset="0"/>
                <a:cs typeface="Times New Roman" pitchFamily="18" charset="0"/>
              </a:rPr>
              <a:t>kindergarten</a:t>
            </a:r>
            <a:endParaRPr lang="en-US" dirty="0">
              <a:latin typeface="Times New Roman" pitchFamily="18" charset="0"/>
              <a:cs typeface="Times New Roman" pitchFamily="18" charset="0"/>
            </a:endParaRPr>
          </a:p>
        </p:txBody>
      </p:sp>
      <p:sp>
        <p:nvSpPr>
          <p:cNvPr id="5" name="Content Placeholder 2"/>
          <p:cNvSpPr txBox="1">
            <a:spLocks/>
          </p:cNvSpPr>
          <p:nvPr/>
        </p:nvSpPr>
        <p:spPr bwMode="auto">
          <a:xfrm>
            <a:off x="0" y="142873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 meaning" garden of children") in 1841. Like plants in garden, </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Content Placeholder 2"/>
          <p:cNvSpPr txBox="1">
            <a:spLocks/>
          </p:cNvSpPr>
          <p:nvPr/>
        </p:nvSpPr>
        <p:spPr bwMode="auto">
          <a:xfrm>
            <a:off x="0" y="171448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a:latin typeface="Times New Roman" pitchFamily="18" charset="0"/>
                <a:cs typeface="Times New Roman" pitchFamily="18" charset="0"/>
              </a:rPr>
              <a:t>                                                                   children </a:t>
            </a:r>
            <a:r>
              <a:rPr lang="en-US" sz="2000" dirty="0">
                <a:latin typeface="Times New Roman" pitchFamily="18" charset="0"/>
                <a:cs typeface="Times New Roman" pitchFamily="18" charset="0"/>
              </a:rPr>
              <a:t>, said Froebel, had to be carefully nurtured so that they would grow up strong and healthy.</a:t>
            </a:r>
          </a:p>
        </p:txBody>
      </p:sp>
      <p:sp>
        <p:nvSpPr>
          <p:cNvPr id="9" name="Content Placeholder 2"/>
          <p:cNvSpPr txBox="1">
            <a:spLocks/>
          </p:cNvSpPr>
          <p:nvPr/>
        </p:nvSpPr>
        <p:spPr bwMode="auto">
          <a:xfrm>
            <a:off x="0" y="200024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best way of teaching was through play.</a:t>
            </a:r>
          </a:p>
        </p:txBody>
      </p:sp>
      <p:sp>
        <p:nvSpPr>
          <p:cNvPr id="10" name="Content Placeholder 2"/>
          <p:cNvSpPr txBox="1">
            <a:spLocks/>
          </p:cNvSpPr>
          <p:nvPr/>
        </p:nvSpPr>
        <p:spPr bwMode="auto">
          <a:xfrm>
            <a:off x="0" y="2285992"/>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Froebel opposed all formal instruction.</a:t>
            </a:r>
          </a:p>
        </p:txBody>
      </p:sp>
      <p:sp>
        <p:nvSpPr>
          <p:cNvPr id="11" name="Content Placeholder 2"/>
          <p:cNvSpPr txBox="1">
            <a:spLocks/>
          </p:cNvSpPr>
          <p:nvPr/>
        </p:nvSpPr>
        <p:spPr bwMode="auto">
          <a:xfrm>
            <a:off x="0" y="228599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idea caught on , and by the late 19</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century, they were kindergartens in a number of </a:t>
            </a:r>
            <a:r>
              <a:rPr lang="en-US" sz="2000" dirty="0" err="1">
                <a:latin typeface="Times New Roman" pitchFamily="18" charset="0"/>
                <a:cs typeface="Times New Roman" pitchFamily="18" charset="0"/>
              </a:rPr>
              <a:t>Eropean</a:t>
            </a:r>
            <a:r>
              <a:rPr lang="en-US" sz="2000" dirty="0">
                <a:latin typeface="Times New Roman" pitchFamily="18" charset="0"/>
                <a:cs typeface="Times New Roman" pitchFamily="18" charset="0"/>
              </a:rPr>
              <a:t> countries and in the United States,</a:t>
            </a:r>
          </a:p>
        </p:txBody>
      </p:sp>
      <p:sp>
        <p:nvSpPr>
          <p:cNvPr id="12" name="Content Placeholder 2"/>
          <p:cNvSpPr txBox="1">
            <a:spLocks/>
          </p:cNvSpPr>
          <p:nvPr/>
        </p:nvSpPr>
        <p:spPr bwMode="auto">
          <a:xfrm>
            <a:off x="0" y="2928934"/>
            <a:ext cx="9144000" cy="1714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where German immigrants introduced the first kindergarten to Watertown, Wisconsin in 1856.</a:t>
            </a:r>
          </a:p>
          <a:p>
            <a:r>
              <a:rPr lang="en-US" sz="2000" dirty="0">
                <a:latin typeface="Times New Roman" pitchFamily="18" charset="0"/>
                <a:cs typeface="Times New Roman" pitchFamily="18" charset="0"/>
              </a:rPr>
              <a:t>   Another famous name in ore-school education is Maria </a:t>
            </a:r>
            <a:r>
              <a:rPr lang="en-US" sz="2000" dirty="0" err="1">
                <a:latin typeface="Times New Roman" pitchFamily="18" charset="0"/>
                <a:cs typeface="Times New Roman" pitchFamily="18" charset="0"/>
              </a:rPr>
              <a:t>Montessri</a:t>
            </a:r>
            <a:r>
              <a:rPr lang="en-US" sz="2000" dirty="0">
                <a:latin typeface="Times New Roman" pitchFamily="18" charset="0"/>
                <a:cs typeface="Times New Roman" pitchFamily="18" charset="0"/>
              </a:rPr>
              <a:t>, an Italian  doctor, who opened  children's house in Rome in 1907. She was against  organizing children and felt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3" name="Content Placeholder 2"/>
          <p:cNvSpPr txBox="1">
            <a:spLocks/>
          </p:cNvSpPr>
          <p:nvPr/>
        </p:nvSpPr>
        <p:spPr bwMode="auto">
          <a:xfrm>
            <a:off x="857224" y="4143380"/>
            <a:ext cx="492919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should be allowed to learn independently,</a:t>
            </a:r>
          </a:p>
        </p:txBody>
      </p:sp>
      <p:sp>
        <p:nvSpPr>
          <p:cNvPr id="14" name="Content Placeholder 2"/>
          <p:cNvSpPr txBox="1">
            <a:spLocks/>
          </p:cNvSpPr>
          <p:nvPr/>
        </p:nvSpPr>
        <p:spPr bwMode="auto">
          <a:xfrm>
            <a:off x="0" y="4143380"/>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and should choose what to learn, and when, rather than be told by teachers. Teachers would be around to provide suitable educational materials and to show the children how to use them. Both Froebel and Montessori had a lasting influence on the style of nursery-school education all over the world.</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5" name="Content Placeholder 2"/>
          <p:cNvSpPr txBox="1">
            <a:spLocks/>
          </p:cNvSpPr>
          <p:nvPr/>
        </p:nvSpPr>
        <p:spPr bwMode="auto">
          <a:xfrm>
            <a:off x="0" y="5715016"/>
            <a:ext cx="9144000" cy="1766902"/>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rPr>
              <a:t>30.  According to the passage , Maria </a:t>
            </a:r>
            <a:r>
              <a:rPr lang="en-US" sz="2000" b="1" dirty="0" err="1">
                <a:latin typeface="+mj-lt"/>
              </a:rPr>
              <a:t>Montesoori</a:t>
            </a:r>
            <a:r>
              <a:rPr lang="en-US" sz="2000" b="1" dirty="0">
                <a:latin typeface="+mj-lt"/>
              </a:rPr>
              <a:t> …</a:t>
            </a:r>
            <a:endParaRPr lang="en-US" sz="2000" dirty="0">
              <a:latin typeface="+mj-lt"/>
            </a:endParaRPr>
          </a:p>
          <a:p>
            <a:r>
              <a:rPr lang="en-US" sz="2000" b="1" dirty="0">
                <a:latin typeface="+mj-lt"/>
              </a:rPr>
              <a:t>       a) did not like children to organize their learning       b)  supported children learning for themselves</a:t>
            </a:r>
            <a:endParaRPr lang="en-US" sz="2000" dirty="0">
              <a:latin typeface="+mj-lt"/>
            </a:endParaRPr>
          </a:p>
          <a:p>
            <a:r>
              <a:rPr lang="en-US" sz="1600" b="1" dirty="0">
                <a:latin typeface="+mj-lt"/>
              </a:rPr>
              <a:t>       c) believed that  teachers had no role in teaching       </a:t>
            </a:r>
            <a:r>
              <a:rPr lang="en-US" sz="1400" b="1" dirty="0">
                <a:latin typeface="+mj-lt"/>
              </a:rPr>
              <a:t>d) thought children should use and choose only non- educational materials </a:t>
            </a:r>
            <a:endParaRPr lang="en-US" sz="1400" dirty="0">
              <a:latin typeface="+mj-lt"/>
            </a:endParaRPr>
          </a:p>
          <a:p>
            <a:pPr lvl="0"/>
            <a:endParaRPr lang="en-US" sz="2000" dirty="0">
              <a:latin typeface="+mj-lt"/>
            </a:endParaRPr>
          </a:p>
        </p:txBody>
      </p:sp>
      <p:cxnSp>
        <p:nvCxnSpPr>
          <p:cNvPr id="17" name="Straight Connector 16"/>
          <p:cNvCxnSpPr/>
          <p:nvPr/>
        </p:nvCxnSpPr>
        <p:spPr>
          <a:xfrm>
            <a:off x="2643174" y="6072206"/>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214942" y="3857628"/>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714876" y="5715016"/>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ppt_w/2"/>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ppt_w</p:attrName>
                                        </p:attrNameLst>
                                      </p:cBhvr>
                                      <p:tavLst>
                                        <p:tav tm="0">
                                          <p:val>
                                            <p:fltVal val="0"/>
                                          </p:val>
                                        </p:tav>
                                        <p:tav tm="100000">
                                          <p:val>
                                            <p:strVal val="#ppt_w"/>
                                          </p:val>
                                        </p:tav>
                                      </p:tavLst>
                                    </p:anim>
                                    <p:anim calcmode="lin" valueType="num">
                                      <p:cBhvr>
                                        <p:cTn id="10"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 calcmode="lin" valueType="num">
                                      <p:cBhvr>
                                        <p:cTn id="15" dur="500" fill="hold"/>
                                        <p:tgtEl>
                                          <p:spTgt spid="20"/>
                                        </p:tgtEl>
                                        <p:attrNameLst>
                                          <p:attrName>ppt_x</p:attrName>
                                        </p:attrNameLst>
                                      </p:cBhvr>
                                      <p:tavLst>
                                        <p:tav tm="0">
                                          <p:val>
                                            <p:strVal val="#ppt_x-#ppt_w/2"/>
                                          </p:val>
                                        </p:tav>
                                        <p:tav tm="100000">
                                          <p:val>
                                            <p:strVal val="#ppt_x"/>
                                          </p:val>
                                        </p:tav>
                                      </p:tavLst>
                                    </p:anim>
                                    <p:anim calcmode="lin" valueType="num">
                                      <p:cBhvr>
                                        <p:cTn id="16" dur="500" fill="hold"/>
                                        <p:tgtEl>
                                          <p:spTgt spid="20"/>
                                        </p:tgtEl>
                                        <p:attrNameLst>
                                          <p:attrName>ppt_y</p:attrName>
                                        </p:attrNameLst>
                                      </p:cBhvr>
                                      <p:tavLst>
                                        <p:tav tm="0">
                                          <p:val>
                                            <p:strVal val="#ppt_y"/>
                                          </p:val>
                                        </p:tav>
                                        <p:tav tm="100000">
                                          <p:val>
                                            <p:strVal val="#ppt_y"/>
                                          </p:val>
                                        </p:tav>
                                      </p:tavLst>
                                    </p:anim>
                                    <p:anim calcmode="lin" valueType="num">
                                      <p:cBhvr>
                                        <p:cTn id="17" dur="500" fill="hold"/>
                                        <p:tgtEl>
                                          <p:spTgt spid="20"/>
                                        </p:tgtEl>
                                        <p:attrNameLst>
                                          <p:attrName>ppt_w</p:attrName>
                                        </p:attrNameLst>
                                      </p:cBhvr>
                                      <p:tavLst>
                                        <p:tav tm="0">
                                          <p:val>
                                            <p:fltVal val="0"/>
                                          </p:val>
                                        </p:tav>
                                        <p:tav tm="100000">
                                          <p:val>
                                            <p:strVal val="#ppt_w"/>
                                          </p:val>
                                        </p:tav>
                                      </p:tavLst>
                                    </p:anim>
                                    <p:anim calcmode="lin" valueType="num">
                                      <p:cBhvr>
                                        <p:cTn id="18"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3"/>
                                        </p:tgtEl>
                                        <p:attrNameLst>
                                          <p:attrName>fillcolor</p:attrName>
                                        </p:attrNameLst>
                                      </p:cBhvr>
                                      <p:to>
                                        <a:schemeClr val="folHlink"/>
                                      </p:to>
                                    </p:animClr>
                                    <p:set>
                                      <p:cBhvr>
                                        <p:cTn id="23" dur="2000" fill="hold"/>
                                        <p:tgtEl>
                                          <p:spTgt spid="13"/>
                                        </p:tgtEl>
                                        <p:attrNameLst>
                                          <p:attrName>fill.type</p:attrName>
                                        </p:attrNameLst>
                                      </p:cBhvr>
                                      <p:to>
                                        <p:strVal val="solid"/>
                                      </p:to>
                                    </p:set>
                                    <p:set>
                                      <p:cBhvr>
                                        <p:cTn id="24" dur="2000" fill="hold"/>
                                        <p:tgtEl>
                                          <p:spTgt spid="13"/>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slide(fromBottom)">
                                      <p:cBhvr>
                                        <p:cTn id="2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11 </a:t>
            </a:r>
            <a:r>
              <a:rPr lang="en-US" sz="2000" dirty="0"/>
              <a:t>(Science 88)</a:t>
            </a:r>
          </a:p>
        </p:txBody>
      </p:sp>
      <p:sp>
        <p:nvSpPr>
          <p:cNvPr id="8" name="Content Placeholder 2"/>
          <p:cNvSpPr txBox="1">
            <a:spLocks/>
          </p:cNvSpPr>
          <p:nvPr/>
        </p:nvSpPr>
        <p:spPr bwMode="auto">
          <a:xfrm>
            <a:off x="0" y="714356"/>
            <a:ext cx="542925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all societies of the population is labeled as "old".</a:t>
            </a:r>
          </a:p>
        </p:txBody>
      </p:sp>
      <p:sp>
        <p:nvSpPr>
          <p:cNvPr id="9"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What is different from place to place is the age at which people are </a:t>
            </a:r>
            <a:r>
              <a:rPr lang="en-US" sz="1400" dirty="0">
                <a:latin typeface="Times New Roman" pitchFamily="18" charset="0"/>
                <a:cs typeface="Times New Roman" pitchFamily="18" charset="0"/>
              </a:rPr>
              <a:t>considered old,</a:t>
            </a:r>
          </a:p>
        </p:txBody>
      </p:sp>
      <p:sp>
        <p:nvSpPr>
          <p:cNvPr id="10" name="Content Placeholder 2"/>
          <p:cNvSpPr txBox="1">
            <a:spLocks/>
          </p:cNvSpPr>
          <p:nvPr/>
        </p:nvSpPr>
        <p:spPr bwMode="auto">
          <a:xfrm>
            <a:off x="0" y="1000108"/>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and the old way people are regarded. In modern industrialized societies, old age begins at 65- 70; in contrast, in the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old age began at 55. In many poor countries, where peoples life expectations are much lower, some one as young as 40 may be an old person.</a:t>
            </a:r>
          </a:p>
          <a:p>
            <a:r>
              <a:rPr lang="en-US" dirty="0">
                <a:latin typeface="Times New Roman" pitchFamily="18" charset="0"/>
                <a:cs typeface="Times New Roman" pitchFamily="18" charset="0"/>
              </a:rPr>
              <a:t>    In some societies elderly people are though t of as wise and experienced, and they may even be the leaders of the community. But in the Western societies . the elderly  are  sometimes disregarded. Having reached a certain age ,</a:t>
            </a:r>
            <a:endParaRPr lang="en-US" dirty="0">
              <a:latin typeface="+mj-lt"/>
            </a:endParaRPr>
          </a:p>
        </p:txBody>
      </p:sp>
      <p:sp>
        <p:nvSpPr>
          <p:cNvPr id="11" name="Content Placeholder 2"/>
          <p:cNvSpPr txBox="1">
            <a:spLocks/>
          </p:cNvSpPr>
          <p:nvPr/>
        </p:nvSpPr>
        <p:spPr bwMode="auto">
          <a:xfrm>
            <a:off x="0" y="264318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somewhere between 60 and 70, they maybe expected to retire from their jobs,</a:t>
            </a:r>
          </a:p>
        </p:txBody>
      </p:sp>
      <p:sp>
        <p:nvSpPr>
          <p:cNvPr id="12" name="Content Placeholder 2"/>
          <p:cNvSpPr txBox="1">
            <a:spLocks/>
          </p:cNvSpPr>
          <p:nvPr/>
        </p:nvSpPr>
        <p:spPr bwMode="auto">
          <a:xfrm>
            <a:off x="0" y="292893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even if they are still able to work efficiently. Gradually their ties with the community are released , and in many cases they live in communities made up entirely of old people. </a:t>
            </a:r>
          </a:p>
        </p:txBody>
      </p:sp>
      <p:sp>
        <p:nvSpPr>
          <p:cNvPr id="13" name="Content Placeholder 2"/>
          <p:cNvSpPr txBox="1">
            <a:spLocks/>
          </p:cNvSpPr>
          <p:nvPr/>
        </p:nvSpPr>
        <p:spPr bwMode="auto">
          <a:xfrm>
            <a:off x="357158" y="3786190"/>
            <a:ext cx="364333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The rapid ageing of the populations</a:t>
            </a:r>
          </a:p>
        </p:txBody>
      </p:sp>
      <p:sp>
        <p:nvSpPr>
          <p:cNvPr id="14" name="Content Placeholder 2"/>
          <p:cNvSpPr txBox="1">
            <a:spLocks/>
          </p:cNvSpPr>
          <p:nvPr/>
        </p:nvSpPr>
        <p:spPr bwMode="auto">
          <a:xfrm>
            <a:off x="0" y="371475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of all the industrialized countries is due not only to people living longer, but also to a sharp decline from the 1970s in the </a:t>
            </a:r>
          </a:p>
          <a:p>
            <a:r>
              <a:rPr lang="en-US" dirty="0">
                <a:latin typeface="Times New Roman" pitchFamily="18" charset="0"/>
                <a:cs typeface="Times New Roman" pitchFamily="18" charset="0"/>
              </a:rPr>
              <a:t>Number of babies being born.</a:t>
            </a:r>
          </a:p>
        </p:txBody>
      </p:sp>
      <p:sp>
        <p:nvSpPr>
          <p:cNvPr id="15" name="Content Placeholder 2"/>
          <p:cNvSpPr txBox="1">
            <a:spLocks/>
          </p:cNvSpPr>
          <p:nvPr/>
        </p:nvSpPr>
        <p:spPr bwMode="auto">
          <a:xfrm>
            <a:off x="2786050" y="4286256"/>
            <a:ext cx="421481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Women tend to live longer than men,</a:t>
            </a:r>
          </a:p>
        </p:txBody>
      </p:sp>
      <p:sp>
        <p:nvSpPr>
          <p:cNvPr id="16" name="Content Placeholder 2"/>
          <p:cNvSpPr txBox="1">
            <a:spLocks/>
          </p:cNvSpPr>
          <p:nvPr/>
        </p:nvSpPr>
        <p:spPr bwMode="auto">
          <a:xfrm>
            <a:off x="0" y="42862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 that in 1985 for every 100 women over the age of 70, there were only 63 men. It is also true that the better-off members of       the society can expect to</a:t>
            </a:r>
          </a:p>
        </p:txBody>
      </p:sp>
      <p:sp>
        <p:nvSpPr>
          <p:cNvPr id="17" name="Content Placeholder 2"/>
          <p:cNvSpPr txBox="1">
            <a:spLocks/>
          </p:cNvSpPr>
          <p:nvPr/>
        </p:nvSpPr>
        <p:spPr bwMode="auto">
          <a:xfrm>
            <a:off x="2357422" y="4857760"/>
            <a:ext cx="271464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live longer than the poorer,</a:t>
            </a:r>
          </a:p>
        </p:txBody>
      </p:sp>
      <p:sp>
        <p:nvSpPr>
          <p:cNvPr id="18" name="Content Placeholder 2"/>
          <p:cNvSpPr txBox="1">
            <a:spLocks/>
          </p:cNvSpPr>
          <p:nvPr/>
        </p:nvSpPr>
        <p:spPr bwMode="auto">
          <a:xfrm>
            <a:off x="0" y="485776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since they are generally better fed and have superior medical care.</a:t>
            </a:r>
          </a:p>
        </p:txBody>
      </p:sp>
      <p:sp>
        <p:nvSpPr>
          <p:cNvPr id="19" name="Content Placeholder 2"/>
          <p:cNvSpPr txBox="1">
            <a:spLocks/>
          </p:cNvSpPr>
          <p:nvPr/>
        </p:nvSpPr>
        <p:spPr bwMode="auto">
          <a:xfrm>
            <a:off x="0" y="5572092"/>
            <a:ext cx="9144000" cy="1285908"/>
          </a:xfrm>
          <a:prstGeom prst="rect">
            <a:avLst/>
          </a:prstGeom>
          <a:solidFill>
            <a:srgbClr val="FFFF00">
              <a:alpha val="27000"/>
            </a:srgbClr>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cs typeface="Times New Roman" pitchFamily="18" charset="0"/>
              </a:rPr>
              <a:t> 31.    According to the passage , the rapid ageing of the populations is … .</a:t>
            </a:r>
            <a:endParaRPr lang="en-US" sz="2000" dirty="0">
              <a:latin typeface="+mj-lt"/>
              <a:cs typeface="Times New Roman" pitchFamily="18" charset="0"/>
            </a:endParaRPr>
          </a:p>
          <a:p>
            <a:r>
              <a:rPr lang="en-US" sz="2000" b="1" dirty="0">
                <a:latin typeface="+mj-lt"/>
                <a:cs typeface="Times New Roman" pitchFamily="18" charset="0"/>
              </a:rPr>
              <a:t>           a) more related to women               b) observed in industrialized</a:t>
            </a:r>
            <a:endParaRPr lang="en-US" sz="2000" dirty="0">
              <a:latin typeface="+mj-lt"/>
              <a:cs typeface="Times New Roman" pitchFamily="18" charset="0"/>
            </a:endParaRPr>
          </a:p>
          <a:p>
            <a:r>
              <a:rPr lang="en-US" sz="2000" b="1" dirty="0">
                <a:latin typeface="+mj-lt"/>
                <a:cs typeface="Times New Roman" pitchFamily="18" charset="0"/>
              </a:rPr>
              <a:t>           c)  common in poor societies          d) specially observed in all Western societies</a:t>
            </a:r>
            <a:endParaRPr lang="en-US" sz="2000" dirty="0">
              <a:latin typeface="+mj-lt"/>
              <a:cs typeface="Times New Roman" pitchFamily="18" charset="0"/>
            </a:endParaRPr>
          </a:p>
        </p:txBody>
      </p:sp>
      <p:cxnSp>
        <p:nvCxnSpPr>
          <p:cNvPr id="20" name="Straight Connector 19"/>
          <p:cNvCxnSpPr/>
          <p:nvPr/>
        </p:nvCxnSpPr>
        <p:spPr>
          <a:xfrm>
            <a:off x="3071802" y="5929330"/>
            <a:ext cx="292895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000496" y="4071942"/>
            <a:ext cx="292895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072198" y="5572140"/>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ppt_x</p:attrName>
                                        </p:attrNameLst>
                                      </p:cBhvr>
                                      <p:tavLst>
                                        <p:tav tm="0">
                                          <p:val>
                                            <p:strVal val="#ppt_x-#ppt_w/2"/>
                                          </p:val>
                                        </p:tav>
                                        <p:tav tm="100000">
                                          <p:val>
                                            <p:strVal val="#ppt_x"/>
                                          </p:val>
                                        </p:tav>
                                      </p:tavLst>
                                    </p:anim>
                                    <p:anim calcmode="lin" valueType="num">
                                      <p:cBhvr>
                                        <p:cTn id="8" dur="500" fill="hold"/>
                                        <p:tgtEl>
                                          <p:spTgt spid="20"/>
                                        </p:tgtEl>
                                        <p:attrNameLst>
                                          <p:attrName>ppt_y</p:attrName>
                                        </p:attrNameLst>
                                      </p:cBhvr>
                                      <p:tavLst>
                                        <p:tav tm="0">
                                          <p:val>
                                            <p:strVal val="#ppt_y"/>
                                          </p:val>
                                        </p:tav>
                                        <p:tav tm="100000">
                                          <p:val>
                                            <p:strVal val="#ppt_y"/>
                                          </p:val>
                                        </p:tav>
                                      </p:tavLst>
                                    </p:anim>
                                    <p:anim calcmode="lin" valueType="num">
                                      <p:cBhvr>
                                        <p:cTn id="9" dur="500" fill="hold"/>
                                        <p:tgtEl>
                                          <p:spTgt spid="20"/>
                                        </p:tgtEl>
                                        <p:attrNameLst>
                                          <p:attrName>ppt_w</p:attrName>
                                        </p:attrNameLst>
                                      </p:cBhvr>
                                      <p:tavLst>
                                        <p:tav tm="0">
                                          <p:val>
                                            <p:fltVal val="0"/>
                                          </p:val>
                                        </p:tav>
                                        <p:tav tm="100000">
                                          <p:val>
                                            <p:strVal val="#ppt_w"/>
                                          </p:val>
                                        </p:tav>
                                      </p:tavLst>
                                    </p:anim>
                                    <p:anim calcmode="lin" valueType="num">
                                      <p:cBhvr>
                                        <p:cTn id="10"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13"/>
                                        </p:tgtEl>
                                        <p:attrNameLst>
                                          <p:attrName>fillcolor</p:attrName>
                                        </p:attrNameLst>
                                      </p:cBhvr>
                                      <p:to>
                                        <a:schemeClr val="folHlink"/>
                                      </p:to>
                                    </p:animClr>
                                    <p:set>
                                      <p:cBhvr>
                                        <p:cTn id="15" dur="2000" fill="hold"/>
                                        <p:tgtEl>
                                          <p:spTgt spid="13"/>
                                        </p:tgtEl>
                                        <p:attrNameLst>
                                          <p:attrName>fill.type</p:attrName>
                                        </p:attrNameLst>
                                      </p:cBhvr>
                                      <p:to>
                                        <p:strVal val="solid"/>
                                      </p:to>
                                    </p:set>
                                    <p:set>
                                      <p:cBhvr>
                                        <p:cTn id="16" dur="2000" fill="hold"/>
                                        <p:tgtEl>
                                          <p:spTgt spid="13"/>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7" presetClass="entr" presetSubtype="8"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ppt_x</p:attrName>
                                        </p:attrNameLst>
                                      </p:cBhvr>
                                      <p:tavLst>
                                        <p:tav tm="0">
                                          <p:val>
                                            <p:strVal val="#ppt_x-#ppt_w/2"/>
                                          </p:val>
                                        </p:tav>
                                        <p:tav tm="100000">
                                          <p:val>
                                            <p:strVal val="#ppt_x"/>
                                          </p:val>
                                        </p:tav>
                                      </p:tavLst>
                                    </p:anim>
                                    <p:anim calcmode="lin" valueType="num">
                                      <p:cBhvr>
                                        <p:cTn id="22" dur="500" fill="hold"/>
                                        <p:tgtEl>
                                          <p:spTgt spid="22"/>
                                        </p:tgtEl>
                                        <p:attrNameLst>
                                          <p:attrName>ppt_y</p:attrName>
                                        </p:attrNameLst>
                                      </p:cBhvr>
                                      <p:tavLst>
                                        <p:tav tm="0">
                                          <p:val>
                                            <p:strVal val="#ppt_y"/>
                                          </p:val>
                                        </p:tav>
                                        <p:tav tm="100000">
                                          <p:val>
                                            <p:strVal val="#ppt_y"/>
                                          </p:val>
                                        </p:tav>
                                      </p:tavLst>
                                    </p:anim>
                                    <p:anim calcmode="lin" valueType="num">
                                      <p:cBhvr>
                                        <p:cTn id="23" dur="500" fill="hold"/>
                                        <p:tgtEl>
                                          <p:spTgt spid="22"/>
                                        </p:tgtEl>
                                        <p:attrNameLst>
                                          <p:attrName>ppt_w</p:attrName>
                                        </p:attrNameLst>
                                      </p:cBhvr>
                                      <p:tavLst>
                                        <p:tav tm="0">
                                          <p:val>
                                            <p:fltVal val="0"/>
                                          </p:val>
                                        </p:tav>
                                        <p:tav tm="100000">
                                          <p:val>
                                            <p:strVal val="#ppt_w"/>
                                          </p:val>
                                        </p:tav>
                                      </p:tavLst>
                                    </p:anim>
                                    <p:anim calcmode="lin" valueType="num">
                                      <p:cBhvr>
                                        <p:cTn id="24"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slide(fromBottom)">
                                      <p:cBhvr>
                                        <p:cTn id="2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p:cNvSpPr txBox="1">
            <a:spLocks/>
          </p:cNvSpPr>
          <p:nvPr/>
        </p:nvSpPr>
        <p:spPr bwMode="auto">
          <a:xfrm>
            <a:off x="642910" y="4286256"/>
            <a:ext cx="8501090" cy="25717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people feel very nervous when they are in a group; They might either keep quiet and say nothing at all, or else they may start speaking and never want to stop . To work well in a group, you have to learn to listen as well as to speak, and you must be prepared to change your mind, or to agree to cooperation with other people present. No group works well if its members are selfish and stubborn.</a:t>
            </a:r>
          </a:p>
          <a:p>
            <a:r>
              <a:rPr lang="en-US" sz="2000" b="1" dirty="0">
                <a:latin typeface="+mj-lt"/>
                <a:cs typeface="Times New Roman" pitchFamily="18" charset="0"/>
              </a:rPr>
              <a:t>2. The word "</a:t>
            </a:r>
            <a:r>
              <a:rPr lang="en-US" sz="2000" b="1" u="wavyHeavy" dirty="0">
                <a:latin typeface="+mj-lt"/>
                <a:cs typeface="Times New Roman" pitchFamily="18" charset="0"/>
              </a:rPr>
              <a:t>it</a:t>
            </a:r>
            <a:r>
              <a:rPr lang="en-US" sz="2000" b="1" dirty="0">
                <a:latin typeface="+mj-lt"/>
                <a:cs typeface="Times New Roman" pitchFamily="18" charset="0"/>
              </a:rPr>
              <a:t>" in paragraph 3 refers to … .</a:t>
            </a:r>
            <a:endParaRPr lang="en-US" sz="2000" dirty="0">
              <a:latin typeface="+mj-lt"/>
              <a:cs typeface="Times New Roman" pitchFamily="18" charset="0"/>
            </a:endParaRPr>
          </a:p>
          <a:p>
            <a:r>
              <a:rPr lang="en-US" sz="2000" b="1" dirty="0">
                <a:latin typeface="+mj-lt"/>
                <a:cs typeface="Times New Roman" pitchFamily="18" charset="0"/>
              </a:rPr>
              <a:t>   1) formal group                2) individual         3) communication           4) informal group</a:t>
            </a:r>
            <a:endParaRPr lang="en-US" sz="2000" dirty="0">
              <a:latin typeface="+mj-lt"/>
              <a:cs typeface="Times New Roman" pitchFamily="18" charset="0"/>
            </a:endParaRP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428596" y="0"/>
            <a:ext cx="8229600" cy="928670"/>
          </a:xfrm>
        </p:spPr>
        <p:txBody>
          <a:bodyPr/>
          <a:lstStyle/>
          <a:p>
            <a:r>
              <a:rPr lang="en-US" dirty="0"/>
              <a:t>EXAMPLE 2 </a:t>
            </a:r>
            <a:r>
              <a:rPr lang="en-US" sz="2000" dirty="0"/>
              <a:t>(Math 89)</a:t>
            </a:r>
          </a:p>
        </p:txBody>
      </p:sp>
      <p:sp>
        <p:nvSpPr>
          <p:cNvPr id="3" name="Content Placeholder 2"/>
          <p:cNvSpPr>
            <a:spLocks noGrp="1"/>
          </p:cNvSpPr>
          <p:nvPr>
            <p:ph idx="1"/>
          </p:nvPr>
        </p:nvSpPr>
        <p:spPr>
          <a:xfrm>
            <a:off x="214282" y="714356"/>
            <a:ext cx="8715436" cy="3500462"/>
          </a:xfrm>
        </p:spPr>
        <p:txBody>
          <a:bodyPr/>
          <a:lstStyle/>
          <a:p>
            <a:pPr>
              <a:buNone/>
            </a:pPr>
            <a:r>
              <a:rPr lang="en-US" sz="2000" dirty="0">
                <a:latin typeface="Times New Roman" pitchFamily="18" charset="0"/>
                <a:cs typeface="Times New Roman" pitchFamily="18" charset="0"/>
              </a:rPr>
              <a:t>       </a:t>
            </a:r>
            <a:r>
              <a:rPr lang="en-US" sz="1800" dirty="0">
                <a:solidFill>
                  <a:schemeClr val="tx1"/>
                </a:solidFill>
                <a:latin typeface="Times New Roman" pitchFamily="18" charset="0"/>
                <a:cs typeface="Times New Roman" pitchFamily="18" charset="0"/>
              </a:rPr>
              <a:t>One of the reasons why human beings have become such a successful and dominant species in the world is because of the ability we have to cooperate with each other, to work in groups. Groups may form for a wide variety of purposes, some informal, such as a gathering of friends, others formal such as a committee.</a:t>
            </a:r>
          </a:p>
          <a:p>
            <a:pPr>
              <a:buNone/>
            </a:pPr>
            <a:r>
              <a:rPr lang="en-US" sz="1800" dirty="0">
                <a:solidFill>
                  <a:schemeClr val="tx1"/>
                </a:solidFill>
                <a:latin typeface="Times New Roman" pitchFamily="18" charset="0"/>
                <a:cs typeface="Times New Roman" pitchFamily="18" charset="0"/>
              </a:rPr>
              <a:t>           Formal groups often </a:t>
            </a:r>
            <a:r>
              <a:rPr lang="en-US" sz="1400" dirty="0">
                <a:solidFill>
                  <a:schemeClr val="tx1"/>
                </a:solidFill>
                <a:latin typeface="Times New Roman" pitchFamily="18" charset="0"/>
                <a:cs typeface="Times New Roman" pitchFamily="18" charset="0"/>
              </a:rPr>
              <a:t>develop</a:t>
            </a:r>
            <a:r>
              <a:rPr lang="en-US" sz="1800" dirty="0">
                <a:solidFill>
                  <a:schemeClr val="tx1"/>
                </a:solidFill>
                <a:latin typeface="Times New Roman" pitchFamily="18" charset="0"/>
                <a:cs typeface="Times New Roman" pitchFamily="18" charset="0"/>
              </a:rPr>
              <a:t> </a:t>
            </a:r>
            <a:r>
              <a:rPr lang="en-US" sz="1800" u="sng" dirty="0">
                <a:solidFill>
                  <a:schemeClr val="tx1"/>
                </a:solidFill>
                <a:latin typeface="Times New Roman" pitchFamily="18" charset="0"/>
                <a:cs typeface="Times New Roman" pitchFamily="18" charset="0"/>
              </a:rPr>
              <a:t>strict</a:t>
            </a:r>
            <a:r>
              <a:rPr lang="en-US" sz="1800" dirty="0">
                <a:solidFill>
                  <a:schemeClr val="tx1"/>
                </a:solidFill>
                <a:latin typeface="Times New Roman" pitchFamily="18" charset="0"/>
                <a:cs typeface="Times New Roman" pitchFamily="18" charset="0"/>
              </a:rPr>
              <a:t>  rules about procedures. A committee may appoint a chairperson, a secretary, and a treasure. The group will have rules about how a meeting is to be conducted. After the meeting a formal record of what happened will be made and distributed to </a:t>
            </a:r>
            <a:r>
              <a:rPr lang="en-US" sz="1200" dirty="0">
                <a:solidFill>
                  <a:schemeClr val="tx1"/>
                </a:solidFill>
                <a:latin typeface="Times New Roman" pitchFamily="18" charset="0"/>
                <a:cs typeface="Times New Roman" pitchFamily="18" charset="0"/>
              </a:rPr>
              <a:t>members</a:t>
            </a:r>
            <a:r>
              <a:rPr lang="en-US" sz="1800" dirty="0">
                <a:solidFill>
                  <a:schemeClr val="tx1"/>
                </a:solidFill>
                <a:latin typeface="Times New Roman" pitchFamily="18" charset="0"/>
                <a:cs typeface="Times New Roman" pitchFamily="18" charset="0"/>
              </a:rPr>
              <a:t>. Some groups of this sort, such as a commercial company, will have an order in which communication confirms to rules, a person may be given orders by someone above , and then pass orders down to someone below. People will communicate with those above them in the grading, those below them, and those on the same level as themselves.</a:t>
            </a:r>
          </a:p>
          <a:p>
            <a:pPr>
              <a:buNone/>
            </a:pPr>
            <a:endParaRPr lang="en-US" sz="2000" dirty="0">
              <a:solidFill>
                <a:schemeClr val="tx1"/>
              </a:solidFill>
              <a:latin typeface="Times New Roman" pitchFamily="18" charset="0"/>
              <a:cs typeface="Times New Roman" pitchFamily="18" charset="0"/>
            </a:endParaRP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4</a:t>
            </a:fld>
            <a:endParaRPr lang="en-US"/>
          </a:p>
        </p:txBody>
      </p:sp>
      <p:sp>
        <p:nvSpPr>
          <p:cNvPr id="12" name="Content Placeholder 2"/>
          <p:cNvSpPr txBox="1">
            <a:spLocks/>
          </p:cNvSpPr>
          <p:nvPr/>
        </p:nvSpPr>
        <p:spPr bwMode="auto">
          <a:xfrm>
            <a:off x="285720" y="4000504"/>
            <a:ext cx="8572528"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pPr>
            <a:r>
              <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Even in an informal group , communication is always more complicated than    </a:t>
            </a:r>
            <a:r>
              <a:rPr lang="en-US" sz="2000" b="1" u="sng" dirty="0">
                <a:latin typeface="Times New Roman" pitchFamily="18" charset="0"/>
                <a:cs typeface="Times New Roman" pitchFamily="18" charset="0"/>
              </a:rPr>
              <a:t>it</a:t>
            </a:r>
            <a:r>
              <a:rPr lang="en-US" sz="2000" dirty="0">
                <a:latin typeface="Times New Roman" pitchFamily="18" charset="0"/>
                <a:cs typeface="Times New Roman" pitchFamily="18" charset="0"/>
              </a:rPr>
              <a:t> is between two individuals. </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cxnSp>
        <p:nvCxnSpPr>
          <p:cNvPr id="15" name="Straight Connector 14"/>
          <p:cNvCxnSpPr/>
          <p:nvPr/>
        </p:nvCxnSpPr>
        <p:spPr>
          <a:xfrm>
            <a:off x="642910" y="4643446"/>
            <a:ext cx="28575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215338" y="4357694"/>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571868" y="4000504"/>
            <a:ext cx="1785950"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357686" y="6429372"/>
            <a:ext cx="1857388"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785918" y="6500834"/>
            <a:ext cx="28575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12"/>
                                        </p:tgtEl>
                                        <p:attrNameLst>
                                          <p:attrName>fillcolor</p:attrName>
                                        </p:attrNameLst>
                                      </p:cBhvr>
                                      <p:to>
                                        <a:schemeClr val="folHlink"/>
                                      </p:to>
                                    </p:animClr>
                                    <p:set>
                                      <p:cBhvr>
                                        <p:cTn id="19" dur="2000" fill="hold"/>
                                        <p:tgtEl>
                                          <p:spTgt spid="12"/>
                                        </p:tgtEl>
                                        <p:attrNameLst>
                                          <p:attrName>fill.type</p:attrName>
                                        </p:attrNameLst>
                                      </p:cBhvr>
                                      <p:to>
                                        <p:strVal val="solid"/>
                                      </p:to>
                                    </p:set>
                                    <p:set>
                                      <p:cBhvr>
                                        <p:cTn id="20" dur="2000" fill="hold"/>
                                        <p:tgtEl>
                                          <p:spTgt spid="12"/>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500" fill="hold"/>
                                        <p:tgtEl>
                                          <p:spTgt spid="17"/>
                                        </p:tgtEl>
                                        <p:attrNameLst>
                                          <p:attrName>ppt_w</p:attrName>
                                        </p:attrNameLst>
                                      </p:cBhvr>
                                      <p:tavLst>
                                        <p:tav tm="0">
                                          <p:val>
                                            <p:fltVal val="0"/>
                                          </p:val>
                                        </p:tav>
                                        <p:tav tm="100000">
                                          <p:val>
                                            <p:strVal val="#ppt_w"/>
                                          </p:val>
                                        </p:tav>
                                      </p:tavLst>
                                    </p:anim>
                                    <p:anim calcmode="lin" valueType="num">
                                      <p:cBhvr>
                                        <p:cTn id="26"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32"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circle(out)">
                                      <p:cBhvr>
                                        <p:cTn id="31" dur="10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32"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circle(out)">
                                      <p:cBhvr>
                                        <p:cTn id="3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285720" y="6215082"/>
            <a:ext cx="507209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ontent Placeholder 2"/>
          <p:cNvSpPr txBox="1">
            <a:spLocks/>
          </p:cNvSpPr>
          <p:nvPr/>
        </p:nvSpPr>
        <p:spPr bwMode="auto">
          <a:xfrm>
            <a:off x="0" y="3143248"/>
            <a:ext cx="9144000" cy="15001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by the Inquisition and ordered, under threat of torture, to deny his beliefs. He did so, and was permitted to return to his own house, in 1634, on condition that he did not leave it. </a:t>
            </a:r>
          </a:p>
          <a:p>
            <a:r>
              <a:rPr lang="en-US" dirty="0">
                <a:latin typeface="Times New Roman" pitchFamily="18" charset="0"/>
                <a:cs typeface="Times New Roman" pitchFamily="18" charset="0"/>
              </a:rPr>
              <a:t>   In 1638 Galileo published another important book, the </a:t>
            </a:r>
            <a:r>
              <a:rPr lang="en-US" i="1" dirty="0">
                <a:latin typeface="Times New Roman" pitchFamily="18" charset="0"/>
                <a:cs typeface="Times New Roman" pitchFamily="18" charset="0"/>
              </a:rPr>
              <a:t>Dialogue on the Two</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New Science</a:t>
            </a:r>
            <a:r>
              <a:rPr lang="en-US" dirty="0">
                <a:latin typeface="Times New Roman" pitchFamily="18" charset="0"/>
                <a:cs typeface="Times New Roman" pitchFamily="18" charset="0"/>
              </a:rPr>
              <a:t>, which explained his ideas about the new science of mechanics, later developed by </a:t>
            </a:r>
            <a:r>
              <a:rPr lang="en-US" i="1" dirty="0">
                <a:latin typeface="Times New Roman" pitchFamily="18" charset="0"/>
                <a:cs typeface="Times New Roman" pitchFamily="18" charset="0"/>
              </a:rPr>
              <a:t>Sir Isaac Newton</a:t>
            </a:r>
            <a:r>
              <a:rPr lang="en-US" dirty="0">
                <a:latin typeface="Times New Roman" pitchFamily="18" charset="0"/>
                <a:cs typeface="Times New Roman" pitchFamily="18" charset="0"/>
              </a:rPr>
              <a:t> .</a:t>
            </a:r>
          </a:p>
        </p:txBody>
      </p:sp>
      <p:sp>
        <p:nvSpPr>
          <p:cNvPr id="21" name="Content Placeholder 2"/>
          <p:cNvSpPr txBox="1">
            <a:spLocks/>
          </p:cNvSpPr>
          <p:nvPr/>
        </p:nvSpPr>
        <p:spPr bwMode="auto">
          <a:xfrm>
            <a:off x="0" y="2571744"/>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but he did not write very much. In 1632, however, he published his</a:t>
            </a:r>
          </a:p>
        </p:txBody>
      </p:sp>
      <p:sp>
        <p:nvSpPr>
          <p:cNvPr id="8" name="Content Placeholder 2"/>
          <p:cNvSpPr txBox="1">
            <a:spLocks/>
          </p:cNvSpPr>
          <p:nvPr/>
        </p:nvSpPr>
        <p:spPr bwMode="auto">
          <a:xfrm>
            <a:off x="0" y="57148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become </a:t>
            </a:r>
            <a:r>
              <a:rPr lang="en-US" dirty="0">
                <a:latin typeface="Times New Roman" pitchFamily="18" charset="0"/>
                <a:cs typeface="Times New Roman" pitchFamily="18" charset="0"/>
              </a:rPr>
              <a:t>" first philosopher and mathematician" to the Duke of     Tuscany.</a:t>
            </a:r>
          </a:p>
        </p:txBody>
      </p:sp>
      <p:sp>
        <p:nvSpPr>
          <p:cNvPr id="9" name="Content Placeholder 2"/>
          <p:cNvSpPr txBox="1">
            <a:spLocks/>
          </p:cNvSpPr>
          <p:nvPr/>
        </p:nvSpPr>
        <p:spPr bwMode="auto">
          <a:xfrm>
            <a:off x="0" y="85723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This gave him more time for research and in 1613 he published a book called </a:t>
            </a:r>
            <a:r>
              <a:rPr lang="en-US" i="1" dirty="0">
                <a:latin typeface="Times New Roman" pitchFamily="18" charset="0"/>
                <a:cs typeface="Times New Roman" pitchFamily="18" charset="0"/>
              </a:rPr>
              <a:t>Letter on the Sunspot,</a:t>
            </a:r>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p:txBody>
      </p:sp>
      <p:sp>
        <p:nvSpPr>
          <p:cNvPr id="6" name="Title 1"/>
          <p:cNvSpPr>
            <a:spLocks noGrp="1"/>
          </p:cNvSpPr>
          <p:nvPr>
            <p:ph type="title"/>
          </p:nvPr>
        </p:nvSpPr>
        <p:spPr>
          <a:xfrm>
            <a:off x="500034" y="0"/>
            <a:ext cx="8229600" cy="857232"/>
          </a:xfrm>
        </p:spPr>
        <p:txBody>
          <a:bodyPr/>
          <a:lstStyle/>
          <a:p>
            <a:r>
              <a:rPr lang="en-US" dirty="0"/>
              <a:t>EXAMPLE 12 </a:t>
            </a:r>
            <a:r>
              <a:rPr lang="en-US" sz="2000" dirty="0"/>
              <a:t>(math 88)</a:t>
            </a:r>
          </a:p>
        </p:txBody>
      </p:sp>
      <p:sp>
        <p:nvSpPr>
          <p:cNvPr id="7" name="Content Placeholder 2"/>
          <p:cNvSpPr txBox="1">
            <a:spLocks/>
          </p:cNvSpPr>
          <p:nvPr/>
        </p:nvSpPr>
        <p:spPr bwMode="auto">
          <a:xfrm>
            <a:off x="0" y="571480"/>
            <a:ext cx="307180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In 1610 Galileo left Padua to</a:t>
            </a:r>
          </a:p>
        </p:txBody>
      </p:sp>
      <p:sp>
        <p:nvSpPr>
          <p:cNvPr id="12" name="Content Placeholder 2"/>
          <p:cNvSpPr txBox="1">
            <a:spLocks/>
          </p:cNvSpPr>
          <p:nvPr/>
        </p:nvSpPr>
        <p:spPr bwMode="auto">
          <a:xfrm>
            <a:off x="0" y="11429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and in it, as well as describing for the first time the spots , that appear on the face of the Sun,</a:t>
            </a:r>
          </a:p>
        </p:txBody>
      </p:sp>
      <p:sp>
        <p:nvSpPr>
          <p:cNvPr id="13" name="Content Placeholder 2"/>
          <p:cNvSpPr txBox="1">
            <a:spLocks/>
          </p:cNvSpPr>
          <p:nvPr/>
        </p:nvSpPr>
        <p:spPr bwMode="auto">
          <a:xfrm>
            <a:off x="857224" y="1428736"/>
            <a:ext cx="578644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declared his belief in Copernicus' theory that the Earth</a:t>
            </a:r>
          </a:p>
        </p:txBody>
      </p:sp>
      <p:cxnSp>
        <p:nvCxnSpPr>
          <p:cNvPr id="14" name="Straight Connector 13"/>
          <p:cNvCxnSpPr/>
          <p:nvPr/>
        </p:nvCxnSpPr>
        <p:spPr>
          <a:xfrm>
            <a:off x="5357818" y="1142984"/>
            <a:ext cx="264320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bwMode="auto">
          <a:xfrm>
            <a:off x="0" y="1428736"/>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goes round the sun. This brought Galileo into conflict with the Roman Catholic Church which still believed in the teaching of Ptolemy and said that all Christians were to believe in it. In 1616 the Pope made him promise nit to hold, teach or defend the ideas of </a:t>
            </a:r>
            <a:r>
              <a:rPr lang="en-US" dirty="0" err="1">
                <a:latin typeface="Times New Roman" pitchFamily="18" charset="0"/>
                <a:cs typeface="Times New Roman" pitchFamily="18" charset="0"/>
              </a:rPr>
              <a:t>Copemicus</a:t>
            </a:r>
            <a:r>
              <a:rPr lang="en-US" dirty="0">
                <a:latin typeface="Times New Roman" pitchFamily="18" charset="0"/>
                <a:cs typeface="Times New Roman" pitchFamily="18" charset="0"/>
              </a:rPr>
              <a:t>. Galileo  went to live quietly</a:t>
            </a:r>
          </a:p>
        </p:txBody>
      </p:sp>
      <p:sp>
        <p:nvSpPr>
          <p:cNvPr id="20" name="Content Placeholder 2"/>
          <p:cNvSpPr txBox="1">
            <a:spLocks/>
          </p:cNvSpPr>
          <p:nvPr/>
        </p:nvSpPr>
        <p:spPr bwMode="auto">
          <a:xfrm>
            <a:off x="0" y="228599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Florence and did not give up his studies,</a:t>
            </a:r>
          </a:p>
        </p:txBody>
      </p:sp>
      <p:sp>
        <p:nvSpPr>
          <p:cNvPr id="22" name="Content Placeholder 2"/>
          <p:cNvSpPr txBox="1">
            <a:spLocks/>
          </p:cNvSpPr>
          <p:nvPr/>
        </p:nvSpPr>
        <p:spPr bwMode="auto">
          <a:xfrm>
            <a:off x="0" y="2857496"/>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i="1" dirty="0">
                <a:latin typeface="Times New Roman" pitchFamily="18" charset="0"/>
                <a:cs typeface="Times New Roman" pitchFamily="18" charset="0"/>
              </a:rPr>
              <a:t>Dialogue on the Two Principal Systems of the World </a:t>
            </a:r>
            <a:r>
              <a:rPr lang="en-US" dirty="0">
                <a:latin typeface="Times New Roman" pitchFamily="18" charset="0"/>
                <a:cs typeface="Times New Roman" pitchFamily="18" charset="0"/>
              </a:rPr>
              <a:t>in which he began defended the theory of Copernicus. The book was praised all over Europe, but Galileo was called the Rome</a:t>
            </a:r>
          </a:p>
        </p:txBody>
      </p:sp>
      <p:sp>
        <p:nvSpPr>
          <p:cNvPr id="24" name="Content Placeholder 2"/>
          <p:cNvSpPr txBox="1">
            <a:spLocks/>
          </p:cNvSpPr>
          <p:nvPr/>
        </p:nvSpPr>
        <p:spPr bwMode="auto">
          <a:xfrm>
            <a:off x="857224" y="4500570"/>
            <a:ext cx="4572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He went blind in 1637 but continued his work</a:t>
            </a:r>
          </a:p>
        </p:txBody>
      </p:sp>
      <p:sp>
        <p:nvSpPr>
          <p:cNvPr id="25" name="Content Placeholder 2"/>
          <p:cNvSpPr txBox="1">
            <a:spLocks/>
          </p:cNvSpPr>
          <p:nvPr/>
        </p:nvSpPr>
        <p:spPr bwMode="auto">
          <a:xfrm>
            <a:off x="0" y="4500570"/>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up to his death at </a:t>
            </a:r>
            <a:r>
              <a:rPr lang="en-US" dirty="0" err="1">
                <a:latin typeface="Times New Roman" pitchFamily="18" charset="0"/>
                <a:cs typeface="Times New Roman" pitchFamily="18" charset="0"/>
              </a:rPr>
              <a:t>Arcetri</a:t>
            </a:r>
            <a:r>
              <a:rPr lang="en-US" dirty="0">
                <a:latin typeface="Times New Roman" pitchFamily="18" charset="0"/>
                <a:cs typeface="Times New Roman" pitchFamily="18" charset="0"/>
              </a:rPr>
              <a:t>, near Florence, on 8 January 1642.</a:t>
            </a:r>
          </a:p>
        </p:txBody>
      </p:sp>
      <p:sp>
        <p:nvSpPr>
          <p:cNvPr id="26" name="Rectangle 25"/>
          <p:cNvSpPr/>
          <p:nvPr/>
        </p:nvSpPr>
        <p:spPr>
          <a:xfrm>
            <a:off x="0" y="5103674"/>
            <a:ext cx="9144000" cy="1754326"/>
          </a:xfrm>
          <a:prstGeom prst="rect">
            <a:avLst/>
          </a:prstGeom>
          <a:gradFill flip="none" rotWithShape="1">
            <a:gsLst>
              <a:gs pos="0">
                <a:srgbClr val="FFEFD1"/>
              </a:gs>
              <a:gs pos="64999">
                <a:srgbClr val="F0EBD5"/>
              </a:gs>
              <a:gs pos="100000">
                <a:srgbClr val="D1C39F"/>
              </a:gs>
            </a:gsLst>
            <a:lin ang="18900000" scaled="1"/>
            <a:tileRect/>
          </a:gradFill>
        </p:spPr>
        <p:txBody>
          <a:bodyPr wrap="square">
            <a:spAutoFit/>
          </a:bodyPr>
          <a:lstStyle/>
          <a:p>
            <a:pPr lvl="0"/>
            <a:r>
              <a:rPr lang="en-US" b="1" dirty="0">
                <a:latin typeface="+mj-lt"/>
              </a:rPr>
              <a:t>32. In his first book , Galileo …. .</a:t>
            </a:r>
          </a:p>
          <a:p>
            <a:pPr lvl="1"/>
            <a:r>
              <a:rPr lang="en-US" b="1" dirty="0">
                <a:latin typeface="+mj-lt"/>
              </a:rPr>
              <a:t>a) believe in the teaching of Ptolemy</a:t>
            </a:r>
          </a:p>
          <a:p>
            <a:pPr lvl="1"/>
            <a:r>
              <a:rPr lang="en-US" b="1" dirty="0">
                <a:latin typeface="+mj-lt"/>
              </a:rPr>
              <a:t>b) made most Christians accept his idea </a:t>
            </a:r>
          </a:p>
          <a:p>
            <a:pPr lvl="1"/>
            <a:r>
              <a:rPr lang="en-US" b="1" dirty="0">
                <a:latin typeface="+mj-lt"/>
              </a:rPr>
              <a:t>c) declared his conflict with Roman Catholic Church</a:t>
            </a:r>
          </a:p>
          <a:p>
            <a:pPr lvl="1"/>
            <a:r>
              <a:rPr lang="en-US" b="1" dirty="0">
                <a:latin typeface="+mj-lt"/>
              </a:rPr>
              <a:t>d) declared his belief in </a:t>
            </a:r>
            <a:r>
              <a:rPr lang="en-US" b="1" dirty="0" err="1">
                <a:latin typeface="+mj-lt"/>
              </a:rPr>
              <a:t>Copemicus</a:t>
            </a:r>
            <a:r>
              <a:rPr lang="en-US" b="1" dirty="0">
                <a:latin typeface="+mj-lt"/>
              </a:rPr>
              <a:t>' theory about the Earth</a:t>
            </a:r>
          </a:p>
          <a:p>
            <a:r>
              <a:rPr lang="en-US" b="1" dirty="0">
                <a:latin typeface="+mj-lt"/>
              </a:rPr>
              <a:t> </a:t>
            </a:r>
          </a:p>
        </p:txBody>
      </p:sp>
      <p:cxnSp>
        <p:nvCxnSpPr>
          <p:cNvPr id="18" name="Straight Connector 17"/>
          <p:cNvCxnSpPr/>
          <p:nvPr/>
        </p:nvCxnSpPr>
        <p:spPr>
          <a:xfrm>
            <a:off x="500034" y="5429264"/>
            <a:ext cx="85725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643042" y="1428736"/>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000628" y="5857892"/>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ppt_x</p:attrName>
                                        </p:attrNameLst>
                                      </p:cBhvr>
                                      <p:tavLst>
                                        <p:tav tm="0">
                                          <p:val>
                                            <p:strVal val="#ppt_x-#ppt_w/2"/>
                                          </p:val>
                                        </p:tav>
                                        <p:tav tm="100000">
                                          <p:val>
                                            <p:strVal val="#ppt_x"/>
                                          </p:val>
                                        </p:tav>
                                      </p:tavLst>
                                    </p:anim>
                                    <p:anim calcmode="lin" valueType="num">
                                      <p:cBhvr>
                                        <p:cTn id="16" dur="500" fill="hold"/>
                                        <p:tgtEl>
                                          <p:spTgt spid="14"/>
                                        </p:tgtEl>
                                        <p:attrNameLst>
                                          <p:attrName>ppt_y</p:attrName>
                                        </p:attrNameLst>
                                      </p:cBhvr>
                                      <p:tavLst>
                                        <p:tav tm="0">
                                          <p:val>
                                            <p:strVal val="#ppt_y"/>
                                          </p:val>
                                        </p:tav>
                                        <p:tav tm="100000">
                                          <p:val>
                                            <p:strVal val="#ppt_y"/>
                                          </p:val>
                                        </p:tav>
                                      </p:tavLst>
                                    </p:anim>
                                    <p:anim calcmode="lin" valueType="num">
                                      <p:cBhvr>
                                        <p:cTn id="17" dur="500" fill="hold"/>
                                        <p:tgtEl>
                                          <p:spTgt spid="14"/>
                                        </p:tgtEl>
                                        <p:attrNameLst>
                                          <p:attrName>ppt_w</p:attrName>
                                        </p:attrNameLst>
                                      </p:cBhvr>
                                      <p:tavLst>
                                        <p:tav tm="0">
                                          <p:val>
                                            <p:fltVal val="0"/>
                                          </p:val>
                                        </p:tav>
                                        <p:tav tm="100000">
                                          <p:val>
                                            <p:strVal val="#ppt_w"/>
                                          </p:val>
                                        </p:tav>
                                      </p:tavLst>
                                    </p:anim>
                                    <p:anim calcmode="lin" valueType="num">
                                      <p:cBhvr>
                                        <p:cTn id="18"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 calcmode="lin" valueType="num">
                                      <p:cBhvr>
                                        <p:cTn id="23" dur="500" fill="hold"/>
                                        <p:tgtEl>
                                          <p:spTgt spid="29"/>
                                        </p:tgtEl>
                                        <p:attrNameLst>
                                          <p:attrName>ppt_x</p:attrName>
                                        </p:attrNameLst>
                                      </p:cBhvr>
                                      <p:tavLst>
                                        <p:tav tm="0">
                                          <p:val>
                                            <p:strVal val="#ppt_x-#ppt_w/2"/>
                                          </p:val>
                                        </p:tav>
                                        <p:tav tm="100000">
                                          <p:val>
                                            <p:strVal val="#ppt_x"/>
                                          </p:val>
                                        </p:tav>
                                      </p:tavLst>
                                    </p:anim>
                                    <p:anim calcmode="lin" valueType="num">
                                      <p:cBhvr>
                                        <p:cTn id="24" dur="500" fill="hold"/>
                                        <p:tgtEl>
                                          <p:spTgt spid="29"/>
                                        </p:tgtEl>
                                        <p:attrNameLst>
                                          <p:attrName>ppt_y</p:attrName>
                                        </p:attrNameLst>
                                      </p:cBhvr>
                                      <p:tavLst>
                                        <p:tav tm="0">
                                          <p:val>
                                            <p:strVal val="#ppt_y"/>
                                          </p:val>
                                        </p:tav>
                                        <p:tav tm="100000">
                                          <p:val>
                                            <p:strVal val="#ppt_y"/>
                                          </p:val>
                                        </p:tav>
                                      </p:tavLst>
                                    </p:anim>
                                    <p:anim calcmode="lin" valueType="num">
                                      <p:cBhvr>
                                        <p:cTn id="25" dur="500" fill="hold"/>
                                        <p:tgtEl>
                                          <p:spTgt spid="29"/>
                                        </p:tgtEl>
                                        <p:attrNameLst>
                                          <p:attrName>ppt_w</p:attrName>
                                        </p:attrNameLst>
                                      </p:cBhvr>
                                      <p:tavLst>
                                        <p:tav tm="0">
                                          <p:val>
                                            <p:fltVal val="0"/>
                                          </p:val>
                                        </p:tav>
                                        <p:tav tm="100000">
                                          <p:val>
                                            <p:strVal val="#ppt_w"/>
                                          </p:val>
                                        </p:tav>
                                      </p:tavLst>
                                    </p:anim>
                                    <p:anim calcmode="lin" valueType="num">
                                      <p:cBhvr>
                                        <p:cTn id="26"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13"/>
                                        </p:tgtEl>
                                        <p:attrNameLst>
                                          <p:attrName>fillcolor</p:attrName>
                                        </p:attrNameLst>
                                      </p:cBhvr>
                                      <p:to>
                                        <a:srgbClr val="FFFF00"/>
                                      </p:to>
                                    </p:animClr>
                                    <p:set>
                                      <p:cBhvr>
                                        <p:cTn id="31" dur="2000" fill="hold"/>
                                        <p:tgtEl>
                                          <p:spTgt spid="13"/>
                                        </p:tgtEl>
                                        <p:attrNameLst>
                                          <p:attrName>fill.type</p:attrName>
                                        </p:attrNameLst>
                                      </p:cBhvr>
                                      <p:to>
                                        <p:strVal val="solid"/>
                                      </p:to>
                                    </p:set>
                                    <p:set>
                                      <p:cBhvr>
                                        <p:cTn id="32" dur="2000" fill="hold"/>
                                        <p:tgtEl>
                                          <p:spTgt spid="13"/>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slide(fromBottom)">
                                      <p:cBhvr>
                                        <p:cTn id="3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
          <p:cNvSpPr txBox="1">
            <a:spLocks/>
          </p:cNvSpPr>
          <p:nvPr/>
        </p:nvSpPr>
        <p:spPr bwMode="auto">
          <a:xfrm>
            <a:off x="0" y="3143248"/>
            <a:ext cx="9144000" cy="15001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by the Inquisition and ordered, under threat of torture, to deny his beliefs. He did so, and was permitted to return to his own house, in 1634, on condition that he did not leave it. </a:t>
            </a:r>
          </a:p>
          <a:p>
            <a:r>
              <a:rPr lang="en-US" dirty="0">
                <a:latin typeface="Times New Roman" pitchFamily="18" charset="0"/>
                <a:cs typeface="Times New Roman" pitchFamily="18" charset="0"/>
              </a:rPr>
              <a:t>   In 1638 Galileo published another important book, the </a:t>
            </a:r>
            <a:r>
              <a:rPr lang="en-US" i="1" dirty="0">
                <a:latin typeface="Times New Roman" pitchFamily="18" charset="0"/>
                <a:cs typeface="Times New Roman" pitchFamily="18" charset="0"/>
              </a:rPr>
              <a:t>Dialogue on the Two</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New Science</a:t>
            </a:r>
            <a:r>
              <a:rPr lang="en-US" dirty="0">
                <a:latin typeface="Times New Roman" pitchFamily="18" charset="0"/>
                <a:cs typeface="Times New Roman" pitchFamily="18" charset="0"/>
              </a:rPr>
              <a:t>, which explained his ideas about the new science of mechanics, later developed by </a:t>
            </a:r>
            <a:r>
              <a:rPr lang="en-US" i="1" dirty="0">
                <a:latin typeface="Times New Roman" pitchFamily="18" charset="0"/>
                <a:cs typeface="Times New Roman" pitchFamily="18" charset="0"/>
              </a:rPr>
              <a:t>Sir Isaac Newton</a:t>
            </a:r>
            <a:r>
              <a:rPr lang="en-US" dirty="0">
                <a:latin typeface="Times New Roman" pitchFamily="18" charset="0"/>
                <a:cs typeface="Times New Roman" pitchFamily="18" charset="0"/>
              </a:rPr>
              <a:t> .</a:t>
            </a:r>
          </a:p>
        </p:txBody>
      </p:sp>
      <p:sp>
        <p:nvSpPr>
          <p:cNvPr id="21" name="Content Placeholder 2"/>
          <p:cNvSpPr txBox="1">
            <a:spLocks/>
          </p:cNvSpPr>
          <p:nvPr/>
        </p:nvSpPr>
        <p:spPr bwMode="auto">
          <a:xfrm>
            <a:off x="0" y="2571744"/>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but he did not write very much. In 1632, however, he published his</a:t>
            </a:r>
          </a:p>
        </p:txBody>
      </p:sp>
      <p:sp>
        <p:nvSpPr>
          <p:cNvPr id="8" name="Content Placeholder 2"/>
          <p:cNvSpPr txBox="1">
            <a:spLocks/>
          </p:cNvSpPr>
          <p:nvPr/>
        </p:nvSpPr>
        <p:spPr bwMode="auto">
          <a:xfrm>
            <a:off x="0" y="57148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become </a:t>
            </a:r>
            <a:r>
              <a:rPr lang="en-US" dirty="0">
                <a:latin typeface="Times New Roman" pitchFamily="18" charset="0"/>
                <a:cs typeface="Times New Roman" pitchFamily="18" charset="0"/>
              </a:rPr>
              <a:t>" first philosopher and mathematician" to the Duke of     Tuscany.</a:t>
            </a:r>
          </a:p>
        </p:txBody>
      </p:sp>
      <p:sp>
        <p:nvSpPr>
          <p:cNvPr id="9" name="Content Placeholder 2"/>
          <p:cNvSpPr txBox="1">
            <a:spLocks/>
          </p:cNvSpPr>
          <p:nvPr/>
        </p:nvSpPr>
        <p:spPr bwMode="auto">
          <a:xfrm>
            <a:off x="0" y="85723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This gave him more time for research and in 1613 he published a book called </a:t>
            </a:r>
            <a:r>
              <a:rPr lang="en-US" i="1" dirty="0">
                <a:latin typeface="Times New Roman" pitchFamily="18" charset="0"/>
                <a:cs typeface="Times New Roman" pitchFamily="18" charset="0"/>
              </a:rPr>
              <a:t>Letter on the Sunspot,</a:t>
            </a:r>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p:txBody>
      </p:sp>
      <p:sp>
        <p:nvSpPr>
          <p:cNvPr id="6" name="Title 1"/>
          <p:cNvSpPr>
            <a:spLocks noGrp="1"/>
          </p:cNvSpPr>
          <p:nvPr>
            <p:ph type="title"/>
          </p:nvPr>
        </p:nvSpPr>
        <p:spPr>
          <a:xfrm>
            <a:off x="500034" y="0"/>
            <a:ext cx="8229600" cy="857232"/>
          </a:xfrm>
        </p:spPr>
        <p:txBody>
          <a:bodyPr/>
          <a:lstStyle/>
          <a:p>
            <a:r>
              <a:rPr lang="en-US" dirty="0"/>
              <a:t>EXAMPLE 13 </a:t>
            </a:r>
            <a:r>
              <a:rPr lang="en-US" sz="2000" dirty="0"/>
              <a:t>(math 88)</a:t>
            </a:r>
          </a:p>
        </p:txBody>
      </p:sp>
      <p:sp>
        <p:nvSpPr>
          <p:cNvPr id="7" name="Content Placeholder 2"/>
          <p:cNvSpPr txBox="1">
            <a:spLocks/>
          </p:cNvSpPr>
          <p:nvPr/>
        </p:nvSpPr>
        <p:spPr bwMode="auto">
          <a:xfrm>
            <a:off x="0" y="571480"/>
            <a:ext cx="307180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In 1610 Galileo left Padua to</a:t>
            </a:r>
          </a:p>
        </p:txBody>
      </p:sp>
      <p:sp>
        <p:nvSpPr>
          <p:cNvPr id="12" name="Content Placeholder 2"/>
          <p:cNvSpPr txBox="1">
            <a:spLocks/>
          </p:cNvSpPr>
          <p:nvPr/>
        </p:nvSpPr>
        <p:spPr bwMode="auto">
          <a:xfrm>
            <a:off x="0" y="11429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and in it, as well as describing for the first time the spots , that appear on the face of the Sun,</a:t>
            </a:r>
          </a:p>
        </p:txBody>
      </p:sp>
      <p:sp>
        <p:nvSpPr>
          <p:cNvPr id="13" name="Content Placeholder 2"/>
          <p:cNvSpPr txBox="1">
            <a:spLocks/>
          </p:cNvSpPr>
          <p:nvPr/>
        </p:nvSpPr>
        <p:spPr bwMode="auto">
          <a:xfrm>
            <a:off x="857224" y="1428736"/>
            <a:ext cx="578644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declared his belief in Copernicus' theory that the Earth</a:t>
            </a:r>
          </a:p>
        </p:txBody>
      </p:sp>
      <p:cxnSp>
        <p:nvCxnSpPr>
          <p:cNvPr id="14" name="Straight Connector 13"/>
          <p:cNvCxnSpPr/>
          <p:nvPr/>
        </p:nvCxnSpPr>
        <p:spPr>
          <a:xfrm>
            <a:off x="5357818" y="1142984"/>
            <a:ext cx="264320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15008" y="1142984"/>
            <a:ext cx="1143008" cy="15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bwMode="auto">
          <a:xfrm>
            <a:off x="0" y="1428736"/>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goes round the sun. This brought Galileo into conflict with the Roman Catholic Church which still believed in the teaching of Ptolemy and said that all Christians were to believe in it. In 1616 the Pope made him promise nit to hold, teach or defend the ideas of </a:t>
            </a:r>
            <a:r>
              <a:rPr lang="en-US" dirty="0" err="1">
                <a:latin typeface="Times New Roman" pitchFamily="18" charset="0"/>
                <a:cs typeface="Times New Roman" pitchFamily="18" charset="0"/>
              </a:rPr>
              <a:t>Copemicus</a:t>
            </a:r>
            <a:r>
              <a:rPr lang="en-US" dirty="0">
                <a:latin typeface="Times New Roman" pitchFamily="18" charset="0"/>
                <a:cs typeface="Times New Roman" pitchFamily="18" charset="0"/>
              </a:rPr>
              <a:t>. Galileo  went to live quietly</a:t>
            </a:r>
          </a:p>
        </p:txBody>
      </p:sp>
      <p:sp>
        <p:nvSpPr>
          <p:cNvPr id="20" name="Content Placeholder 2"/>
          <p:cNvSpPr txBox="1">
            <a:spLocks/>
          </p:cNvSpPr>
          <p:nvPr/>
        </p:nvSpPr>
        <p:spPr bwMode="auto">
          <a:xfrm>
            <a:off x="0" y="228599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Florence and did not give up his studies,</a:t>
            </a:r>
          </a:p>
        </p:txBody>
      </p:sp>
      <p:sp>
        <p:nvSpPr>
          <p:cNvPr id="22" name="Content Placeholder 2"/>
          <p:cNvSpPr txBox="1">
            <a:spLocks/>
          </p:cNvSpPr>
          <p:nvPr/>
        </p:nvSpPr>
        <p:spPr bwMode="auto">
          <a:xfrm>
            <a:off x="0" y="2857496"/>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i="1" dirty="0">
                <a:latin typeface="Times New Roman" pitchFamily="18" charset="0"/>
                <a:cs typeface="Times New Roman" pitchFamily="18" charset="0"/>
              </a:rPr>
              <a:t>Dialogue on the Two Principal Systems of the World </a:t>
            </a:r>
            <a:r>
              <a:rPr lang="en-US" dirty="0">
                <a:latin typeface="Times New Roman" pitchFamily="18" charset="0"/>
                <a:cs typeface="Times New Roman" pitchFamily="18" charset="0"/>
              </a:rPr>
              <a:t>in which he began defended the theory of Copernicus. The book was praised all over Europe, but Galileo was called the Rome</a:t>
            </a:r>
          </a:p>
        </p:txBody>
      </p:sp>
      <p:sp>
        <p:nvSpPr>
          <p:cNvPr id="24" name="Content Placeholder 2"/>
          <p:cNvSpPr txBox="1">
            <a:spLocks/>
          </p:cNvSpPr>
          <p:nvPr/>
        </p:nvSpPr>
        <p:spPr bwMode="auto">
          <a:xfrm>
            <a:off x="857224" y="4500570"/>
            <a:ext cx="4572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He went blind in 1637 but continued his work</a:t>
            </a:r>
          </a:p>
        </p:txBody>
      </p:sp>
      <p:sp>
        <p:nvSpPr>
          <p:cNvPr id="25" name="Content Placeholder 2"/>
          <p:cNvSpPr txBox="1">
            <a:spLocks/>
          </p:cNvSpPr>
          <p:nvPr/>
        </p:nvSpPr>
        <p:spPr bwMode="auto">
          <a:xfrm>
            <a:off x="0" y="4500570"/>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up to his death at </a:t>
            </a:r>
            <a:r>
              <a:rPr lang="en-US" dirty="0" err="1">
                <a:latin typeface="Times New Roman" pitchFamily="18" charset="0"/>
                <a:cs typeface="Times New Roman" pitchFamily="18" charset="0"/>
              </a:rPr>
              <a:t>Arcetri</a:t>
            </a:r>
            <a:r>
              <a:rPr lang="en-US" dirty="0">
                <a:latin typeface="Times New Roman" pitchFamily="18" charset="0"/>
                <a:cs typeface="Times New Roman" pitchFamily="18" charset="0"/>
              </a:rPr>
              <a:t>, near Florence, on 8 January 1642.</a:t>
            </a:r>
          </a:p>
        </p:txBody>
      </p:sp>
      <p:sp>
        <p:nvSpPr>
          <p:cNvPr id="26" name="Rectangle 25"/>
          <p:cNvSpPr/>
          <p:nvPr/>
        </p:nvSpPr>
        <p:spPr>
          <a:xfrm>
            <a:off x="0" y="5357826"/>
            <a:ext cx="9144000" cy="923330"/>
          </a:xfrm>
          <a:prstGeom prst="rect">
            <a:avLst/>
          </a:prstGeom>
          <a:gradFill flip="none" rotWithShape="1">
            <a:gsLst>
              <a:gs pos="0">
                <a:srgbClr val="FFEFD1"/>
              </a:gs>
              <a:gs pos="64999">
                <a:srgbClr val="F0EBD5"/>
              </a:gs>
              <a:gs pos="100000">
                <a:srgbClr val="D1C39F"/>
              </a:gs>
            </a:gsLst>
            <a:lin ang="18900000" scaled="1"/>
            <a:tileRect/>
          </a:gradFill>
        </p:spPr>
        <p:txBody>
          <a:bodyPr wrap="square">
            <a:spAutoFit/>
          </a:bodyPr>
          <a:lstStyle/>
          <a:p>
            <a:pPr lvl="0"/>
            <a:r>
              <a:rPr lang="en-US" b="1" dirty="0">
                <a:latin typeface="+mj-lt"/>
              </a:rPr>
              <a:t>33. The passage points out that in Florence, Galileo … . </a:t>
            </a:r>
          </a:p>
          <a:p>
            <a:r>
              <a:rPr lang="en-US" b="1" dirty="0">
                <a:latin typeface="+mj-lt"/>
              </a:rPr>
              <a:t>a) stayed at home because of being blind             b) wrote a great number of books</a:t>
            </a:r>
          </a:p>
          <a:p>
            <a:r>
              <a:rPr lang="en-US" b="1" dirty="0">
                <a:latin typeface="+mj-lt"/>
              </a:rPr>
              <a:t>c) did not stop studying                                          d) decided not to talk to anyone</a:t>
            </a:r>
          </a:p>
        </p:txBody>
      </p:sp>
      <p:cxnSp>
        <p:nvCxnSpPr>
          <p:cNvPr id="18" name="Straight Connector 17"/>
          <p:cNvCxnSpPr/>
          <p:nvPr/>
        </p:nvCxnSpPr>
        <p:spPr>
          <a:xfrm>
            <a:off x="2500298" y="5643578"/>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857356" y="5786454"/>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24"/>
                                        </p:tgtEl>
                                        <p:attrNameLst>
                                          <p:attrName>fillcolor</p:attrName>
                                        </p:attrNameLst>
                                      </p:cBhvr>
                                      <p:to>
                                        <a:schemeClr val="folHlink"/>
                                      </p:to>
                                    </p:animClr>
                                    <p:set>
                                      <p:cBhvr>
                                        <p:cTn id="15" dur="2000" fill="hold"/>
                                        <p:tgtEl>
                                          <p:spTgt spid="24"/>
                                        </p:tgtEl>
                                        <p:attrNameLst>
                                          <p:attrName>fill.type</p:attrName>
                                        </p:attrNameLst>
                                      </p:cBhvr>
                                      <p:to>
                                        <p:strVal val="solid"/>
                                      </p:to>
                                    </p:set>
                                    <p:set>
                                      <p:cBhvr>
                                        <p:cTn id="16" dur="2000" fill="hold"/>
                                        <p:tgtEl>
                                          <p:spTgt spid="24"/>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slide(fromBottom)">
                                      <p:cBhvr>
                                        <p:cTn id="2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
          <p:cNvSpPr txBox="1">
            <a:spLocks/>
          </p:cNvSpPr>
          <p:nvPr/>
        </p:nvSpPr>
        <p:spPr bwMode="auto">
          <a:xfrm>
            <a:off x="0" y="3143248"/>
            <a:ext cx="9144000" cy="15001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by the Inquisition and ordered, under threat of torture, to deny his beliefs. He did so, and was permitted to return to his own house, in 1634, on condition that he did not leave it. </a:t>
            </a:r>
          </a:p>
          <a:p>
            <a:r>
              <a:rPr lang="en-US" dirty="0">
                <a:latin typeface="Times New Roman" pitchFamily="18" charset="0"/>
                <a:cs typeface="Times New Roman" pitchFamily="18" charset="0"/>
              </a:rPr>
              <a:t>   In 1638 Galileo published another important book, the </a:t>
            </a:r>
            <a:r>
              <a:rPr lang="en-US" i="1" dirty="0">
                <a:latin typeface="Times New Roman" pitchFamily="18" charset="0"/>
                <a:cs typeface="Times New Roman" pitchFamily="18" charset="0"/>
              </a:rPr>
              <a:t>Dialogue on the Two</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New Science</a:t>
            </a:r>
            <a:r>
              <a:rPr lang="en-US" dirty="0">
                <a:latin typeface="Times New Roman" pitchFamily="18" charset="0"/>
                <a:cs typeface="Times New Roman" pitchFamily="18" charset="0"/>
              </a:rPr>
              <a:t>, which explained his ideas about the new science of mechanics, later developed by </a:t>
            </a:r>
            <a:r>
              <a:rPr lang="en-US" i="1" dirty="0">
                <a:latin typeface="Times New Roman" pitchFamily="18" charset="0"/>
                <a:cs typeface="Times New Roman" pitchFamily="18" charset="0"/>
              </a:rPr>
              <a:t>Sir Isaac Newton</a:t>
            </a:r>
            <a:r>
              <a:rPr lang="en-US" dirty="0">
                <a:latin typeface="Times New Roman" pitchFamily="18" charset="0"/>
                <a:cs typeface="Times New Roman" pitchFamily="18" charset="0"/>
              </a:rPr>
              <a:t> .</a:t>
            </a:r>
          </a:p>
        </p:txBody>
      </p:sp>
      <p:sp>
        <p:nvSpPr>
          <p:cNvPr id="21" name="Content Placeholder 2"/>
          <p:cNvSpPr txBox="1">
            <a:spLocks/>
          </p:cNvSpPr>
          <p:nvPr/>
        </p:nvSpPr>
        <p:spPr bwMode="auto">
          <a:xfrm>
            <a:off x="0" y="2571744"/>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but he did not write very much. In 1632, however, he published his</a:t>
            </a:r>
          </a:p>
        </p:txBody>
      </p:sp>
      <p:sp>
        <p:nvSpPr>
          <p:cNvPr id="8" name="Content Placeholder 2"/>
          <p:cNvSpPr txBox="1">
            <a:spLocks/>
          </p:cNvSpPr>
          <p:nvPr/>
        </p:nvSpPr>
        <p:spPr bwMode="auto">
          <a:xfrm>
            <a:off x="0" y="57148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become </a:t>
            </a:r>
            <a:r>
              <a:rPr lang="en-US" dirty="0">
                <a:latin typeface="Times New Roman" pitchFamily="18" charset="0"/>
                <a:cs typeface="Times New Roman" pitchFamily="18" charset="0"/>
              </a:rPr>
              <a:t>" first philosopher and mathematician" to the Duke of     Tuscany.</a:t>
            </a:r>
          </a:p>
        </p:txBody>
      </p:sp>
      <p:sp>
        <p:nvSpPr>
          <p:cNvPr id="9" name="Content Placeholder 2"/>
          <p:cNvSpPr txBox="1">
            <a:spLocks/>
          </p:cNvSpPr>
          <p:nvPr/>
        </p:nvSpPr>
        <p:spPr bwMode="auto">
          <a:xfrm>
            <a:off x="0" y="85723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This gave him more time for research and in 1613 he published a book called </a:t>
            </a:r>
            <a:r>
              <a:rPr lang="en-US" i="1" dirty="0">
                <a:latin typeface="Times New Roman" pitchFamily="18" charset="0"/>
                <a:cs typeface="Times New Roman" pitchFamily="18" charset="0"/>
              </a:rPr>
              <a:t>Letter on the Sunspot,</a:t>
            </a:r>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p:txBody>
      </p:sp>
      <p:sp>
        <p:nvSpPr>
          <p:cNvPr id="6" name="Title 1"/>
          <p:cNvSpPr>
            <a:spLocks noGrp="1"/>
          </p:cNvSpPr>
          <p:nvPr>
            <p:ph type="title"/>
          </p:nvPr>
        </p:nvSpPr>
        <p:spPr>
          <a:xfrm>
            <a:off x="500034" y="0"/>
            <a:ext cx="8229600" cy="857232"/>
          </a:xfrm>
        </p:spPr>
        <p:txBody>
          <a:bodyPr/>
          <a:lstStyle/>
          <a:p>
            <a:r>
              <a:rPr lang="en-US" dirty="0"/>
              <a:t>EXAMPLE 14 </a:t>
            </a:r>
            <a:r>
              <a:rPr lang="en-US" sz="2000" dirty="0"/>
              <a:t>(math 88)</a:t>
            </a:r>
          </a:p>
        </p:txBody>
      </p:sp>
      <p:sp>
        <p:nvSpPr>
          <p:cNvPr id="7" name="Content Placeholder 2"/>
          <p:cNvSpPr txBox="1">
            <a:spLocks/>
          </p:cNvSpPr>
          <p:nvPr/>
        </p:nvSpPr>
        <p:spPr bwMode="auto">
          <a:xfrm>
            <a:off x="0" y="571480"/>
            <a:ext cx="307180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In 1610 Galileo left Padua to</a:t>
            </a:r>
          </a:p>
        </p:txBody>
      </p:sp>
      <p:sp>
        <p:nvSpPr>
          <p:cNvPr id="12" name="Content Placeholder 2"/>
          <p:cNvSpPr txBox="1">
            <a:spLocks/>
          </p:cNvSpPr>
          <p:nvPr/>
        </p:nvSpPr>
        <p:spPr bwMode="auto">
          <a:xfrm>
            <a:off x="0" y="11429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and in it, as well as describing for the first time the spots , that appear on the face of the Sun,</a:t>
            </a:r>
          </a:p>
        </p:txBody>
      </p:sp>
      <p:sp>
        <p:nvSpPr>
          <p:cNvPr id="13" name="Content Placeholder 2"/>
          <p:cNvSpPr txBox="1">
            <a:spLocks/>
          </p:cNvSpPr>
          <p:nvPr/>
        </p:nvSpPr>
        <p:spPr bwMode="auto">
          <a:xfrm>
            <a:off x="857224" y="1428736"/>
            <a:ext cx="578644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declared his belief in Copernicus' theory that the Earth</a:t>
            </a:r>
          </a:p>
        </p:txBody>
      </p:sp>
      <p:cxnSp>
        <p:nvCxnSpPr>
          <p:cNvPr id="14" name="Straight Connector 13"/>
          <p:cNvCxnSpPr/>
          <p:nvPr/>
        </p:nvCxnSpPr>
        <p:spPr>
          <a:xfrm>
            <a:off x="5357818" y="1142984"/>
            <a:ext cx="264320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15008" y="1142984"/>
            <a:ext cx="1143008" cy="15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bwMode="auto">
          <a:xfrm>
            <a:off x="0" y="1428736"/>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goes round the sun. This brought Galileo into conflict with the Roman Catholic Church which still believed in the teaching of Ptolemy and said that all Christians were to believe in it. In 1616 the Pope made him promise nit to hold, teach or defend the ideas of </a:t>
            </a:r>
            <a:r>
              <a:rPr lang="en-US" dirty="0" err="1">
                <a:latin typeface="Times New Roman" pitchFamily="18" charset="0"/>
                <a:cs typeface="Times New Roman" pitchFamily="18" charset="0"/>
              </a:rPr>
              <a:t>Copemicus</a:t>
            </a:r>
            <a:r>
              <a:rPr lang="en-US" dirty="0">
                <a:latin typeface="Times New Roman" pitchFamily="18" charset="0"/>
                <a:cs typeface="Times New Roman" pitchFamily="18" charset="0"/>
              </a:rPr>
              <a:t>. Galileo  went to live quietly</a:t>
            </a:r>
          </a:p>
        </p:txBody>
      </p:sp>
      <p:sp>
        <p:nvSpPr>
          <p:cNvPr id="20" name="Content Placeholder 2"/>
          <p:cNvSpPr txBox="1">
            <a:spLocks/>
          </p:cNvSpPr>
          <p:nvPr/>
        </p:nvSpPr>
        <p:spPr bwMode="auto">
          <a:xfrm>
            <a:off x="0" y="228599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Florence and did not give up his studies,</a:t>
            </a:r>
          </a:p>
        </p:txBody>
      </p:sp>
      <p:sp>
        <p:nvSpPr>
          <p:cNvPr id="22" name="Content Placeholder 2"/>
          <p:cNvSpPr txBox="1">
            <a:spLocks/>
          </p:cNvSpPr>
          <p:nvPr/>
        </p:nvSpPr>
        <p:spPr bwMode="auto">
          <a:xfrm>
            <a:off x="0" y="2857496"/>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i="1" dirty="0">
                <a:latin typeface="Times New Roman" pitchFamily="18" charset="0"/>
                <a:cs typeface="Times New Roman" pitchFamily="18" charset="0"/>
              </a:rPr>
              <a:t>Dialogue on the Two Principal Systems of the World </a:t>
            </a:r>
            <a:r>
              <a:rPr lang="en-US" dirty="0">
                <a:latin typeface="Times New Roman" pitchFamily="18" charset="0"/>
                <a:cs typeface="Times New Roman" pitchFamily="18" charset="0"/>
              </a:rPr>
              <a:t>in which he began defended the theory of Copernicus. The book was praised all over Europe, but Galileo was called the Rome</a:t>
            </a:r>
          </a:p>
        </p:txBody>
      </p:sp>
      <p:sp>
        <p:nvSpPr>
          <p:cNvPr id="24" name="Content Placeholder 2"/>
          <p:cNvSpPr txBox="1">
            <a:spLocks/>
          </p:cNvSpPr>
          <p:nvPr/>
        </p:nvSpPr>
        <p:spPr bwMode="auto">
          <a:xfrm>
            <a:off x="857224" y="4500570"/>
            <a:ext cx="4572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He went blind in 1637 but continued his work</a:t>
            </a:r>
          </a:p>
        </p:txBody>
      </p:sp>
      <p:sp>
        <p:nvSpPr>
          <p:cNvPr id="25" name="Content Placeholder 2"/>
          <p:cNvSpPr txBox="1">
            <a:spLocks/>
          </p:cNvSpPr>
          <p:nvPr/>
        </p:nvSpPr>
        <p:spPr bwMode="auto">
          <a:xfrm>
            <a:off x="0" y="4500570"/>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up to his death at </a:t>
            </a:r>
            <a:r>
              <a:rPr lang="en-US" dirty="0" err="1">
                <a:latin typeface="Times New Roman" pitchFamily="18" charset="0"/>
                <a:cs typeface="Times New Roman" pitchFamily="18" charset="0"/>
              </a:rPr>
              <a:t>Arcetri</a:t>
            </a:r>
            <a:r>
              <a:rPr lang="en-US" dirty="0">
                <a:latin typeface="Times New Roman" pitchFamily="18" charset="0"/>
                <a:cs typeface="Times New Roman" pitchFamily="18" charset="0"/>
              </a:rPr>
              <a:t>, near Florence, on 8 January 1642.</a:t>
            </a:r>
          </a:p>
        </p:txBody>
      </p:sp>
      <p:sp>
        <p:nvSpPr>
          <p:cNvPr id="26" name="Rectangle 25"/>
          <p:cNvSpPr/>
          <p:nvPr/>
        </p:nvSpPr>
        <p:spPr>
          <a:xfrm>
            <a:off x="0" y="5286388"/>
            <a:ext cx="9144000" cy="1923604"/>
          </a:xfrm>
          <a:prstGeom prst="rect">
            <a:avLst/>
          </a:prstGeom>
          <a:gradFill flip="none" rotWithShape="1">
            <a:gsLst>
              <a:gs pos="0">
                <a:srgbClr val="FFEFD1"/>
              </a:gs>
              <a:gs pos="64999">
                <a:srgbClr val="F0EBD5"/>
              </a:gs>
              <a:gs pos="100000">
                <a:srgbClr val="D1C39F"/>
              </a:gs>
            </a:gsLst>
            <a:lin ang="18900000" scaled="1"/>
            <a:tileRect/>
          </a:gradFill>
        </p:spPr>
        <p:txBody>
          <a:bodyPr wrap="square">
            <a:spAutoFit/>
          </a:bodyPr>
          <a:lstStyle/>
          <a:p>
            <a:pPr lvl="0"/>
            <a:r>
              <a:rPr lang="en-US" b="1" dirty="0">
                <a:latin typeface="+mj-lt"/>
              </a:rPr>
              <a:t>34. Galileo was called to Rome because he published …. .</a:t>
            </a:r>
          </a:p>
          <a:p>
            <a:pPr lvl="1"/>
            <a:r>
              <a:rPr lang="en-US" b="1" i="1" dirty="0">
                <a:latin typeface="+mj-lt"/>
              </a:rPr>
              <a:t>a) New Science of Mechanics</a:t>
            </a:r>
            <a:endParaRPr lang="en-US" b="1" dirty="0">
              <a:latin typeface="+mj-lt"/>
            </a:endParaRPr>
          </a:p>
          <a:p>
            <a:pPr lvl="1"/>
            <a:r>
              <a:rPr lang="en-US" b="1" dirty="0">
                <a:latin typeface="+mj-lt"/>
              </a:rPr>
              <a:t>b) A book called </a:t>
            </a:r>
            <a:r>
              <a:rPr lang="en-US" b="1" i="1" dirty="0">
                <a:latin typeface="+mj-lt"/>
              </a:rPr>
              <a:t>Letters on the Sunspots</a:t>
            </a:r>
            <a:endParaRPr lang="en-US" b="1" dirty="0">
              <a:latin typeface="+mj-lt"/>
            </a:endParaRPr>
          </a:p>
          <a:p>
            <a:pPr lvl="1"/>
            <a:r>
              <a:rPr lang="en-US" b="1" dirty="0">
                <a:latin typeface="+mj-lt"/>
              </a:rPr>
              <a:t>c) His </a:t>
            </a:r>
            <a:r>
              <a:rPr lang="en-US" b="1" i="1" dirty="0">
                <a:latin typeface="+mj-lt"/>
              </a:rPr>
              <a:t>Dialogue on the Two Principal Systems of the World</a:t>
            </a:r>
            <a:endParaRPr lang="en-US" b="1" dirty="0">
              <a:latin typeface="+mj-lt"/>
            </a:endParaRPr>
          </a:p>
          <a:p>
            <a:pPr lvl="1"/>
            <a:r>
              <a:rPr lang="en-US" b="1" dirty="0">
                <a:latin typeface="+mj-lt"/>
              </a:rPr>
              <a:t>d) Another important book, the </a:t>
            </a:r>
            <a:r>
              <a:rPr lang="en-US" b="1" i="1" dirty="0">
                <a:latin typeface="+mj-lt"/>
              </a:rPr>
              <a:t>Dialogue on the Two</a:t>
            </a:r>
            <a:r>
              <a:rPr lang="en-US" b="1" dirty="0">
                <a:latin typeface="+mj-lt"/>
              </a:rPr>
              <a:t> </a:t>
            </a:r>
            <a:r>
              <a:rPr lang="en-US" b="1" i="1" dirty="0">
                <a:latin typeface="+mj-lt"/>
              </a:rPr>
              <a:t>New Science</a:t>
            </a:r>
            <a:endParaRPr lang="en-US" b="1" dirty="0">
              <a:latin typeface="+mj-lt"/>
            </a:endParaRPr>
          </a:p>
          <a:p>
            <a:endParaRPr lang="en-US" sz="1100" dirty="0"/>
          </a:p>
          <a:p>
            <a:endParaRPr lang="en-US" b="1" dirty="0">
              <a:latin typeface="+mj-lt"/>
            </a:endParaRPr>
          </a:p>
        </p:txBody>
      </p:sp>
      <p:cxnSp>
        <p:nvCxnSpPr>
          <p:cNvPr id="18" name="Straight Connector 17"/>
          <p:cNvCxnSpPr/>
          <p:nvPr/>
        </p:nvCxnSpPr>
        <p:spPr>
          <a:xfrm>
            <a:off x="285720" y="5643578"/>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857752" y="3500438"/>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857752" y="5715016"/>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p:cTn id="15" dur="500" fill="hold"/>
                                        <p:tgtEl>
                                          <p:spTgt spid="27"/>
                                        </p:tgtEl>
                                        <p:attrNameLst>
                                          <p:attrName>ppt_x</p:attrName>
                                        </p:attrNameLst>
                                      </p:cBhvr>
                                      <p:tavLst>
                                        <p:tav tm="0">
                                          <p:val>
                                            <p:strVal val="#ppt_x-#ppt_w/2"/>
                                          </p:val>
                                        </p:tav>
                                        <p:tav tm="100000">
                                          <p:val>
                                            <p:strVal val="#ppt_x"/>
                                          </p:val>
                                        </p:tav>
                                      </p:tavLst>
                                    </p:anim>
                                    <p:anim calcmode="lin" valueType="num">
                                      <p:cBhvr>
                                        <p:cTn id="16" dur="500" fill="hold"/>
                                        <p:tgtEl>
                                          <p:spTgt spid="27"/>
                                        </p:tgtEl>
                                        <p:attrNameLst>
                                          <p:attrName>ppt_y</p:attrName>
                                        </p:attrNameLst>
                                      </p:cBhvr>
                                      <p:tavLst>
                                        <p:tav tm="0">
                                          <p:val>
                                            <p:strVal val="#ppt_y"/>
                                          </p:val>
                                        </p:tav>
                                        <p:tav tm="100000">
                                          <p:val>
                                            <p:strVal val="#ppt_y"/>
                                          </p:val>
                                        </p:tav>
                                      </p:tavLst>
                                    </p:anim>
                                    <p:anim calcmode="lin" valueType="num">
                                      <p:cBhvr>
                                        <p:cTn id="17" dur="500" fill="hold"/>
                                        <p:tgtEl>
                                          <p:spTgt spid="27"/>
                                        </p:tgtEl>
                                        <p:attrNameLst>
                                          <p:attrName>ppt_w</p:attrName>
                                        </p:attrNameLst>
                                      </p:cBhvr>
                                      <p:tavLst>
                                        <p:tav tm="0">
                                          <p:val>
                                            <p:fltVal val="0"/>
                                          </p:val>
                                        </p:tav>
                                        <p:tav tm="100000">
                                          <p:val>
                                            <p:strVal val="#ppt_w"/>
                                          </p:val>
                                        </p:tav>
                                      </p:tavLst>
                                    </p:anim>
                                    <p:anim calcmode="lin" valueType="num">
                                      <p:cBhvr>
                                        <p:cTn id="18"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22"/>
                                        </p:tgtEl>
                                        <p:attrNameLst>
                                          <p:attrName>fillcolor</p:attrName>
                                        </p:attrNameLst>
                                      </p:cBhvr>
                                      <p:to>
                                        <a:srgbClr val="FFFF00"/>
                                      </p:to>
                                    </p:animClr>
                                    <p:set>
                                      <p:cBhvr>
                                        <p:cTn id="23" dur="2000" fill="hold"/>
                                        <p:tgtEl>
                                          <p:spTgt spid="22"/>
                                        </p:tgtEl>
                                        <p:attrNameLst>
                                          <p:attrName>fill.type</p:attrName>
                                        </p:attrNameLst>
                                      </p:cBhvr>
                                      <p:to>
                                        <p:strVal val="solid"/>
                                      </p:to>
                                    </p:set>
                                    <p:set>
                                      <p:cBhvr>
                                        <p:cTn id="24" dur="2000" fill="hold"/>
                                        <p:tgtEl>
                                          <p:spTgt spid="22"/>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slide(fromBottom)">
                                      <p:cBhvr>
                                        <p:cTn id="2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photographed one after another and shown very quickly on the screen so that the figures on them seem to move.</a:t>
            </a: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14" name="Content Placeholder 2"/>
          <p:cNvSpPr txBox="1">
            <a:spLocks/>
          </p:cNvSpPr>
          <p:nvPr/>
        </p:nvSpPr>
        <p:spPr bwMode="auto">
          <a:xfrm>
            <a:off x="0" y="1643050"/>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of the moment in a way that shows up its importance. They often contain caricatures enlarged and comic portraits of real people ( politicians for instance) – for if a cartoonist wants to criticize a  political leader or show that he dislike him, one of the best ways to make him look silly and funny in a cartoon.</a:t>
            </a:r>
          </a:p>
          <a:p>
            <a:endParaRPr lang="en-US" sz="2000" dirty="0">
              <a:latin typeface="Times New Roman" pitchFamily="18" charset="0"/>
              <a:cs typeface="Times New Roman" pitchFamily="18" charset="0"/>
            </a:endParaRPr>
          </a:p>
        </p:txBody>
      </p:sp>
      <p:sp>
        <p:nvSpPr>
          <p:cNvPr id="12"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newspaper cartoons, of course, especially the ones about politic, are critical;</a:t>
            </a:r>
          </a:p>
        </p:txBody>
      </p:sp>
      <p:sp>
        <p:nvSpPr>
          <p:cNvPr id="6" name="Title 1"/>
          <p:cNvSpPr>
            <a:spLocks noGrp="1"/>
          </p:cNvSpPr>
          <p:nvPr>
            <p:ph type="title"/>
          </p:nvPr>
        </p:nvSpPr>
        <p:spPr>
          <a:xfrm>
            <a:off x="500034" y="0"/>
            <a:ext cx="8229600" cy="714356"/>
          </a:xfrm>
        </p:spPr>
        <p:txBody>
          <a:bodyPr/>
          <a:lstStyle/>
          <a:p>
            <a:r>
              <a:rPr lang="en-US" dirty="0"/>
              <a:t>EXAMPLE 15 </a:t>
            </a:r>
            <a:r>
              <a:rPr lang="en-US" sz="2000" dirty="0"/>
              <a:t>(math 88)</a:t>
            </a:r>
          </a:p>
        </p:txBody>
      </p:sp>
      <p:sp>
        <p:nvSpPr>
          <p:cNvPr id="7" name="Content Placeholder 2"/>
          <p:cNvSpPr txBox="1">
            <a:spLocks/>
          </p:cNvSpPr>
          <p:nvPr/>
        </p:nvSpPr>
        <p:spPr bwMode="auto">
          <a:xfrm>
            <a:off x="0" y="64291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When people today speak of cartoons, they usually mean the comic drawing which</a:t>
            </a:r>
          </a:p>
        </p:txBody>
      </p:sp>
      <p:sp>
        <p:nvSpPr>
          <p:cNvPr id="10" name="Content Placeholder 2"/>
          <p:cNvSpPr txBox="1">
            <a:spLocks/>
          </p:cNvSpPr>
          <p:nvPr/>
        </p:nvSpPr>
        <p:spPr bwMode="auto">
          <a:xfrm>
            <a:off x="0" y="1000108"/>
            <a:ext cx="521494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appear in almost every newspaper and magazine,</a:t>
            </a:r>
          </a:p>
        </p:txBody>
      </p:sp>
      <p:sp>
        <p:nvSpPr>
          <p:cNvPr id="11" name="Content Placeholder 2"/>
          <p:cNvSpPr txBox="1">
            <a:spLocks/>
          </p:cNvSpPr>
          <p:nvPr/>
        </p:nvSpPr>
        <p:spPr bwMode="auto">
          <a:xfrm>
            <a:off x="0" y="100010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drawings of some scene or situation intended to be funny.</a:t>
            </a:r>
          </a:p>
        </p:txBody>
      </p:sp>
      <p:sp>
        <p:nvSpPr>
          <p:cNvPr id="13" name="Content Placeholder 2"/>
          <p:cNvSpPr txBox="1">
            <a:spLocks/>
          </p:cNvSpPr>
          <p:nvPr/>
        </p:nvSpPr>
        <p:spPr bwMode="auto">
          <a:xfrm>
            <a:off x="2000232" y="1643050"/>
            <a:ext cx="500062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explain a significant or interesting event</a:t>
            </a:r>
          </a:p>
        </p:txBody>
      </p:sp>
      <p:sp>
        <p:nvSpPr>
          <p:cNvPr id="15" name="Content Placeholder 2"/>
          <p:cNvSpPr txBox="1">
            <a:spLocks/>
          </p:cNvSpPr>
          <p:nvPr/>
        </p:nvSpPr>
        <p:spPr bwMode="auto">
          <a:xfrm>
            <a:off x="0" y="3214686"/>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Another use of the word cartoon means the kind of " strip cartoon" in newspapers and comics which tells in a story in a set of little pictures. Some strip cartoons do not have words; others include conversations in the drawing in areas called " balloons".</a:t>
            </a:r>
          </a:p>
          <a:p>
            <a:endParaRPr lang="en-US" sz="2000" dirty="0">
              <a:latin typeface="Times New Roman" pitchFamily="18" charset="0"/>
              <a:cs typeface="Times New Roman" pitchFamily="18" charset="0"/>
            </a:endParaRPr>
          </a:p>
        </p:txBody>
      </p:sp>
      <p:sp>
        <p:nvSpPr>
          <p:cNvPr id="16" name="Content Placeholder 2"/>
          <p:cNvSpPr txBox="1">
            <a:spLocks/>
          </p:cNvSpPr>
          <p:nvPr/>
        </p:nvSpPr>
        <p:spPr bwMode="auto">
          <a:xfrm>
            <a:off x="0" y="414338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Cartoon film, such as those Walt Disney, are " animated cartoons", that is , they are films made from a great number of separate drawings</a:t>
            </a:r>
          </a:p>
        </p:txBody>
      </p:sp>
      <p:sp>
        <p:nvSpPr>
          <p:cNvPr id="18" name="Rectangle 17"/>
          <p:cNvSpPr/>
          <p:nvPr/>
        </p:nvSpPr>
        <p:spPr>
          <a:xfrm>
            <a:off x="0" y="5214950"/>
            <a:ext cx="9144000" cy="707886"/>
          </a:xfrm>
          <a:prstGeom prst="rect">
            <a:avLst/>
          </a:prstGeom>
          <a:blipFill>
            <a:blip r:embed="rId2"/>
            <a:tile tx="0" ty="0" sx="100000" sy="100000" flip="none" algn="tl"/>
          </a:blipFill>
        </p:spPr>
        <p:txBody>
          <a:bodyPr wrap="square">
            <a:spAutoFit/>
          </a:bodyPr>
          <a:lstStyle/>
          <a:p>
            <a:r>
              <a:rPr lang="en-US" sz="2000" b="1" dirty="0">
                <a:latin typeface="+mj-lt"/>
                <a:cs typeface="Times New Roman" pitchFamily="18" charset="0"/>
              </a:rPr>
              <a:t>35.Which kind of cartoons has a more serious purpose?</a:t>
            </a:r>
          </a:p>
          <a:p>
            <a:r>
              <a:rPr lang="en-US" sz="2000" b="1" dirty="0">
                <a:latin typeface="+mj-lt"/>
                <a:cs typeface="Times New Roman" pitchFamily="18" charset="0"/>
              </a:rPr>
              <a:t>a) Portraits          b) Political Cartoons        c) Strip Cartoons   d) Cartoon film</a:t>
            </a:r>
          </a:p>
        </p:txBody>
      </p:sp>
      <p:sp>
        <p:nvSpPr>
          <p:cNvPr id="19" name="Horizontal Scroll 18"/>
          <p:cNvSpPr/>
          <p:nvPr/>
        </p:nvSpPr>
        <p:spPr>
          <a:xfrm>
            <a:off x="714348" y="2714620"/>
            <a:ext cx="7429552" cy="128588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rPr>
              <a:t>باید تک تک گزینه ها را در متن پیدا کنید و با توجه به توضیحشان به جواب برسید</a:t>
            </a:r>
            <a:endParaRPr lang="en-US" sz="2000" dirty="0">
              <a:solidFill>
                <a:schemeClr val="tx1"/>
              </a:solidFill>
            </a:endParaRPr>
          </a:p>
        </p:txBody>
      </p:sp>
      <p:cxnSp>
        <p:nvCxnSpPr>
          <p:cNvPr id="20" name="Straight Connector 19"/>
          <p:cNvCxnSpPr/>
          <p:nvPr/>
        </p:nvCxnSpPr>
        <p:spPr>
          <a:xfrm>
            <a:off x="0" y="2000240"/>
            <a:ext cx="78578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857356" y="5857892"/>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1000100" y="1928802"/>
            <a:ext cx="2571768"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214414" y="5572140"/>
            <a:ext cx="2571768"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571736" y="5143512"/>
            <a:ext cx="2571768"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500" fill="hold"/>
                                        <p:tgtEl>
                                          <p:spTgt spid="20"/>
                                        </p:tgtEl>
                                        <p:attrNameLst>
                                          <p:attrName>ppt_x</p:attrName>
                                        </p:attrNameLst>
                                      </p:cBhvr>
                                      <p:tavLst>
                                        <p:tav tm="0">
                                          <p:val>
                                            <p:strVal val="#ppt_x-#ppt_w/2"/>
                                          </p:val>
                                        </p:tav>
                                        <p:tav tm="100000">
                                          <p:val>
                                            <p:strVal val="#ppt_x"/>
                                          </p:val>
                                        </p:tav>
                                      </p:tavLst>
                                    </p:anim>
                                    <p:anim calcmode="lin" valueType="num">
                                      <p:cBhvr>
                                        <p:cTn id="13" dur="500" fill="hold"/>
                                        <p:tgtEl>
                                          <p:spTgt spid="20"/>
                                        </p:tgtEl>
                                        <p:attrNameLst>
                                          <p:attrName>ppt_y</p:attrName>
                                        </p:attrNameLst>
                                      </p:cBhvr>
                                      <p:tavLst>
                                        <p:tav tm="0">
                                          <p:val>
                                            <p:strVal val="#ppt_y"/>
                                          </p:val>
                                        </p:tav>
                                        <p:tav tm="100000">
                                          <p:val>
                                            <p:strVal val="#ppt_y"/>
                                          </p:val>
                                        </p:tav>
                                      </p:tavLst>
                                    </p:anim>
                                    <p:anim calcmode="lin" valueType="num">
                                      <p:cBhvr>
                                        <p:cTn id="14" dur="500" fill="hold"/>
                                        <p:tgtEl>
                                          <p:spTgt spid="20"/>
                                        </p:tgtEl>
                                        <p:attrNameLst>
                                          <p:attrName>ppt_w</p:attrName>
                                        </p:attrNameLst>
                                      </p:cBhvr>
                                      <p:tavLst>
                                        <p:tav tm="0">
                                          <p:val>
                                            <p:fltVal val="0"/>
                                          </p:val>
                                        </p:tav>
                                        <p:tav tm="100000">
                                          <p:val>
                                            <p:strVal val="#ppt_w"/>
                                          </p:val>
                                        </p:tav>
                                      </p:tavLst>
                                    </p:anim>
                                    <p:anim calcmode="lin" valueType="num">
                                      <p:cBhvr>
                                        <p:cTn id="15"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8"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anim calcmode="lin" valueType="num">
                                      <p:cBhvr>
                                        <p:cTn id="20" dur="500" fill="hold"/>
                                        <p:tgtEl>
                                          <p:spTgt spid="22"/>
                                        </p:tgtEl>
                                        <p:attrNameLst>
                                          <p:attrName>ppt_x</p:attrName>
                                        </p:attrNameLst>
                                      </p:cBhvr>
                                      <p:tavLst>
                                        <p:tav tm="0">
                                          <p:val>
                                            <p:strVal val="#ppt_x-#ppt_w/2"/>
                                          </p:val>
                                        </p:tav>
                                        <p:tav tm="100000">
                                          <p:val>
                                            <p:strVal val="#ppt_x"/>
                                          </p:val>
                                        </p:tav>
                                      </p:tavLst>
                                    </p:anim>
                                    <p:anim calcmode="lin" valueType="num">
                                      <p:cBhvr>
                                        <p:cTn id="21" dur="500" fill="hold"/>
                                        <p:tgtEl>
                                          <p:spTgt spid="22"/>
                                        </p:tgtEl>
                                        <p:attrNameLst>
                                          <p:attrName>ppt_y</p:attrName>
                                        </p:attrNameLst>
                                      </p:cBhvr>
                                      <p:tavLst>
                                        <p:tav tm="0">
                                          <p:val>
                                            <p:strVal val="#ppt_y"/>
                                          </p:val>
                                        </p:tav>
                                        <p:tav tm="100000">
                                          <p:val>
                                            <p:strVal val="#ppt_y"/>
                                          </p:val>
                                        </p:tav>
                                      </p:tavLst>
                                    </p:anim>
                                    <p:anim calcmode="lin" valueType="num">
                                      <p:cBhvr>
                                        <p:cTn id="22" dur="500" fill="hold"/>
                                        <p:tgtEl>
                                          <p:spTgt spid="22"/>
                                        </p:tgtEl>
                                        <p:attrNameLst>
                                          <p:attrName>ppt_w</p:attrName>
                                        </p:attrNameLst>
                                      </p:cBhvr>
                                      <p:tavLst>
                                        <p:tav tm="0">
                                          <p:val>
                                            <p:fltVal val="0"/>
                                          </p:val>
                                        </p:tav>
                                        <p:tav tm="100000">
                                          <p:val>
                                            <p:strVal val="#ppt_w"/>
                                          </p:val>
                                        </p:tav>
                                      </p:tavLst>
                                    </p:anim>
                                    <p:anim calcmode="lin" valueType="num">
                                      <p:cBhvr>
                                        <p:cTn id="23"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circle(in)">
                                      <p:cBhvr>
                                        <p:cTn id="28" dur="2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circle(in)">
                                      <p:cBhvr>
                                        <p:cTn id="33" dur="2000"/>
                                        <p:tgtEl>
                                          <p:spTgt spid="26"/>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circle(in)">
                                      <p:cBhvr>
                                        <p:cTn id="38" dur="20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mph" presetSubtype="0" fill="hold" grpId="1" nodeType="clickEffect">
                                  <p:stCondLst>
                                    <p:cond delay="0"/>
                                  </p:stCondLst>
                                  <p:childTnLst>
                                    <p:animClr clrSpc="hsl" dir="cw">
                                      <p:cBhvr override="childStyle">
                                        <p:cTn id="42" dur="500" fill="hold"/>
                                        <p:tgtEl>
                                          <p:spTgt spid="25"/>
                                        </p:tgtEl>
                                        <p:attrNameLst>
                                          <p:attrName>style.color</p:attrName>
                                        </p:attrNameLst>
                                      </p:cBhvr>
                                      <p:by>
                                        <p:hsl h="-7200000" s="0" l="0"/>
                                      </p:by>
                                    </p:animClr>
                                    <p:animClr clrSpc="hsl" dir="cw">
                                      <p:cBhvr>
                                        <p:cTn id="43" dur="500" fill="hold"/>
                                        <p:tgtEl>
                                          <p:spTgt spid="25"/>
                                        </p:tgtEl>
                                        <p:attrNameLst>
                                          <p:attrName>fillcolor</p:attrName>
                                        </p:attrNameLst>
                                      </p:cBhvr>
                                      <p:by>
                                        <p:hsl h="-7200000" s="0" l="0"/>
                                      </p:by>
                                    </p:animClr>
                                    <p:animClr clrSpc="hsl" dir="cw">
                                      <p:cBhvr>
                                        <p:cTn id="44" dur="500" fill="hold"/>
                                        <p:tgtEl>
                                          <p:spTgt spid="25"/>
                                        </p:tgtEl>
                                        <p:attrNameLst>
                                          <p:attrName>stroke.color</p:attrName>
                                        </p:attrNameLst>
                                      </p:cBhvr>
                                      <p:by>
                                        <p:hsl h="-7200000" s="0" l="0"/>
                                      </p:by>
                                    </p:animClr>
                                    <p:set>
                                      <p:cBhvr>
                                        <p:cTn id="45" dur="500" fill="hold"/>
                                        <p:tgtEl>
                                          <p:spTgt spid="2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4" grpId="0" animBg="1"/>
      <p:bldP spid="25" grpId="0" animBg="1"/>
      <p:bldP spid="25" grpId="1" animBg="1"/>
      <p:bldP spid="2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photographed one after another and shown very quickly on the screen so that the figures on them seem to move.</a:t>
            </a: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14" name="Content Placeholder 2"/>
          <p:cNvSpPr txBox="1">
            <a:spLocks/>
          </p:cNvSpPr>
          <p:nvPr/>
        </p:nvSpPr>
        <p:spPr bwMode="auto">
          <a:xfrm>
            <a:off x="0" y="1643050"/>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of the moment in a way that shows up its importance. They often contain caricatures enlarged and comic portraits of real people ( politicians for instance) – for if a cartoonist wants to criticize a  political leader or show that he dislike him, one of the best ways to make him look silly and funny in a cartoon.</a:t>
            </a:r>
          </a:p>
          <a:p>
            <a:endParaRPr lang="en-US" sz="2000" dirty="0">
              <a:latin typeface="Times New Roman" pitchFamily="18" charset="0"/>
              <a:cs typeface="Times New Roman" pitchFamily="18" charset="0"/>
            </a:endParaRPr>
          </a:p>
        </p:txBody>
      </p:sp>
      <p:sp>
        <p:nvSpPr>
          <p:cNvPr id="12"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newspaper cartoons, of course, especially the ones about politic, are critical;</a:t>
            </a:r>
          </a:p>
        </p:txBody>
      </p:sp>
      <p:sp>
        <p:nvSpPr>
          <p:cNvPr id="6" name="Title 1"/>
          <p:cNvSpPr>
            <a:spLocks noGrp="1"/>
          </p:cNvSpPr>
          <p:nvPr>
            <p:ph type="title"/>
          </p:nvPr>
        </p:nvSpPr>
        <p:spPr>
          <a:xfrm>
            <a:off x="500034" y="0"/>
            <a:ext cx="8229600" cy="714356"/>
          </a:xfrm>
        </p:spPr>
        <p:txBody>
          <a:bodyPr/>
          <a:lstStyle/>
          <a:p>
            <a:r>
              <a:rPr lang="en-US" dirty="0"/>
              <a:t>EXAMPLE 16 </a:t>
            </a:r>
            <a:r>
              <a:rPr lang="en-US" sz="2000" dirty="0"/>
              <a:t>(math 88)</a:t>
            </a:r>
          </a:p>
        </p:txBody>
      </p:sp>
      <p:sp>
        <p:nvSpPr>
          <p:cNvPr id="7" name="Content Placeholder 2"/>
          <p:cNvSpPr txBox="1">
            <a:spLocks/>
          </p:cNvSpPr>
          <p:nvPr/>
        </p:nvSpPr>
        <p:spPr bwMode="auto">
          <a:xfrm>
            <a:off x="0" y="64291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When people today speak of cartoons, they usually mean the comic drawing which</a:t>
            </a:r>
          </a:p>
        </p:txBody>
      </p:sp>
      <p:sp>
        <p:nvSpPr>
          <p:cNvPr id="10" name="Content Placeholder 2"/>
          <p:cNvSpPr txBox="1">
            <a:spLocks/>
          </p:cNvSpPr>
          <p:nvPr/>
        </p:nvSpPr>
        <p:spPr bwMode="auto">
          <a:xfrm>
            <a:off x="0" y="1000108"/>
            <a:ext cx="521494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appear in almost every newspaper and magazine,</a:t>
            </a:r>
          </a:p>
        </p:txBody>
      </p:sp>
      <p:sp>
        <p:nvSpPr>
          <p:cNvPr id="11" name="Content Placeholder 2"/>
          <p:cNvSpPr txBox="1">
            <a:spLocks/>
          </p:cNvSpPr>
          <p:nvPr/>
        </p:nvSpPr>
        <p:spPr bwMode="auto">
          <a:xfrm>
            <a:off x="0" y="100010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drawings of some scene or situation intended to be funny.</a:t>
            </a:r>
          </a:p>
        </p:txBody>
      </p:sp>
      <p:sp>
        <p:nvSpPr>
          <p:cNvPr id="13" name="Content Placeholder 2"/>
          <p:cNvSpPr txBox="1">
            <a:spLocks/>
          </p:cNvSpPr>
          <p:nvPr/>
        </p:nvSpPr>
        <p:spPr bwMode="auto">
          <a:xfrm>
            <a:off x="2000232" y="1643050"/>
            <a:ext cx="500062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explain a significant or interesting event</a:t>
            </a:r>
          </a:p>
        </p:txBody>
      </p:sp>
      <p:sp>
        <p:nvSpPr>
          <p:cNvPr id="15" name="Content Placeholder 2"/>
          <p:cNvSpPr txBox="1">
            <a:spLocks/>
          </p:cNvSpPr>
          <p:nvPr/>
        </p:nvSpPr>
        <p:spPr bwMode="auto">
          <a:xfrm>
            <a:off x="0" y="3214686"/>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Another use of the word cartoon means the kind of " strip cartoon" in newspapers and comics which tells in a story in a set of little pictures. Some strip cartoons do not have words; others include conversations in the drawing in areas called " balloons".</a:t>
            </a:r>
          </a:p>
          <a:p>
            <a:endParaRPr lang="en-US" sz="2000" dirty="0">
              <a:latin typeface="Times New Roman" pitchFamily="18" charset="0"/>
              <a:cs typeface="Times New Roman" pitchFamily="18" charset="0"/>
            </a:endParaRPr>
          </a:p>
        </p:txBody>
      </p:sp>
      <p:sp>
        <p:nvSpPr>
          <p:cNvPr id="16" name="Content Placeholder 2"/>
          <p:cNvSpPr txBox="1">
            <a:spLocks/>
          </p:cNvSpPr>
          <p:nvPr/>
        </p:nvSpPr>
        <p:spPr bwMode="auto">
          <a:xfrm>
            <a:off x="0" y="414338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Cartoon film, such as those Walt Disney, are " animated cartoons", that is , they are films made from a great number of separate drawings</a:t>
            </a:r>
          </a:p>
        </p:txBody>
      </p:sp>
      <p:sp>
        <p:nvSpPr>
          <p:cNvPr id="18" name="Rectangle 17"/>
          <p:cNvSpPr/>
          <p:nvPr/>
        </p:nvSpPr>
        <p:spPr>
          <a:xfrm>
            <a:off x="0" y="5214950"/>
            <a:ext cx="9144000" cy="1015663"/>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36. The cartoon films made by Walt  Disney are … .</a:t>
            </a:r>
          </a:p>
          <a:p>
            <a:r>
              <a:rPr lang="en-US" sz="2000" b="1" dirty="0">
                <a:latin typeface="+mj-lt"/>
                <a:cs typeface="Times New Roman" pitchFamily="18" charset="0"/>
              </a:rPr>
              <a:t> a) cartoon strips                                      b) included in balloons</a:t>
            </a:r>
          </a:p>
          <a:p>
            <a:r>
              <a:rPr lang="en-US" sz="2000" b="1" dirty="0">
                <a:latin typeface="+mj-lt"/>
                <a:cs typeface="Times New Roman" pitchFamily="18" charset="0"/>
              </a:rPr>
              <a:t> c) not a number of moving figures         d)  not based on one drawing       </a:t>
            </a:r>
          </a:p>
        </p:txBody>
      </p:sp>
      <p:cxnSp>
        <p:nvCxnSpPr>
          <p:cNvPr id="19" name="Straight Connector 18"/>
          <p:cNvCxnSpPr/>
          <p:nvPr/>
        </p:nvCxnSpPr>
        <p:spPr>
          <a:xfrm>
            <a:off x="1857356" y="5572140"/>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00232" y="4500570"/>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786446" y="5572140"/>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ppt_x</p:attrName>
                                        </p:attrNameLst>
                                      </p:cBhvr>
                                      <p:tavLst>
                                        <p:tav tm="0">
                                          <p:val>
                                            <p:strVal val="#ppt_x-#ppt_w/2"/>
                                          </p:val>
                                        </p:tav>
                                        <p:tav tm="100000">
                                          <p:val>
                                            <p:strVal val="#ppt_x"/>
                                          </p:val>
                                        </p:tav>
                                      </p:tavLst>
                                    </p:anim>
                                    <p:anim calcmode="lin" valueType="num">
                                      <p:cBhvr>
                                        <p:cTn id="8" dur="500" fill="hold"/>
                                        <p:tgtEl>
                                          <p:spTgt spid="19"/>
                                        </p:tgtEl>
                                        <p:attrNameLst>
                                          <p:attrName>ppt_y</p:attrName>
                                        </p:attrNameLst>
                                      </p:cBhvr>
                                      <p:tavLst>
                                        <p:tav tm="0">
                                          <p:val>
                                            <p:strVal val="#ppt_y"/>
                                          </p:val>
                                        </p:tav>
                                        <p:tav tm="100000">
                                          <p:val>
                                            <p:strVal val="#ppt_y"/>
                                          </p:val>
                                        </p:tav>
                                      </p:tavLst>
                                    </p:anim>
                                    <p:anim calcmode="lin" valueType="num">
                                      <p:cBhvr>
                                        <p:cTn id="9" dur="500" fill="hold"/>
                                        <p:tgtEl>
                                          <p:spTgt spid="19"/>
                                        </p:tgtEl>
                                        <p:attrNameLst>
                                          <p:attrName>ppt_w</p:attrName>
                                        </p:attrNameLst>
                                      </p:cBhvr>
                                      <p:tavLst>
                                        <p:tav tm="0">
                                          <p:val>
                                            <p:fltVal val="0"/>
                                          </p:val>
                                        </p:tav>
                                        <p:tav tm="100000">
                                          <p:val>
                                            <p:strVal val="#ppt_w"/>
                                          </p:val>
                                        </p:tav>
                                      </p:tavLst>
                                    </p:anim>
                                    <p:anim calcmode="lin" valueType="num">
                                      <p:cBhvr>
                                        <p:cTn id="10"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 calcmode="lin" valueType="num">
                                      <p:cBhvr>
                                        <p:cTn id="15" dur="500" fill="hold"/>
                                        <p:tgtEl>
                                          <p:spTgt spid="20"/>
                                        </p:tgtEl>
                                        <p:attrNameLst>
                                          <p:attrName>ppt_x</p:attrName>
                                        </p:attrNameLst>
                                      </p:cBhvr>
                                      <p:tavLst>
                                        <p:tav tm="0">
                                          <p:val>
                                            <p:strVal val="#ppt_x-#ppt_w/2"/>
                                          </p:val>
                                        </p:tav>
                                        <p:tav tm="100000">
                                          <p:val>
                                            <p:strVal val="#ppt_x"/>
                                          </p:val>
                                        </p:tav>
                                      </p:tavLst>
                                    </p:anim>
                                    <p:anim calcmode="lin" valueType="num">
                                      <p:cBhvr>
                                        <p:cTn id="16" dur="500" fill="hold"/>
                                        <p:tgtEl>
                                          <p:spTgt spid="20"/>
                                        </p:tgtEl>
                                        <p:attrNameLst>
                                          <p:attrName>ppt_y</p:attrName>
                                        </p:attrNameLst>
                                      </p:cBhvr>
                                      <p:tavLst>
                                        <p:tav tm="0">
                                          <p:val>
                                            <p:strVal val="#ppt_y"/>
                                          </p:val>
                                        </p:tav>
                                        <p:tav tm="100000">
                                          <p:val>
                                            <p:strVal val="#ppt_y"/>
                                          </p:val>
                                        </p:tav>
                                      </p:tavLst>
                                    </p:anim>
                                    <p:anim calcmode="lin" valueType="num">
                                      <p:cBhvr>
                                        <p:cTn id="17" dur="500" fill="hold"/>
                                        <p:tgtEl>
                                          <p:spTgt spid="20"/>
                                        </p:tgtEl>
                                        <p:attrNameLst>
                                          <p:attrName>ppt_w</p:attrName>
                                        </p:attrNameLst>
                                      </p:cBhvr>
                                      <p:tavLst>
                                        <p:tav tm="0">
                                          <p:val>
                                            <p:fltVal val="0"/>
                                          </p:val>
                                        </p:tav>
                                        <p:tav tm="100000">
                                          <p:val>
                                            <p:strVal val="#ppt_w"/>
                                          </p:val>
                                        </p:tav>
                                      </p:tavLst>
                                    </p:anim>
                                    <p:anim calcmode="lin" valueType="num">
                                      <p:cBhvr>
                                        <p:cTn id="18"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16"/>
                                        </p:tgtEl>
                                        <p:attrNameLst>
                                          <p:attrName>fillcolor</p:attrName>
                                        </p:attrNameLst>
                                      </p:cBhvr>
                                      <p:to>
                                        <a:schemeClr val="folHlink"/>
                                      </p:to>
                                    </p:animClr>
                                    <p:set>
                                      <p:cBhvr>
                                        <p:cTn id="23" dur="2000" fill="hold"/>
                                        <p:tgtEl>
                                          <p:spTgt spid="16"/>
                                        </p:tgtEl>
                                        <p:attrNameLst>
                                          <p:attrName>fill.type</p:attrName>
                                        </p:attrNameLst>
                                      </p:cBhvr>
                                      <p:to>
                                        <p:strVal val="solid"/>
                                      </p:to>
                                    </p:set>
                                    <p:set>
                                      <p:cBhvr>
                                        <p:cTn id="24" dur="2000" fill="hold"/>
                                        <p:tgtEl>
                                          <p:spTgt spid="16"/>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 presetClass="emph" presetSubtype="2" fill="hold" nodeType="clickEffect">
                                  <p:stCondLst>
                                    <p:cond delay="0"/>
                                  </p:stCondLst>
                                  <p:childTnLst>
                                    <p:animClr clrSpc="rgb" dir="cw">
                                      <p:cBhvr>
                                        <p:cTn id="28" dur="2000" fill="hold"/>
                                        <p:tgtEl>
                                          <p:spTgt spid="7"/>
                                        </p:tgtEl>
                                        <p:attrNameLst>
                                          <p:attrName>fillcolor</p:attrName>
                                        </p:attrNameLst>
                                      </p:cBhvr>
                                      <p:to>
                                        <a:schemeClr val="folHlink"/>
                                      </p:to>
                                    </p:animClr>
                                    <p:set>
                                      <p:cBhvr>
                                        <p:cTn id="29" dur="2000" fill="hold"/>
                                        <p:tgtEl>
                                          <p:spTgt spid="7"/>
                                        </p:tgtEl>
                                        <p:attrNameLst>
                                          <p:attrName>fill.type</p:attrName>
                                        </p:attrNameLst>
                                      </p:cBhvr>
                                      <p:to>
                                        <p:strVal val="solid"/>
                                      </p:to>
                                    </p:set>
                                    <p:set>
                                      <p:cBhvr>
                                        <p:cTn id="30" dur="2000" fill="hold"/>
                                        <p:tgtEl>
                                          <p:spTgt spid="7"/>
                                        </p:tgtEl>
                                        <p:attrNameLst>
                                          <p:attrName>fill.on</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11"/>
                                        </p:tgtEl>
                                        <p:attrNameLst>
                                          <p:attrName>fillcolor</p:attrName>
                                        </p:attrNameLst>
                                      </p:cBhvr>
                                      <p:to>
                                        <a:schemeClr val="accent1"/>
                                      </p:to>
                                    </p:animClr>
                                    <p:set>
                                      <p:cBhvr>
                                        <p:cTn id="35" dur="2000" fill="hold"/>
                                        <p:tgtEl>
                                          <p:spTgt spid="11"/>
                                        </p:tgtEl>
                                        <p:attrNameLst>
                                          <p:attrName>fill.type</p:attrName>
                                        </p:attrNameLst>
                                      </p:cBhvr>
                                      <p:to>
                                        <p:strVal val="solid"/>
                                      </p:to>
                                    </p:set>
                                    <p:set>
                                      <p:cBhvr>
                                        <p:cTn id="36" dur="2000" fill="hold"/>
                                        <p:tgtEl>
                                          <p:spTgt spid="11"/>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1" presetClass="emph" presetSubtype="2" fill="hold" nodeType="clickEffect">
                                  <p:stCondLst>
                                    <p:cond delay="0"/>
                                  </p:stCondLst>
                                  <p:childTnLst>
                                    <p:animClr clrSpc="rgb" dir="cw">
                                      <p:cBhvr>
                                        <p:cTn id="40" dur="2000" fill="hold"/>
                                        <p:tgtEl>
                                          <p:spTgt spid="13"/>
                                        </p:tgtEl>
                                        <p:attrNameLst>
                                          <p:attrName>fillcolor</p:attrName>
                                        </p:attrNameLst>
                                      </p:cBhvr>
                                      <p:to>
                                        <a:srgbClr val="FFFF00"/>
                                      </p:to>
                                    </p:animClr>
                                    <p:set>
                                      <p:cBhvr>
                                        <p:cTn id="41" dur="2000" fill="hold"/>
                                        <p:tgtEl>
                                          <p:spTgt spid="13"/>
                                        </p:tgtEl>
                                        <p:attrNameLst>
                                          <p:attrName>fill.type</p:attrName>
                                        </p:attrNameLst>
                                      </p:cBhvr>
                                      <p:to>
                                        <p:strVal val="solid"/>
                                      </p:to>
                                    </p:set>
                                    <p:set>
                                      <p:cBhvr>
                                        <p:cTn id="42" dur="2000" fill="hold"/>
                                        <p:tgtEl>
                                          <p:spTgt spid="13"/>
                                        </p:tgtEl>
                                        <p:attrNameLst>
                                          <p:attrName>fill.on</p:attrName>
                                        </p:attrNameLst>
                                      </p:cBhvr>
                                      <p:to>
                                        <p:strVal val="true"/>
                                      </p:to>
                                    </p:set>
                                  </p:childTnLst>
                                </p:cTn>
                              </p:par>
                            </p:childTnLst>
                          </p:cTn>
                        </p:par>
                      </p:childTnLst>
                    </p:cTn>
                  </p:par>
                  <p:par>
                    <p:cTn id="43" fill="hold">
                      <p:stCondLst>
                        <p:cond delay="indefinite"/>
                      </p:stCondLst>
                      <p:childTnLst>
                        <p:par>
                          <p:cTn id="44" fill="hold">
                            <p:stCondLst>
                              <p:cond delay="0"/>
                            </p:stCondLst>
                            <p:childTnLst>
                              <p:par>
                                <p:cTn id="45" presetID="1" presetClass="emph" presetSubtype="2" fill="hold" nodeType="clickEffect">
                                  <p:stCondLst>
                                    <p:cond delay="0"/>
                                  </p:stCondLst>
                                  <p:childTnLst>
                                    <p:animClr clrSpc="rgb" dir="cw">
                                      <p:cBhvr>
                                        <p:cTn id="46" dur="2000" fill="hold"/>
                                        <p:tgtEl>
                                          <p:spTgt spid="15"/>
                                        </p:tgtEl>
                                        <p:attrNameLst>
                                          <p:attrName>fillcolor</p:attrName>
                                        </p:attrNameLst>
                                      </p:cBhvr>
                                      <p:to>
                                        <a:srgbClr val="FFFF00"/>
                                      </p:to>
                                    </p:animClr>
                                    <p:set>
                                      <p:cBhvr>
                                        <p:cTn id="47" dur="2000" fill="hold"/>
                                        <p:tgtEl>
                                          <p:spTgt spid="15"/>
                                        </p:tgtEl>
                                        <p:attrNameLst>
                                          <p:attrName>fill.type</p:attrName>
                                        </p:attrNameLst>
                                      </p:cBhvr>
                                      <p:to>
                                        <p:strVal val="solid"/>
                                      </p:to>
                                    </p:set>
                                    <p:set>
                                      <p:cBhvr>
                                        <p:cTn id="48" dur="2000" fill="hold"/>
                                        <p:tgtEl>
                                          <p:spTgt spid="15"/>
                                        </p:tgtEl>
                                        <p:attrNameLst>
                                          <p:attrName>fill.on</p:attrName>
                                        </p:attrNameLst>
                                      </p:cBhvr>
                                      <p:to>
                                        <p:strVal val="true"/>
                                      </p:to>
                                    </p:set>
                                  </p:childTnLst>
                                </p:cTn>
                              </p:par>
                            </p:childTnLst>
                          </p:cTn>
                        </p:par>
                      </p:childTnLst>
                    </p:cTn>
                  </p:par>
                  <p:par>
                    <p:cTn id="49" fill="hold">
                      <p:stCondLst>
                        <p:cond delay="indefinite"/>
                      </p:stCondLst>
                      <p:childTnLst>
                        <p:par>
                          <p:cTn id="50" fill="hold">
                            <p:stCondLst>
                              <p:cond delay="0"/>
                            </p:stCondLst>
                            <p:childTnLst>
                              <p:par>
                                <p:cTn id="51" presetID="12" presetClass="entr" presetSubtype="4"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slide(fromBottom)">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45</a:t>
            </a:fld>
            <a:endParaRPr lang="en-US"/>
          </a:p>
        </p:txBody>
      </p:sp>
      <p:sp>
        <p:nvSpPr>
          <p:cNvPr id="6" name="Title 1"/>
          <p:cNvSpPr>
            <a:spLocks noGrp="1"/>
          </p:cNvSpPr>
          <p:nvPr>
            <p:ph type="title"/>
          </p:nvPr>
        </p:nvSpPr>
        <p:spPr>
          <a:xfrm>
            <a:off x="500034" y="0"/>
            <a:ext cx="8229600" cy="857232"/>
          </a:xfrm>
        </p:spPr>
        <p:txBody>
          <a:bodyPr/>
          <a:lstStyle/>
          <a:p>
            <a:r>
              <a:rPr lang="en-US" dirty="0"/>
              <a:t>EXAMPLE 17 </a:t>
            </a:r>
            <a:r>
              <a:rPr lang="en-US" sz="2000" dirty="0"/>
              <a:t>(science 88)</a:t>
            </a:r>
          </a:p>
        </p:txBody>
      </p:sp>
      <p:sp>
        <p:nvSpPr>
          <p:cNvPr id="7" name="Content Placeholder 2"/>
          <p:cNvSpPr txBox="1">
            <a:spLocks/>
          </p:cNvSpPr>
          <p:nvPr/>
        </p:nvSpPr>
        <p:spPr bwMode="auto">
          <a:xfrm>
            <a:off x="0" y="64291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According to the modern western calendar, the year is divided into 12 periods known as months; some of them have 31 days, some 30 days, and one-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8" name="Content Placeholder 2"/>
          <p:cNvSpPr txBox="1">
            <a:spLocks/>
          </p:cNvSpPr>
          <p:nvPr/>
        </p:nvSpPr>
        <p:spPr bwMode="auto">
          <a:xfrm>
            <a:off x="6429388" y="928670"/>
            <a:ext cx="250029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February- has 28 days,</a:t>
            </a:r>
          </a:p>
        </p:txBody>
      </p:sp>
      <p:sp>
        <p:nvSpPr>
          <p:cNvPr id="9" name="Content Placeholder 2"/>
          <p:cNvSpPr txBox="1">
            <a:spLocks/>
          </p:cNvSpPr>
          <p:nvPr/>
        </p:nvSpPr>
        <p:spPr bwMode="auto">
          <a:xfrm>
            <a:off x="0" y="1285860"/>
            <a:ext cx="507206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except in leap years, when it has 29. How ever,</a:t>
            </a:r>
          </a:p>
        </p:txBody>
      </p:sp>
      <p:sp>
        <p:nvSpPr>
          <p:cNvPr id="10"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months have not always been 12 of them in the year.</a:t>
            </a:r>
          </a:p>
          <a:p>
            <a:endParaRPr lang="en-US" sz="2000" dirty="0">
              <a:latin typeface="Times New Roman" pitchFamily="18" charset="0"/>
              <a:cs typeface="Times New Roman" pitchFamily="18" charset="0"/>
            </a:endParaRPr>
          </a:p>
        </p:txBody>
      </p:sp>
      <p:sp>
        <p:nvSpPr>
          <p:cNvPr id="11"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word "month" is connected with the word " moon", and when the ancient  peoples first made calendars </a:t>
            </a:r>
          </a:p>
        </p:txBody>
      </p:sp>
      <p:sp>
        <p:nvSpPr>
          <p:cNvPr id="13" name="Content Placeholder 2"/>
          <p:cNvSpPr txBox="1">
            <a:spLocks/>
          </p:cNvSpPr>
          <p:nvPr/>
        </p:nvSpPr>
        <p:spPr bwMode="auto">
          <a:xfrm>
            <a:off x="0" y="242886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month then began when the new crescent moon was first seen in the sky at sunset and the lengths of the months were either 29 or 30 days.</a:t>
            </a:r>
          </a:p>
        </p:txBody>
      </p:sp>
      <p:sp>
        <p:nvSpPr>
          <p:cNvPr id="12" name="Content Placeholder 2"/>
          <p:cNvSpPr txBox="1">
            <a:spLocks/>
          </p:cNvSpPr>
          <p:nvPr/>
        </p:nvSpPr>
        <p:spPr bwMode="auto">
          <a:xfrm>
            <a:off x="0" y="214311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 month was measured by the length of time from new moon- this is about 29.25 days.</a:t>
            </a:r>
          </a:p>
        </p:txBody>
      </p:sp>
      <p:sp>
        <p:nvSpPr>
          <p:cNvPr id="14" name="Content Placeholder 2"/>
          <p:cNvSpPr txBox="1">
            <a:spLocks/>
          </p:cNvSpPr>
          <p:nvPr/>
        </p:nvSpPr>
        <p:spPr bwMode="auto">
          <a:xfrm>
            <a:off x="571472" y="3000372"/>
            <a:ext cx="857252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This did not produce an accurate calendar and, therefore, the system was dropped.</a:t>
            </a:r>
          </a:p>
        </p:txBody>
      </p:sp>
      <p:sp>
        <p:nvSpPr>
          <p:cNvPr id="15" name="Content Placeholder 2"/>
          <p:cNvSpPr txBox="1">
            <a:spLocks/>
          </p:cNvSpPr>
          <p:nvPr/>
        </p:nvSpPr>
        <p:spPr bwMode="auto">
          <a:xfrm>
            <a:off x="0" y="328612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Our present months, with their different numbers of days, do not  correspond to any movements of the heavenly bodies.</a:t>
            </a:r>
          </a:p>
        </p:txBody>
      </p:sp>
      <p:sp>
        <p:nvSpPr>
          <p:cNvPr id="16" name="Content Placeholder 2"/>
          <p:cNvSpPr txBox="1">
            <a:spLocks/>
          </p:cNvSpPr>
          <p:nvPr/>
        </p:nvSpPr>
        <p:spPr bwMode="auto">
          <a:xfrm>
            <a:off x="0" y="385762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Sometimes when people use the word "month" they mean any period of 28 days- which may easily occur in two different months so far as the calendar is concerned.</a:t>
            </a:r>
          </a:p>
        </p:txBody>
      </p:sp>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Therefore, whenever it is necessary to distinguish between the two uses of the word, the months as shown on the calendar are often spoken of as calendar months.</a:t>
            </a:r>
          </a:p>
        </p:txBody>
      </p:sp>
      <p:sp>
        <p:nvSpPr>
          <p:cNvPr id="18" name="Rectangle 17"/>
          <p:cNvSpPr/>
          <p:nvPr/>
        </p:nvSpPr>
        <p:spPr>
          <a:xfrm>
            <a:off x="0" y="5143512"/>
            <a:ext cx="9144000" cy="1908215"/>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37. According to the passage, the length of a month …. . </a:t>
            </a:r>
          </a:p>
          <a:p>
            <a:pPr lvl="1"/>
            <a:r>
              <a:rPr lang="en-US" sz="2000" b="1" dirty="0">
                <a:latin typeface="+mj-lt"/>
                <a:cs typeface="Times New Roman" pitchFamily="18" charset="0"/>
              </a:rPr>
              <a:t>a)is about 29.25 days</a:t>
            </a:r>
          </a:p>
          <a:p>
            <a:pPr lvl="1"/>
            <a:r>
              <a:rPr lang="en-US" sz="2000" b="1" dirty="0">
                <a:latin typeface="+mj-lt"/>
                <a:cs typeface="Times New Roman" pitchFamily="18" charset="0"/>
              </a:rPr>
              <a:t>b)is divided into 30 days</a:t>
            </a:r>
          </a:p>
          <a:p>
            <a:pPr lvl="1"/>
            <a:r>
              <a:rPr lang="en-US" sz="2000" b="1" dirty="0">
                <a:latin typeface="+mj-lt"/>
                <a:cs typeface="Times New Roman" pitchFamily="18" charset="0"/>
              </a:rPr>
              <a:t>c)has some connection with the length of the moon</a:t>
            </a:r>
          </a:p>
          <a:p>
            <a:pPr lvl="1"/>
            <a:r>
              <a:rPr lang="en-US" sz="2000" b="1" dirty="0">
                <a:latin typeface="+mj-lt"/>
                <a:cs typeface="Times New Roman" pitchFamily="18" charset="0"/>
              </a:rPr>
              <a:t>d)was related to new moon</a:t>
            </a:r>
          </a:p>
          <a:p>
            <a:pPr lvl="0"/>
            <a:endParaRPr lang="en-US" b="1" dirty="0">
              <a:latin typeface="+mj-lt"/>
              <a:cs typeface="Times New Roman" pitchFamily="18" charset="0"/>
            </a:endParaRPr>
          </a:p>
        </p:txBody>
      </p:sp>
      <p:cxnSp>
        <p:nvCxnSpPr>
          <p:cNvPr id="24" name="Straight Connector 23"/>
          <p:cNvCxnSpPr/>
          <p:nvPr/>
        </p:nvCxnSpPr>
        <p:spPr>
          <a:xfrm>
            <a:off x="2643174" y="5500702"/>
            <a:ext cx="200026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43240" y="2500306"/>
            <a:ext cx="385765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786050" y="5500702"/>
            <a:ext cx="428628" cy="400110"/>
          </a:xfrm>
          <a:prstGeom prst="rect">
            <a:avLst/>
          </a:prstGeom>
          <a:noFill/>
        </p:spPr>
        <p:txBody>
          <a:bodyPr wrap="square" rtlCol="0">
            <a:spAutoFit/>
          </a:bodyPr>
          <a:lstStyle/>
          <a:p>
            <a:pPr algn="ctr"/>
            <a:r>
              <a:rPr lang="en-US" sz="2000" b="1" i="1" dirty="0">
                <a:solidFill>
                  <a:srgbClr val="FF0000"/>
                </a:solidFill>
              </a:rPr>
              <a:t>?</a:t>
            </a:r>
          </a:p>
        </p:txBody>
      </p:sp>
      <p:sp>
        <p:nvSpPr>
          <p:cNvPr id="29" name="TextBox 28"/>
          <p:cNvSpPr txBox="1"/>
          <p:nvPr/>
        </p:nvSpPr>
        <p:spPr>
          <a:xfrm>
            <a:off x="3286116" y="6457890"/>
            <a:ext cx="428628" cy="400110"/>
          </a:xfrm>
          <a:prstGeom prst="rect">
            <a:avLst/>
          </a:prstGeom>
          <a:noFill/>
        </p:spPr>
        <p:txBody>
          <a:bodyPr wrap="square" rtlCol="0">
            <a:spAutoFit/>
          </a:bodyPr>
          <a:lstStyle/>
          <a:p>
            <a:pPr algn="ctr"/>
            <a:r>
              <a:rPr lang="en-US" sz="2000" b="1" i="1" dirty="0">
                <a:solidFill>
                  <a:srgbClr val="FF0000"/>
                </a:solidFill>
              </a:rPr>
              <a:t>?</a:t>
            </a:r>
          </a:p>
        </p:txBody>
      </p:sp>
      <p:cxnSp>
        <p:nvCxnSpPr>
          <p:cNvPr id="30" name="Straight Connector 29"/>
          <p:cNvCxnSpPr/>
          <p:nvPr/>
        </p:nvCxnSpPr>
        <p:spPr>
          <a:xfrm>
            <a:off x="4357686" y="3071810"/>
            <a:ext cx="421484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214678" y="6072206"/>
            <a:ext cx="642942" cy="785794"/>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ppt_x</p:attrName>
                                        </p:attrNameLst>
                                      </p:cBhvr>
                                      <p:tavLst>
                                        <p:tav tm="0">
                                          <p:val>
                                            <p:strVal val="#ppt_x-#ppt_w/2"/>
                                          </p:val>
                                        </p:tav>
                                        <p:tav tm="100000">
                                          <p:val>
                                            <p:strVal val="#ppt_x"/>
                                          </p:val>
                                        </p:tav>
                                      </p:tavLst>
                                    </p:anim>
                                    <p:anim calcmode="lin" valueType="num">
                                      <p:cBhvr>
                                        <p:cTn id="8" dur="500" fill="hold"/>
                                        <p:tgtEl>
                                          <p:spTgt spid="24"/>
                                        </p:tgtEl>
                                        <p:attrNameLst>
                                          <p:attrName>ppt_y</p:attrName>
                                        </p:attrNameLst>
                                      </p:cBhvr>
                                      <p:tavLst>
                                        <p:tav tm="0">
                                          <p:val>
                                            <p:strVal val="#ppt_y"/>
                                          </p:val>
                                        </p:tav>
                                        <p:tav tm="100000">
                                          <p:val>
                                            <p:strVal val="#ppt_y"/>
                                          </p:val>
                                        </p:tav>
                                      </p:tavLst>
                                    </p:anim>
                                    <p:anim calcmode="lin" valueType="num">
                                      <p:cBhvr>
                                        <p:cTn id="9" dur="500" fill="hold"/>
                                        <p:tgtEl>
                                          <p:spTgt spid="24"/>
                                        </p:tgtEl>
                                        <p:attrNameLst>
                                          <p:attrName>ppt_w</p:attrName>
                                        </p:attrNameLst>
                                      </p:cBhvr>
                                      <p:tavLst>
                                        <p:tav tm="0">
                                          <p:val>
                                            <p:fltVal val="0"/>
                                          </p:val>
                                        </p:tav>
                                        <p:tav tm="100000">
                                          <p:val>
                                            <p:strVal val="#ppt_w"/>
                                          </p:val>
                                        </p:tav>
                                      </p:tavLst>
                                    </p:anim>
                                    <p:anim calcmode="lin" valueType="num">
                                      <p:cBhvr>
                                        <p:cTn id="10" dur="5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p:cTn id="15" dur="500" fill="hold"/>
                                        <p:tgtEl>
                                          <p:spTgt spid="26"/>
                                        </p:tgtEl>
                                        <p:attrNameLst>
                                          <p:attrName>ppt_x</p:attrName>
                                        </p:attrNameLst>
                                      </p:cBhvr>
                                      <p:tavLst>
                                        <p:tav tm="0">
                                          <p:val>
                                            <p:strVal val="#ppt_x-#ppt_w/2"/>
                                          </p:val>
                                        </p:tav>
                                        <p:tav tm="100000">
                                          <p:val>
                                            <p:strVal val="#ppt_x"/>
                                          </p:val>
                                        </p:tav>
                                      </p:tavLst>
                                    </p:anim>
                                    <p:anim calcmode="lin" valueType="num">
                                      <p:cBhvr>
                                        <p:cTn id="16" dur="500" fill="hold"/>
                                        <p:tgtEl>
                                          <p:spTgt spid="26"/>
                                        </p:tgtEl>
                                        <p:attrNameLst>
                                          <p:attrName>ppt_y</p:attrName>
                                        </p:attrNameLst>
                                      </p:cBhvr>
                                      <p:tavLst>
                                        <p:tav tm="0">
                                          <p:val>
                                            <p:strVal val="#ppt_y"/>
                                          </p:val>
                                        </p:tav>
                                        <p:tav tm="100000">
                                          <p:val>
                                            <p:strVal val="#ppt_y"/>
                                          </p:val>
                                        </p:tav>
                                      </p:tavLst>
                                    </p:anim>
                                    <p:anim calcmode="lin" valueType="num">
                                      <p:cBhvr>
                                        <p:cTn id="17" dur="500" fill="hold"/>
                                        <p:tgtEl>
                                          <p:spTgt spid="26"/>
                                        </p:tgtEl>
                                        <p:attrNameLst>
                                          <p:attrName>ppt_w</p:attrName>
                                        </p:attrNameLst>
                                      </p:cBhvr>
                                      <p:tavLst>
                                        <p:tav tm="0">
                                          <p:val>
                                            <p:fltVal val="0"/>
                                          </p:val>
                                        </p:tav>
                                        <p:tav tm="100000">
                                          <p:val>
                                            <p:strVal val="#ppt_w"/>
                                          </p:val>
                                        </p:tav>
                                      </p:tavLst>
                                    </p:anim>
                                    <p:anim calcmode="lin" valueType="num">
                                      <p:cBhvr>
                                        <p:cTn id="18" dur="5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grpId="0" nodeType="clickEffect">
                                  <p:stCondLst>
                                    <p:cond delay="0"/>
                                  </p:stCondLst>
                                  <p:childTnLst>
                                    <p:animClr clrSpc="rgb" dir="cw">
                                      <p:cBhvr>
                                        <p:cTn id="22" dur="2000" fill="hold"/>
                                        <p:tgtEl>
                                          <p:spTgt spid="12"/>
                                        </p:tgtEl>
                                        <p:attrNameLst>
                                          <p:attrName>fillcolor</p:attrName>
                                        </p:attrNameLst>
                                      </p:cBhvr>
                                      <p:to>
                                        <a:schemeClr val="accent1"/>
                                      </p:to>
                                    </p:animClr>
                                    <p:set>
                                      <p:cBhvr>
                                        <p:cTn id="23" dur="2000" fill="hold"/>
                                        <p:tgtEl>
                                          <p:spTgt spid="12"/>
                                        </p:tgtEl>
                                        <p:attrNameLst>
                                          <p:attrName>fill.type</p:attrName>
                                        </p:attrNameLst>
                                      </p:cBhvr>
                                      <p:to>
                                        <p:strVal val="solid"/>
                                      </p:to>
                                    </p:set>
                                    <p:set>
                                      <p:cBhvr>
                                        <p:cTn id="24" dur="2000" fill="hold"/>
                                        <p:tgtEl>
                                          <p:spTgt spid="12"/>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9" presetClass="entr" presetSubtype="10"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 calcmode="lin" valueType="num">
                                      <p:cBhvr>
                                        <p:cTn id="29" dur="1000" fill="hold"/>
                                        <p:tgtEl>
                                          <p:spTgt spid="28"/>
                                        </p:tgtEl>
                                        <p:attrNameLst>
                                          <p:attrName>ppt_w</p:attrName>
                                        </p:attrNameLst>
                                      </p:cBhvr>
                                      <p:tavLst>
                                        <p:tav tm="0" fmla="#ppt_w*sin(2.5*pi*$)">
                                          <p:val>
                                            <p:fltVal val="0"/>
                                          </p:val>
                                        </p:tav>
                                        <p:tav tm="100000">
                                          <p:val>
                                            <p:fltVal val="1"/>
                                          </p:val>
                                        </p:tav>
                                      </p:tavLst>
                                    </p:anim>
                                    <p:anim calcmode="lin" valueType="num">
                                      <p:cBhvr>
                                        <p:cTn id="30" dur="10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9" presetClass="entr" presetSubtype="1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p:cTn id="35" dur="1000" fill="hold"/>
                                        <p:tgtEl>
                                          <p:spTgt spid="29"/>
                                        </p:tgtEl>
                                        <p:attrNameLst>
                                          <p:attrName>ppt_w</p:attrName>
                                        </p:attrNameLst>
                                      </p:cBhvr>
                                      <p:tavLst>
                                        <p:tav tm="0" fmla="#ppt_w*sin(2.5*pi*$)">
                                          <p:val>
                                            <p:fltVal val="0"/>
                                          </p:val>
                                        </p:tav>
                                        <p:tav tm="100000">
                                          <p:val>
                                            <p:fltVal val="1"/>
                                          </p:val>
                                        </p:tav>
                                      </p:tavLst>
                                    </p:anim>
                                    <p:anim calcmode="lin" valueType="num">
                                      <p:cBhvr>
                                        <p:cTn id="36" dur="10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8" fill="hold" nodeType="click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p:cTn id="41" dur="500" fill="hold"/>
                                        <p:tgtEl>
                                          <p:spTgt spid="30"/>
                                        </p:tgtEl>
                                        <p:attrNameLst>
                                          <p:attrName>ppt_x</p:attrName>
                                        </p:attrNameLst>
                                      </p:cBhvr>
                                      <p:tavLst>
                                        <p:tav tm="0">
                                          <p:val>
                                            <p:strVal val="#ppt_x-#ppt_w/2"/>
                                          </p:val>
                                        </p:tav>
                                        <p:tav tm="100000">
                                          <p:val>
                                            <p:strVal val="#ppt_x"/>
                                          </p:val>
                                        </p:tav>
                                      </p:tavLst>
                                    </p:anim>
                                    <p:anim calcmode="lin" valueType="num">
                                      <p:cBhvr>
                                        <p:cTn id="42" dur="500" fill="hold"/>
                                        <p:tgtEl>
                                          <p:spTgt spid="30"/>
                                        </p:tgtEl>
                                        <p:attrNameLst>
                                          <p:attrName>ppt_y</p:attrName>
                                        </p:attrNameLst>
                                      </p:cBhvr>
                                      <p:tavLst>
                                        <p:tav tm="0">
                                          <p:val>
                                            <p:strVal val="#ppt_y"/>
                                          </p:val>
                                        </p:tav>
                                        <p:tav tm="100000">
                                          <p:val>
                                            <p:strVal val="#ppt_y"/>
                                          </p:val>
                                        </p:tav>
                                      </p:tavLst>
                                    </p:anim>
                                    <p:anim calcmode="lin" valueType="num">
                                      <p:cBhvr>
                                        <p:cTn id="43" dur="500" fill="hold"/>
                                        <p:tgtEl>
                                          <p:spTgt spid="30"/>
                                        </p:tgtEl>
                                        <p:attrNameLst>
                                          <p:attrName>ppt_w</p:attrName>
                                        </p:attrNameLst>
                                      </p:cBhvr>
                                      <p:tavLst>
                                        <p:tav tm="0">
                                          <p:val>
                                            <p:fltVal val="0"/>
                                          </p:val>
                                        </p:tav>
                                        <p:tav tm="100000">
                                          <p:val>
                                            <p:strVal val="#ppt_w"/>
                                          </p:val>
                                        </p:tav>
                                      </p:tavLst>
                                    </p:anim>
                                    <p:anim calcmode="lin" valueType="num">
                                      <p:cBhvr>
                                        <p:cTn id="44" dur="500" fill="hold"/>
                                        <p:tgtEl>
                                          <p:spTgt spid="30"/>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3" presetClass="exit" presetSubtype="10" fill="hold" grpId="1" nodeType="clickEffect">
                                  <p:stCondLst>
                                    <p:cond delay="0"/>
                                  </p:stCondLst>
                                  <p:childTnLst>
                                    <p:animEffect transition="out" filter="blinds(horizontal)">
                                      <p:cBhvr>
                                        <p:cTn id="48" dur="500"/>
                                        <p:tgtEl>
                                          <p:spTgt spid="28"/>
                                        </p:tgtEl>
                                      </p:cBhvr>
                                    </p:animEffect>
                                    <p:set>
                                      <p:cBhvr>
                                        <p:cTn id="49" dur="1" fill="hold">
                                          <p:stCondLst>
                                            <p:cond delay="499"/>
                                          </p:stCondLst>
                                        </p:cTn>
                                        <p:tgtEl>
                                          <p:spTgt spid="28"/>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slide(fromBottom)">
                                      <p:cBhvr>
                                        <p:cTn id="54"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8" grpId="0"/>
      <p:bldP spid="28" grpId="1"/>
      <p:bldP spid="29" grpId="0"/>
      <p:bldP spid="3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46</a:t>
            </a:fld>
            <a:endParaRPr lang="en-US"/>
          </a:p>
        </p:txBody>
      </p:sp>
      <p:sp>
        <p:nvSpPr>
          <p:cNvPr id="6" name="Title 1"/>
          <p:cNvSpPr>
            <a:spLocks noGrp="1"/>
          </p:cNvSpPr>
          <p:nvPr>
            <p:ph type="title"/>
          </p:nvPr>
        </p:nvSpPr>
        <p:spPr>
          <a:xfrm>
            <a:off x="500034" y="0"/>
            <a:ext cx="8229600" cy="857232"/>
          </a:xfrm>
        </p:spPr>
        <p:txBody>
          <a:bodyPr/>
          <a:lstStyle/>
          <a:p>
            <a:r>
              <a:rPr lang="en-US" dirty="0"/>
              <a:t>EXAMPLE 18 </a:t>
            </a:r>
            <a:r>
              <a:rPr lang="en-US" sz="2000" dirty="0"/>
              <a:t>(science 88)</a:t>
            </a:r>
          </a:p>
        </p:txBody>
      </p:sp>
      <p:sp>
        <p:nvSpPr>
          <p:cNvPr id="7" name="Content Placeholder 2"/>
          <p:cNvSpPr txBox="1">
            <a:spLocks/>
          </p:cNvSpPr>
          <p:nvPr/>
        </p:nvSpPr>
        <p:spPr bwMode="auto">
          <a:xfrm>
            <a:off x="0" y="64291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According to the modern western calendar, the year is divided into 12 periods known as months; some of them have 31 days, some 30 days, and one-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8" name="Content Placeholder 2"/>
          <p:cNvSpPr txBox="1">
            <a:spLocks/>
          </p:cNvSpPr>
          <p:nvPr/>
        </p:nvSpPr>
        <p:spPr bwMode="auto">
          <a:xfrm>
            <a:off x="6286512" y="928670"/>
            <a:ext cx="250029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February- has 28 days,</a:t>
            </a:r>
          </a:p>
        </p:txBody>
      </p:sp>
      <p:sp>
        <p:nvSpPr>
          <p:cNvPr id="9" name="Content Placeholder 2"/>
          <p:cNvSpPr txBox="1">
            <a:spLocks/>
          </p:cNvSpPr>
          <p:nvPr/>
        </p:nvSpPr>
        <p:spPr bwMode="auto">
          <a:xfrm>
            <a:off x="0" y="1285860"/>
            <a:ext cx="507206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except in leap years, when it has 29. How ever,</a:t>
            </a:r>
          </a:p>
        </p:txBody>
      </p:sp>
      <p:sp>
        <p:nvSpPr>
          <p:cNvPr id="10"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months have not always been 12 of them in the year.</a:t>
            </a:r>
          </a:p>
          <a:p>
            <a:endParaRPr lang="en-US" sz="2000" dirty="0">
              <a:latin typeface="Times New Roman" pitchFamily="18" charset="0"/>
              <a:cs typeface="Times New Roman" pitchFamily="18" charset="0"/>
            </a:endParaRPr>
          </a:p>
        </p:txBody>
      </p:sp>
      <p:sp>
        <p:nvSpPr>
          <p:cNvPr id="11"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word "month" is connected with the word " moon", and when the ancient  peoples first made calendars </a:t>
            </a:r>
          </a:p>
        </p:txBody>
      </p:sp>
      <p:sp>
        <p:nvSpPr>
          <p:cNvPr id="12" name="Content Placeholder 2"/>
          <p:cNvSpPr txBox="1">
            <a:spLocks/>
          </p:cNvSpPr>
          <p:nvPr/>
        </p:nvSpPr>
        <p:spPr bwMode="auto">
          <a:xfrm>
            <a:off x="0" y="214311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 month was measured by the length of time from new moon- this is about 29.25 days.</a:t>
            </a:r>
          </a:p>
        </p:txBody>
      </p:sp>
      <p:sp>
        <p:nvSpPr>
          <p:cNvPr id="14" name="Content Placeholder 2"/>
          <p:cNvSpPr txBox="1">
            <a:spLocks/>
          </p:cNvSpPr>
          <p:nvPr/>
        </p:nvSpPr>
        <p:spPr bwMode="auto">
          <a:xfrm>
            <a:off x="571472" y="3000372"/>
            <a:ext cx="857252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This did not produce an accurate calendar and, therefore, the system was dropped.</a:t>
            </a:r>
          </a:p>
        </p:txBody>
      </p:sp>
      <p:sp>
        <p:nvSpPr>
          <p:cNvPr id="15" name="Content Placeholder 2"/>
          <p:cNvSpPr txBox="1">
            <a:spLocks/>
          </p:cNvSpPr>
          <p:nvPr/>
        </p:nvSpPr>
        <p:spPr bwMode="auto">
          <a:xfrm>
            <a:off x="0" y="328612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Our present months, with their different numbers of days, do not  correspond to any movements of the heavenly bodies.</a:t>
            </a:r>
          </a:p>
        </p:txBody>
      </p:sp>
      <p:sp>
        <p:nvSpPr>
          <p:cNvPr id="16" name="Content Placeholder 2"/>
          <p:cNvSpPr txBox="1">
            <a:spLocks/>
          </p:cNvSpPr>
          <p:nvPr/>
        </p:nvSpPr>
        <p:spPr bwMode="auto">
          <a:xfrm>
            <a:off x="0" y="385762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Sometimes when people use the word "month" they mean any period of 28 days- which may easily occur in two different months so far as the calendar is concerned.</a:t>
            </a:r>
          </a:p>
        </p:txBody>
      </p:sp>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Therefore, whenever it is necessary to distinguish between the two uses of the word, the months as shown on the calendar are often spoken of as calendar months.</a:t>
            </a:r>
          </a:p>
        </p:txBody>
      </p:sp>
      <p:sp>
        <p:nvSpPr>
          <p:cNvPr id="18" name="Rectangle 17"/>
          <p:cNvSpPr/>
          <p:nvPr/>
        </p:nvSpPr>
        <p:spPr>
          <a:xfrm>
            <a:off x="0" y="5143512"/>
            <a:ext cx="9144000" cy="1908215"/>
          </a:xfrm>
          <a:prstGeom prst="rect">
            <a:avLst/>
          </a:prstGeom>
          <a:blipFill>
            <a:blip r:embed="rId2"/>
            <a:tile tx="0" ty="0" sx="100000" sy="100000" flip="none" algn="tl"/>
          </a:blipFill>
        </p:spPr>
        <p:txBody>
          <a:bodyPr wrap="square">
            <a:spAutoFit/>
          </a:bodyPr>
          <a:lstStyle/>
          <a:p>
            <a:pPr lvl="0"/>
            <a:r>
              <a:rPr lang="en-US" sz="2000" b="1" dirty="0">
                <a:latin typeface="+mj-lt"/>
                <a:cs typeface="Times New Roman" pitchFamily="18" charset="0"/>
              </a:rPr>
              <a:t>38. When the new crescent moon was seen in the sky at sunset … .</a:t>
            </a:r>
          </a:p>
          <a:p>
            <a:r>
              <a:rPr lang="en-US" sz="2000" b="1" dirty="0">
                <a:latin typeface="+mj-lt"/>
                <a:cs typeface="Times New Roman" pitchFamily="18" charset="0"/>
              </a:rPr>
              <a:t>           a)  the month did not last 31 days </a:t>
            </a:r>
          </a:p>
          <a:p>
            <a:r>
              <a:rPr lang="en-US" sz="2000" b="1" dirty="0">
                <a:latin typeface="+mj-lt"/>
                <a:cs typeface="Times New Roman" pitchFamily="18" charset="0"/>
              </a:rPr>
              <a:t>           b) the system was dropped completely</a:t>
            </a:r>
          </a:p>
          <a:p>
            <a:r>
              <a:rPr lang="en-US" sz="2000" b="1" dirty="0">
                <a:latin typeface="+mj-lt"/>
                <a:cs typeface="Times New Roman" pitchFamily="18" charset="0"/>
              </a:rPr>
              <a:t>          c) it did not produce an  exact calendar</a:t>
            </a:r>
          </a:p>
          <a:p>
            <a:r>
              <a:rPr lang="en-US" sz="2000" b="1" dirty="0">
                <a:latin typeface="+mj-lt"/>
                <a:cs typeface="Times New Roman" pitchFamily="18" charset="0"/>
              </a:rPr>
              <a:t>          d) our months were not in agreement with the movements of any heavenly bodies</a:t>
            </a:r>
          </a:p>
          <a:p>
            <a:pPr lvl="0"/>
            <a:endParaRPr lang="en-US" b="1" dirty="0">
              <a:latin typeface="+mj-lt"/>
              <a:cs typeface="Times New Roman" pitchFamily="18" charset="0"/>
            </a:endParaRPr>
          </a:p>
        </p:txBody>
      </p:sp>
      <p:cxnSp>
        <p:nvCxnSpPr>
          <p:cNvPr id="19" name="Straight Connector 18"/>
          <p:cNvCxnSpPr/>
          <p:nvPr/>
        </p:nvCxnSpPr>
        <p:spPr>
          <a:xfrm>
            <a:off x="1071538" y="5500702"/>
            <a:ext cx="43577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715008" y="2786058"/>
            <a:ext cx="285752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42844" y="3071810"/>
            <a:ext cx="328614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txBox="1">
            <a:spLocks/>
          </p:cNvSpPr>
          <p:nvPr/>
        </p:nvSpPr>
        <p:spPr bwMode="auto">
          <a:xfrm>
            <a:off x="0" y="242886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month then began when the new crescent moon was first seen in the sky at sunset and the lengths of the months were either 29 or 30 days.</a:t>
            </a:r>
          </a:p>
        </p:txBody>
      </p:sp>
      <p:sp>
        <p:nvSpPr>
          <p:cNvPr id="27" name="TextBox 26"/>
          <p:cNvSpPr txBox="1"/>
          <p:nvPr/>
        </p:nvSpPr>
        <p:spPr>
          <a:xfrm>
            <a:off x="285720" y="5286388"/>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ppt_x</p:attrName>
                                        </p:attrNameLst>
                                      </p:cBhvr>
                                      <p:tavLst>
                                        <p:tav tm="0">
                                          <p:val>
                                            <p:strVal val="#ppt_x-#ppt_w/2"/>
                                          </p:val>
                                        </p:tav>
                                        <p:tav tm="100000">
                                          <p:val>
                                            <p:strVal val="#ppt_x"/>
                                          </p:val>
                                        </p:tav>
                                      </p:tavLst>
                                    </p:anim>
                                    <p:anim calcmode="lin" valueType="num">
                                      <p:cBhvr>
                                        <p:cTn id="8" dur="500" fill="hold"/>
                                        <p:tgtEl>
                                          <p:spTgt spid="19"/>
                                        </p:tgtEl>
                                        <p:attrNameLst>
                                          <p:attrName>ppt_y</p:attrName>
                                        </p:attrNameLst>
                                      </p:cBhvr>
                                      <p:tavLst>
                                        <p:tav tm="0">
                                          <p:val>
                                            <p:strVal val="#ppt_y"/>
                                          </p:val>
                                        </p:tav>
                                        <p:tav tm="100000">
                                          <p:val>
                                            <p:strVal val="#ppt_y"/>
                                          </p:val>
                                        </p:tav>
                                      </p:tavLst>
                                    </p:anim>
                                    <p:anim calcmode="lin" valueType="num">
                                      <p:cBhvr>
                                        <p:cTn id="9" dur="500" fill="hold"/>
                                        <p:tgtEl>
                                          <p:spTgt spid="19"/>
                                        </p:tgtEl>
                                        <p:attrNameLst>
                                          <p:attrName>ppt_w</p:attrName>
                                        </p:attrNameLst>
                                      </p:cBhvr>
                                      <p:tavLst>
                                        <p:tav tm="0">
                                          <p:val>
                                            <p:fltVal val="0"/>
                                          </p:val>
                                        </p:tav>
                                        <p:tav tm="100000">
                                          <p:val>
                                            <p:strVal val="#ppt_w"/>
                                          </p:val>
                                        </p:tav>
                                      </p:tavLst>
                                    </p:anim>
                                    <p:anim calcmode="lin" valueType="num">
                                      <p:cBhvr>
                                        <p:cTn id="10"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ppt_x</p:attrName>
                                        </p:attrNameLst>
                                      </p:cBhvr>
                                      <p:tavLst>
                                        <p:tav tm="0">
                                          <p:val>
                                            <p:strVal val="#ppt_x-#ppt_w/2"/>
                                          </p:val>
                                        </p:tav>
                                        <p:tav tm="100000">
                                          <p:val>
                                            <p:strVal val="#ppt_x"/>
                                          </p:val>
                                        </p:tav>
                                      </p:tavLst>
                                    </p:anim>
                                    <p:anim calcmode="lin" valueType="num">
                                      <p:cBhvr>
                                        <p:cTn id="16" dur="500" fill="hold"/>
                                        <p:tgtEl>
                                          <p:spTgt spid="21"/>
                                        </p:tgtEl>
                                        <p:attrNameLst>
                                          <p:attrName>ppt_y</p:attrName>
                                        </p:attrNameLst>
                                      </p:cBhvr>
                                      <p:tavLst>
                                        <p:tav tm="0">
                                          <p:val>
                                            <p:strVal val="#ppt_y"/>
                                          </p:val>
                                        </p:tav>
                                        <p:tav tm="100000">
                                          <p:val>
                                            <p:strVal val="#ppt_y"/>
                                          </p:val>
                                        </p:tav>
                                      </p:tavLst>
                                    </p:anim>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p:cTn id="23" dur="500" fill="hold"/>
                                        <p:tgtEl>
                                          <p:spTgt spid="25"/>
                                        </p:tgtEl>
                                        <p:attrNameLst>
                                          <p:attrName>ppt_x</p:attrName>
                                        </p:attrNameLst>
                                      </p:cBhvr>
                                      <p:tavLst>
                                        <p:tav tm="0">
                                          <p:val>
                                            <p:strVal val="#ppt_x-#ppt_w/2"/>
                                          </p:val>
                                        </p:tav>
                                        <p:tav tm="100000">
                                          <p:val>
                                            <p:strVal val="#ppt_x"/>
                                          </p:val>
                                        </p:tav>
                                      </p:tavLst>
                                    </p:anim>
                                    <p:anim calcmode="lin" valueType="num">
                                      <p:cBhvr>
                                        <p:cTn id="24" dur="500" fill="hold"/>
                                        <p:tgtEl>
                                          <p:spTgt spid="25"/>
                                        </p:tgtEl>
                                        <p:attrNameLst>
                                          <p:attrName>ppt_y</p:attrName>
                                        </p:attrNameLst>
                                      </p:cBhvr>
                                      <p:tavLst>
                                        <p:tav tm="0">
                                          <p:val>
                                            <p:strVal val="#ppt_y"/>
                                          </p:val>
                                        </p:tav>
                                        <p:tav tm="100000">
                                          <p:val>
                                            <p:strVal val="#ppt_y"/>
                                          </p:val>
                                        </p:tav>
                                      </p:tavLst>
                                    </p:anim>
                                    <p:anim calcmode="lin" valueType="num">
                                      <p:cBhvr>
                                        <p:cTn id="25" dur="500" fill="hold"/>
                                        <p:tgtEl>
                                          <p:spTgt spid="25"/>
                                        </p:tgtEl>
                                        <p:attrNameLst>
                                          <p:attrName>ppt_w</p:attrName>
                                        </p:attrNameLst>
                                      </p:cBhvr>
                                      <p:tavLst>
                                        <p:tav tm="0">
                                          <p:val>
                                            <p:fltVal val="0"/>
                                          </p:val>
                                        </p:tav>
                                        <p:tav tm="100000">
                                          <p:val>
                                            <p:strVal val="#ppt_w"/>
                                          </p:val>
                                        </p:tav>
                                      </p:tavLst>
                                    </p:anim>
                                    <p:anim calcmode="lin" valueType="num">
                                      <p:cBhvr>
                                        <p:cTn id="26"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13"/>
                                        </p:tgtEl>
                                        <p:attrNameLst>
                                          <p:attrName>fillcolor</p:attrName>
                                        </p:attrNameLst>
                                      </p:cBhvr>
                                      <p:to>
                                        <a:schemeClr val="folHlink"/>
                                      </p:to>
                                    </p:animClr>
                                    <p:set>
                                      <p:cBhvr>
                                        <p:cTn id="31" dur="2000" fill="hold"/>
                                        <p:tgtEl>
                                          <p:spTgt spid="13"/>
                                        </p:tgtEl>
                                        <p:attrNameLst>
                                          <p:attrName>fill.type</p:attrName>
                                        </p:attrNameLst>
                                      </p:cBhvr>
                                      <p:to>
                                        <p:strVal val="solid"/>
                                      </p:to>
                                    </p:set>
                                    <p:set>
                                      <p:cBhvr>
                                        <p:cTn id="32" dur="2000" fill="hold"/>
                                        <p:tgtEl>
                                          <p:spTgt spid="13"/>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slide(fromBottom)">
                                      <p:cBhvr>
                                        <p:cTn id="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47</a:t>
            </a:fld>
            <a:endParaRPr lang="en-US"/>
          </a:p>
        </p:txBody>
      </p:sp>
      <p:sp>
        <p:nvSpPr>
          <p:cNvPr id="6" name="Title 1"/>
          <p:cNvSpPr>
            <a:spLocks noGrp="1"/>
          </p:cNvSpPr>
          <p:nvPr>
            <p:ph type="title"/>
          </p:nvPr>
        </p:nvSpPr>
        <p:spPr>
          <a:xfrm>
            <a:off x="500034" y="0"/>
            <a:ext cx="8229600" cy="857232"/>
          </a:xfrm>
        </p:spPr>
        <p:txBody>
          <a:bodyPr/>
          <a:lstStyle/>
          <a:p>
            <a:r>
              <a:rPr lang="en-US" dirty="0"/>
              <a:t>EXAMPLE 19 </a:t>
            </a:r>
            <a:r>
              <a:rPr lang="en-US" sz="2000" dirty="0"/>
              <a:t>(science 88)</a:t>
            </a:r>
          </a:p>
        </p:txBody>
      </p:sp>
      <p:sp>
        <p:nvSpPr>
          <p:cNvPr id="7" name="Content Placeholder 2"/>
          <p:cNvSpPr txBox="1">
            <a:spLocks/>
          </p:cNvSpPr>
          <p:nvPr/>
        </p:nvSpPr>
        <p:spPr bwMode="auto">
          <a:xfrm>
            <a:off x="0" y="64291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According to the modern western calendar, the year is divided into 12 periods known as months; some of them have 31 days, some 30 days, and one-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8" name="Content Placeholder 2"/>
          <p:cNvSpPr txBox="1">
            <a:spLocks/>
          </p:cNvSpPr>
          <p:nvPr/>
        </p:nvSpPr>
        <p:spPr bwMode="auto">
          <a:xfrm>
            <a:off x="6286512" y="928670"/>
            <a:ext cx="250029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February- has 28 days,</a:t>
            </a:r>
          </a:p>
        </p:txBody>
      </p:sp>
      <p:sp>
        <p:nvSpPr>
          <p:cNvPr id="9" name="Content Placeholder 2"/>
          <p:cNvSpPr txBox="1">
            <a:spLocks/>
          </p:cNvSpPr>
          <p:nvPr/>
        </p:nvSpPr>
        <p:spPr bwMode="auto">
          <a:xfrm>
            <a:off x="0" y="1285860"/>
            <a:ext cx="507206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except in leap years, when it has 29. How ever,</a:t>
            </a:r>
          </a:p>
        </p:txBody>
      </p:sp>
      <p:sp>
        <p:nvSpPr>
          <p:cNvPr id="10"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months have not always been 12 of them in the year.</a:t>
            </a:r>
          </a:p>
          <a:p>
            <a:endParaRPr lang="en-US" sz="2000" dirty="0">
              <a:latin typeface="Times New Roman" pitchFamily="18" charset="0"/>
              <a:cs typeface="Times New Roman" pitchFamily="18" charset="0"/>
            </a:endParaRPr>
          </a:p>
        </p:txBody>
      </p:sp>
      <p:sp>
        <p:nvSpPr>
          <p:cNvPr id="11"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word "month" is connected with the word " moon", and when the ancient  peoples first made calendars </a:t>
            </a:r>
          </a:p>
        </p:txBody>
      </p:sp>
      <p:sp>
        <p:nvSpPr>
          <p:cNvPr id="13" name="Content Placeholder 2"/>
          <p:cNvSpPr txBox="1">
            <a:spLocks/>
          </p:cNvSpPr>
          <p:nvPr/>
        </p:nvSpPr>
        <p:spPr bwMode="auto">
          <a:xfrm>
            <a:off x="0" y="242886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month then began when the new crescent moon was first seen in the sky at sunset and the lengths of the months were either 29 or 30 days.</a:t>
            </a:r>
          </a:p>
        </p:txBody>
      </p:sp>
      <p:sp>
        <p:nvSpPr>
          <p:cNvPr id="12" name="Content Placeholder 2"/>
          <p:cNvSpPr txBox="1">
            <a:spLocks/>
          </p:cNvSpPr>
          <p:nvPr/>
        </p:nvSpPr>
        <p:spPr bwMode="auto">
          <a:xfrm>
            <a:off x="0" y="214311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 month was measured by the length of time from new moon- this is about 29.25 days.</a:t>
            </a:r>
          </a:p>
        </p:txBody>
      </p:sp>
      <p:sp>
        <p:nvSpPr>
          <p:cNvPr id="14" name="Content Placeholder 2"/>
          <p:cNvSpPr txBox="1">
            <a:spLocks/>
          </p:cNvSpPr>
          <p:nvPr/>
        </p:nvSpPr>
        <p:spPr bwMode="auto">
          <a:xfrm>
            <a:off x="571472" y="3000372"/>
            <a:ext cx="857252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This did not produce an accurate calendar and, therefore, the system was dropped.</a:t>
            </a:r>
          </a:p>
        </p:txBody>
      </p:sp>
      <p:sp>
        <p:nvSpPr>
          <p:cNvPr id="15" name="Content Placeholder 2"/>
          <p:cNvSpPr txBox="1">
            <a:spLocks/>
          </p:cNvSpPr>
          <p:nvPr/>
        </p:nvSpPr>
        <p:spPr bwMode="auto">
          <a:xfrm>
            <a:off x="0" y="328612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Our present months, with their different numbers of days, do not  correspond to any movements of the heavenly bodies.</a:t>
            </a:r>
          </a:p>
        </p:txBody>
      </p:sp>
      <p:sp>
        <p:nvSpPr>
          <p:cNvPr id="16" name="Content Placeholder 2"/>
          <p:cNvSpPr txBox="1">
            <a:spLocks/>
          </p:cNvSpPr>
          <p:nvPr/>
        </p:nvSpPr>
        <p:spPr bwMode="auto">
          <a:xfrm>
            <a:off x="0" y="385762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Sometimes when people use the word "month" they mean any period of 28 days- which may easily occur in two different months so far as the calendar is concerned.</a:t>
            </a:r>
          </a:p>
        </p:txBody>
      </p:sp>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Therefore, whenever it is necessary to distinguish between the two uses of the word, the months as shown on the calendar are often spoken of as calendar months.</a:t>
            </a:r>
          </a:p>
        </p:txBody>
      </p:sp>
      <p:sp>
        <p:nvSpPr>
          <p:cNvPr id="18" name="Rectangle 17"/>
          <p:cNvSpPr/>
          <p:nvPr/>
        </p:nvSpPr>
        <p:spPr>
          <a:xfrm>
            <a:off x="0" y="5143512"/>
            <a:ext cx="9144000" cy="1908215"/>
          </a:xfrm>
          <a:prstGeom prst="rect">
            <a:avLst/>
          </a:prstGeom>
          <a:blipFill>
            <a:blip r:embed="rId2"/>
            <a:tile tx="0" ty="0" sx="100000" sy="100000" flip="none" algn="tl"/>
          </a:blipFill>
        </p:spPr>
        <p:txBody>
          <a:bodyPr wrap="square">
            <a:spAutoFit/>
          </a:bodyPr>
          <a:lstStyle/>
          <a:p>
            <a:r>
              <a:rPr lang="en-US" sz="2000" b="1" dirty="0">
                <a:latin typeface="+mj-lt"/>
                <a:cs typeface="Times New Roman" pitchFamily="18" charset="0"/>
              </a:rPr>
              <a:t>39 . The writer believes that calendar months are … .</a:t>
            </a:r>
          </a:p>
          <a:p>
            <a:r>
              <a:rPr lang="en-US" sz="2000" b="1" dirty="0">
                <a:latin typeface="+mj-lt"/>
                <a:cs typeface="Times New Roman" pitchFamily="18" charset="0"/>
              </a:rPr>
              <a:t>         a) any period of 28 days</a:t>
            </a:r>
          </a:p>
          <a:p>
            <a:r>
              <a:rPr lang="en-US" sz="2000" b="1" dirty="0">
                <a:latin typeface="+mj-lt"/>
                <a:cs typeface="Times New Roman" pitchFamily="18" charset="0"/>
              </a:rPr>
              <a:t>         b) those seen on the calendar</a:t>
            </a:r>
          </a:p>
          <a:p>
            <a:r>
              <a:rPr lang="en-US" sz="2000" b="1" dirty="0">
                <a:latin typeface="+mj-lt"/>
                <a:cs typeface="Times New Roman" pitchFamily="18" charset="0"/>
              </a:rPr>
              <a:t>         c) those which occur in two different month</a:t>
            </a:r>
          </a:p>
          <a:p>
            <a:r>
              <a:rPr lang="en-US" sz="2000" b="1" dirty="0">
                <a:latin typeface="+mj-lt"/>
                <a:cs typeface="Times New Roman" pitchFamily="18" charset="0"/>
              </a:rPr>
              <a:t>         d) based on the way most heavenly bodies move</a:t>
            </a:r>
          </a:p>
          <a:p>
            <a:pPr lvl="0"/>
            <a:endParaRPr lang="en-US" b="1" dirty="0">
              <a:latin typeface="+mj-lt"/>
              <a:cs typeface="Times New Roman" pitchFamily="18" charset="0"/>
            </a:endParaRPr>
          </a:p>
        </p:txBody>
      </p:sp>
      <p:cxnSp>
        <p:nvCxnSpPr>
          <p:cNvPr id="19" name="Straight Connector 18"/>
          <p:cNvCxnSpPr/>
          <p:nvPr/>
        </p:nvCxnSpPr>
        <p:spPr>
          <a:xfrm>
            <a:off x="2071670" y="5500702"/>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3929058" y="5214950"/>
            <a:ext cx="357190" cy="35719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14282" y="5572140"/>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ppt_x</p:attrName>
                                        </p:attrNameLst>
                                      </p:cBhvr>
                                      <p:tavLst>
                                        <p:tav tm="0">
                                          <p:val>
                                            <p:strVal val="#ppt_x-#ppt_w/2"/>
                                          </p:val>
                                        </p:tav>
                                        <p:tav tm="100000">
                                          <p:val>
                                            <p:strVal val="#ppt_x"/>
                                          </p:val>
                                        </p:tav>
                                      </p:tavLst>
                                    </p:anim>
                                    <p:anim calcmode="lin" valueType="num">
                                      <p:cBhvr>
                                        <p:cTn id="8" dur="500" fill="hold"/>
                                        <p:tgtEl>
                                          <p:spTgt spid="19"/>
                                        </p:tgtEl>
                                        <p:attrNameLst>
                                          <p:attrName>ppt_y</p:attrName>
                                        </p:attrNameLst>
                                      </p:cBhvr>
                                      <p:tavLst>
                                        <p:tav tm="0">
                                          <p:val>
                                            <p:strVal val="#ppt_y"/>
                                          </p:val>
                                        </p:tav>
                                        <p:tav tm="100000">
                                          <p:val>
                                            <p:strVal val="#ppt_y"/>
                                          </p:val>
                                        </p:tav>
                                      </p:tavLst>
                                    </p:anim>
                                    <p:anim calcmode="lin" valueType="num">
                                      <p:cBhvr>
                                        <p:cTn id="9" dur="500" fill="hold"/>
                                        <p:tgtEl>
                                          <p:spTgt spid="19"/>
                                        </p:tgtEl>
                                        <p:attrNameLst>
                                          <p:attrName>ppt_w</p:attrName>
                                        </p:attrNameLst>
                                      </p:cBhvr>
                                      <p:tavLst>
                                        <p:tav tm="0">
                                          <p:val>
                                            <p:fltVal val="0"/>
                                          </p:val>
                                        </p:tav>
                                        <p:tav tm="100000">
                                          <p:val>
                                            <p:strVal val="#ppt_w"/>
                                          </p:val>
                                        </p:tav>
                                      </p:tavLst>
                                    </p:anim>
                                    <p:anim calcmode="lin" valueType="num">
                                      <p:cBhvr>
                                        <p:cTn id="10"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circle(in)">
                                      <p:cBhvr>
                                        <p:cTn id="15" dur="20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mph" presetSubtype="2" fill="hold" nodeType="clickEffect">
                                  <p:stCondLst>
                                    <p:cond delay="0"/>
                                  </p:stCondLst>
                                  <p:childTnLst>
                                    <p:animClr clrSpc="rgb" dir="cw">
                                      <p:cBhvr>
                                        <p:cTn id="19" dur="2000" fill="hold"/>
                                        <p:tgtEl>
                                          <p:spTgt spid="17"/>
                                        </p:tgtEl>
                                        <p:attrNameLst>
                                          <p:attrName>fillcolor</p:attrName>
                                        </p:attrNameLst>
                                      </p:cBhvr>
                                      <p:to>
                                        <a:schemeClr val="folHlink"/>
                                      </p:to>
                                    </p:animClr>
                                    <p:set>
                                      <p:cBhvr>
                                        <p:cTn id="20" dur="2000" fill="hold"/>
                                        <p:tgtEl>
                                          <p:spTgt spid="17"/>
                                        </p:tgtEl>
                                        <p:attrNameLst>
                                          <p:attrName>fill.type</p:attrName>
                                        </p:attrNameLst>
                                      </p:cBhvr>
                                      <p:to>
                                        <p:strVal val="solid"/>
                                      </p:to>
                                    </p:set>
                                    <p:set>
                                      <p:cBhvr>
                                        <p:cTn id="21" dur="2000" fill="hold"/>
                                        <p:tgtEl>
                                          <p:spTgt spid="17"/>
                                        </p:tgtEl>
                                        <p:attrNameLst>
                                          <p:attrName>fill.on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slide(fromBottom)">
                                      <p:cBhvr>
                                        <p:cTn id="2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p:bld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4910C2F-DEC3-477C-A8D5-EDEF45F602F7}" type="slidenum">
              <a:rPr lang="en-US"/>
              <a:pPr/>
              <a:t>48</a:t>
            </a:fld>
            <a:endParaRPr lang="en-US"/>
          </a:p>
        </p:txBody>
      </p:sp>
      <p:sp>
        <p:nvSpPr>
          <p:cNvPr id="4098" name="Rectangle 2"/>
          <p:cNvSpPr>
            <a:spLocks noGrp="1" noChangeArrowheads="1"/>
          </p:cNvSpPr>
          <p:nvPr>
            <p:ph type="title"/>
          </p:nvPr>
        </p:nvSpPr>
        <p:spPr>
          <a:xfrm>
            <a:off x="357158" y="285728"/>
            <a:ext cx="8229600" cy="1143000"/>
          </a:xfrm>
        </p:spPr>
        <p:txBody>
          <a:bodyPr/>
          <a:lstStyle/>
          <a:p>
            <a:r>
              <a:rPr lang="en-US" b="1" dirty="0"/>
              <a:t>Sample question 5</a:t>
            </a:r>
          </a:p>
        </p:txBody>
      </p:sp>
      <p:sp>
        <p:nvSpPr>
          <p:cNvPr id="7" name="Rectangle 3"/>
          <p:cNvSpPr txBox="1">
            <a:spLocks noChangeArrowheads="1"/>
          </p:cNvSpPr>
          <p:nvPr/>
        </p:nvSpPr>
        <p:spPr bwMode="auto">
          <a:xfrm>
            <a:off x="571472" y="1285860"/>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rtl="1"/>
            <a:r>
              <a:rPr lang="en-US" sz="2000" dirty="0"/>
              <a:t>- Which one is not true?</a:t>
            </a:r>
          </a:p>
          <a:p>
            <a:pPr rtl="1"/>
            <a:r>
              <a:rPr lang="en-US" sz="2000" dirty="0"/>
              <a:t>- Which one is true?</a:t>
            </a:r>
          </a:p>
          <a:p>
            <a:pPr rtl="1"/>
            <a:r>
              <a:rPr lang="en-US" sz="2000" dirty="0"/>
              <a:t>- According to the passage … </a:t>
            </a:r>
          </a:p>
        </p:txBody>
      </p:sp>
      <p:sp>
        <p:nvSpPr>
          <p:cNvPr id="8" name="Rectangle 3"/>
          <p:cNvSpPr txBox="1">
            <a:spLocks noChangeArrowheads="1"/>
          </p:cNvSpPr>
          <p:nvPr/>
        </p:nvSpPr>
        <p:spPr bwMode="auto">
          <a:xfrm>
            <a:off x="571472" y="2786058"/>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endParaRPr lang="en-US" sz="2000" dirty="0"/>
          </a:p>
          <a:p>
            <a:pPr algn="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9" name="Rectangle 3"/>
          <p:cNvSpPr txBox="1">
            <a:spLocks noChangeArrowheads="1"/>
          </p:cNvSpPr>
          <p:nvPr/>
        </p:nvSpPr>
        <p:spPr bwMode="auto">
          <a:xfrm>
            <a:off x="571472" y="2857496"/>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0" name="Rectangle 3"/>
          <p:cNvSpPr txBox="1">
            <a:spLocks noChangeArrowheads="1"/>
          </p:cNvSpPr>
          <p:nvPr/>
        </p:nvSpPr>
        <p:spPr bwMode="auto">
          <a:xfrm>
            <a:off x="571472" y="2500306"/>
            <a:ext cx="82296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fa-IR" sz="2000" dirty="0"/>
              <a:t>با </a:t>
            </a:r>
            <a:r>
              <a:rPr lang="en-US" sz="2000" dirty="0"/>
              <a:t>scan </a:t>
            </a:r>
            <a:r>
              <a:rPr lang="fa-IR" sz="2000" dirty="0"/>
              <a:t>( نگاه </a:t>
            </a:r>
            <a:r>
              <a:rPr lang="fa-IR" sz="2000" dirty="0" err="1"/>
              <a:t>سريع</a:t>
            </a:r>
            <a:r>
              <a:rPr lang="fa-IR" sz="2000" dirty="0"/>
              <a:t> به متن و </a:t>
            </a:r>
            <a:r>
              <a:rPr lang="fa-IR" sz="2000" dirty="0" err="1"/>
              <a:t>گزينه</a:t>
            </a:r>
            <a:r>
              <a:rPr lang="fa-IR" sz="2000" dirty="0"/>
              <a:t> </a:t>
            </a:r>
            <a:r>
              <a:rPr lang="fa-IR" sz="2000" dirty="0" err="1"/>
              <a:t>هاو</a:t>
            </a:r>
            <a:r>
              <a:rPr lang="fa-IR" sz="2000" dirty="0"/>
              <a:t> </a:t>
            </a:r>
            <a:r>
              <a:rPr lang="fa-IR" sz="2000" dirty="0" err="1"/>
              <a:t>مقايسه</a:t>
            </a:r>
            <a:r>
              <a:rPr lang="fa-IR" sz="2000" dirty="0"/>
              <a:t> </a:t>
            </a:r>
            <a:r>
              <a:rPr lang="fa-IR" sz="2000" dirty="0" err="1"/>
              <a:t>كلمات</a:t>
            </a:r>
            <a:r>
              <a:rPr lang="fa-IR" sz="2000" dirty="0"/>
              <a:t> مشابه) به پاسخ </a:t>
            </a:r>
            <a:r>
              <a:rPr lang="fa-IR" sz="2000" dirty="0" err="1"/>
              <a:t>مي</a:t>
            </a:r>
            <a:r>
              <a:rPr lang="fa-IR" sz="2000" dirty="0"/>
              <a:t> </a:t>
            </a:r>
            <a:r>
              <a:rPr lang="fa-IR" sz="2000" dirty="0" err="1"/>
              <a:t>رسيم</a:t>
            </a:r>
            <a:r>
              <a:rPr lang="fa-IR" sz="2000" dirty="0"/>
              <a:t>. </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1 </a:t>
            </a:r>
            <a:r>
              <a:rPr lang="en-US" sz="2000" dirty="0"/>
              <a:t>(Science 87)</a:t>
            </a:r>
          </a:p>
        </p:txBody>
      </p:sp>
      <p:sp>
        <p:nvSpPr>
          <p:cNvPr id="3" name="Content Placeholder 2"/>
          <p:cNvSpPr>
            <a:spLocks noGrp="1"/>
          </p:cNvSpPr>
          <p:nvPr>
            <p:ph idx="1"/>
          </p:nvPr>
        </p:nvSpPr>
        <p:spPr>
          <a:xfrm>
            <a:off x="142844" y="2428868"/>
            <a:ext cx="9144000" cy="1071570"/>
          </a:xfrm>
        </p:spPr>
        <p:txBody>
          <a:bodyPr/>
          <a:lstStyle/>
          <a:p>
            <a:pPr>
              <a:buNone/>
            </a:pPr>
            <a:r>
              <a:rPr lang="en-US" sz="2000" dirty="0">
                <a:solidFill>
                  <a:schemeClr val="tx1"/>
                </a:solidFill>
                <a:latin typeface="Times New Roman" pitchFamily="18" charset="0"/>
                <a:cs typeface="Times New Roman" pitchFamily="18" charset="0"/>
              </a:rPr>
              <a:t>     </a:t>
            </a:r>
            <a:r>
              <a:rPr lang="en-US" sz="2000" dirty="0">
                <a:latin typeface="Times New Roman" pitchFamily="18" charset="0"/>
                <a:cs typeface="Times New Roman" pitchFamily="18" charset="0"/>
              </a:rPr>
              <a:t>Today it is mainly women's shoes that are made to different patterns from year to year- men's shoes change much less, although in past centuries </a:t>
            </a:r>
            <a:r>
              <a:rPr lang="en-US" sz="2000" u="sng" dirty="0">
                <a:latin typeface="Times New Roman" pitchFamily="18" charset="0"/>
                <a:cs typeface="Times New Roman" pitchFamily="18" charset="0"/>
              </a:rPr>
              <a:t>they</a:t>
            </a:r>
            <a:r>
              <a:rPr lang="en-US" sz="2000" dirty="0">
                <a:latin typeface="Times New Roman" pitchFamily="18" charset="0"/>
                <a:cs typeface="Times New Roman" pitchFamily="18" charset="0"/>
              </a:rPr>
              <a:t>  have  varied </a:t>
            </a:r>
          </a:p>
          <a:p>
            <a:pPr>
              <a:buNone/>
            </a:pPr>
            <a:r>
              <a:rPr lang="en-US" sz="2000" dirty="0">
                <a:latin typeface="Times New Roman" pitchFamily="18" charset="0"/>
                <a:cs typeface="Times New Roman" pitchFamily="18" charset="0"/>
              </a:rPr>
              <a:t>      as much as women's. </a:t>
            </a:r>
          </a:p>
          <a:p>
            <a:pPr>
              <a:buNone/>
            </a:pPr>
            <a:endParaRPr lang="en-US" sz="2000" dirty="0">
              <a:solidFill>
                <a:schemeClr val="tx1"/>
              </a:solidFill>
              <a:latin typeface="Times New Roman" pitchFamily="18" charset="0"/>
              <a:cs typeface="Times New Roman" pitchFamily="18" charset="0"/>
            </a:endParaRP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49</a:t>
            </a:fld>
            <a:endParaRPr lang="en-US"/>
          </a:p>
        </p:txBody>
      </p:sp>
      <p:sp>
        <p:nvSpPr>
          <p:cNvPr id="6" name="Content Placeholder 2"/>
          <p:cNvSpPr txBox="1">
            <a:spLocks/>
          </p:cNvSpPr>
          <p:nvPr/>
        </p:nvSpPr>
        <p:spPr bwMode="auto">
          <a:xfrm>
            <a:off x="142844" y="928670"/>
            <a:ext cx="8572528"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Most shoes are made to the basic design of a thick under part known as the    sole, which takes the wear and tear of walking, and a thinner upper part which encloses the foot.</a:t>
            </a: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2" name="Content Placeholder 2"/>
          <p:cNvSpPr txBox="1">
            <a:spLocks/>
          </p:cNvSpPr>
          <p:nvPr/>
        </p:nvSpPr>
        <p:spPr bwMode="auto">
          <a:xfrm>
            <a:off x="142844" y="1500174"/>
            <a:ext cx="8786874"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How ever, as shoes are made to suit people living in climates ranging from tropical to very cold, and as they are also made according to fashion, a </a:t>
            </a:r>
            <a:r>
              <a:rPr lang="en-US" sz="2000" b="1" u="sng" dirty="0">
                <a:latin typeface="Times New Roman" pitchFamily="18" charset="0"/>
                <a:cs typeface="Times New Roman" pitchFamily="18" charset="0"/>
              </a:rPr>
              <a:t>tremendous</a:t>
            </a:r>
            <a:r>
              <a:rPr lang="en-US" sz="2000" dirty="0">
                <a:latin typeface="Times New Roman" pitchFamily="18" charset="0"/>
                <a:cs typeface="Times New Roman" pitchFamily="18" charset="0"/>
              </a:rPr>
              <a:t> variety of shoes has been produced throughout the ages.</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9" name="Content Placeholder 2"/>
          <p:cNvSpPr txBox="1">
            <a:spLocks/>
          </p:cNvSpPr>
          <p:nvPr/>
        </p:nvSpPr>
        <p:spPr bwMode="auto">
          <a:xfrm>
            <a:off x="500034" y="5000636"/>
            <a:ext cx="600079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b="1" dirty="0">
                <a:latin typeface="+mj-lt"/>
                <a:cs typeface="Times New Roman" pitchFamily="18" charset="0"/>
              </a:rPr>
              <a:t>1. According to the passage , which sentence is NOT true?</a:t>
            </a:r>
            <a:endParaRPr lang="en-US" sz="2000" dirty="0">
              <a:latin typeface="+mj-lt"/>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6" name="TextBox 15"/>
          <p:cNvSpPr txBox="1"/>
          <p:nvPr/>
        </p:nvSpPr>
        <p:spPr>
          <a:xfrm>
            <a:off x="500034" y="5357826"/>
            <a:ext cx="4214810" cy="400110"/>
          </a:xfrm>
          <a:prstGeom prst="rect">
            <a:avLst/>
          </a:prstGeom>
          <a:noFill/>
        </p:spPr>
        <p:txBody>
          <a:bodyPr wrap="square" rtlCol="0">
            <a:spAutoFit/>
          </a:bodyPr>
          <a:lstStyle/>
          <a:p>
            <a:pPr lvl="1"/>
            <a:r>
              <a:rPr lang="en-US" sz="2000" b="1" dirty="0">
                <a:latin typeface="+mj-lt"/>
                <a:cs typeface="Times New Roman" pitchFamily="18" charset="0"/>
              </a:rPr>
              <a:t>a)Women wore more shoes than men</a:t>
            </a:r>
            <a:r>
              <a:rPr lang="en-US" dirty="0"/>
              <a:t> </a:t>
            </a:r>
          </a:p>
        </p:txBody>
      </p:sp>
      <p:sp>
        <p:nvSpPr>
          <p:cNvPr id="17" name="TextBox 16"/>
          <p:cNvSpPr txBox="1"/>
          <p:nvPr/>
        </p:nvSpPr>
        <p:spPr>
          <a:xfrm>
            <a:off x="500034" y="5715016"/>
            <a:ext cx="4714876" cy="400110"/>
          </a:xfrm>
          <a:prstGeom prst="rect">
            <a:avLst/>
          </a:prstGeom>
          <a:noFill/>
        </p:spPr>
        <p:txBody>
          <a:bodyPr wrap="square" rtlCol="0">
            <a:spAutoFit/>
          </a:bodyPr>
          <a:lstStyle/>
          <a:p>
            <a:pPr lvl="1"/>
            <a:r>
              <a:rPr lang="en-US" sz="2000" b="1" dirty="0">
                <a:latin typeface="+mj-lt"/>
                <a:cs typeface="Times New Roman" pitchFamily="18" charset="0"/>
              </a:rPr>
              <a:t>b)Men's shoes are less various than women‘s</a:t>
            </a:r>
            <a:r>
              <a:rPr lang="en-US" dirty="0"/>
              <a:t> </a:t>
            </a:r>
          </a:p>
        </p:txBody>
      </p:sp>
      <p:sp>
        <p:nvSpPr>
          <p:cNvPr id="18" name="TextBox 17"/>
          <p:cNvSpPr txBox="1"/>
          <p:nvPr/>
        </p:nvSpPr>
        <p:spPr>
          <a:xfrm>
            <a:off x="571472" y="6072206"/>
            <a:ext cx="4714876" cy="400110"/>
          </a:xfrm>
          <a:prstGeom prst="rect">
            <a:avLst/>
          </a:prstGeom>
          <a:noFill/>
        </p:spPr>
        <p:txBody>
          <a:bodyPr wrap="square" rtlCol="0">
            <a:spAutoFit/>
          </a:bodyPr>
          <a:lstStyle/>
          <a:p>
            <a:pPr lvl="1"/>
            <a:r>
              <a:rPr lang="en-US" sz="2000" b="1" dirty="0">
                <a:latin typeface="+mj-lt"/>
                <a:cs typeface="Times New Roman" pitchFamily="18" charset="0"/>
              </a:rPr>
              <a:t>c)Shoes are different depending on climates</a:t>
            </a:r>
            <a:r>
              <a:rPr lang="en-US" dirty="0"/>
              <a:t> </a:t>
            </a:r>
          </a:p>
        </p:txBody>
      </p:sp>
      <p:sp>
        <p:nvSpPr>
          <p:cNvPr id="19" name="TextBox 18"/>
          <p:cNvSpPr txBox="1"/>
          <p:nvPr/>
        </p:nvSpPr>
        <p:spPr>
          <a:xfrm>
            <a:off x="571472" y="6457890"/>
            <a:ext cx="6143636" cy="400110"/>
          </a:xfrm>
          <a:prstGeom prst="rect">
            <a:avLst/>
          </a:prstGeom>
          <a:noFill/>
        </p:spPr>
        <p:txBody>
          <a:bodyPr wrap="square" rtlCol="0">
            <a:spAutoFit/>
          </a:bodyPr>
          <a:lstStyle/>
          <a:p>
            <a:pPr lvl="1"/>
            <a:r>
              <a:rPr lang="en-US" sz="2000" b="1" dirty="0">
                <a:latin typeface="+mj-lt"/>
                <a:cs typeface="Times New Roman" pitchFamily="18" charset="0"/>
              </a:rPr>
              <a:t>d)The Greeks wore different shoes for different purposes</a:t>
            </a:r>
            <a:r>
              <a:rPr lang="en-US" dirty="0"/>
              <a:t> </a:t>
            </a:r>
          </a:p>
        </p:txBody>
      </p:sp>
      <p:sp>
        <p:nvSpPr>
          <p:cNvPr id="20" name="TextBox 19"/>
          <p:cNvSpPr txBox="1"/>
          <p:nvPr/>
        </p:nvSpPr>
        <p:spPr>
          <a:xfrm>
            <a:off x="5357818" y="5715016"/>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TRUE</a:t>
            </a:r>
            <a:endParaRPr lang="en-US" dirty="0">
              <a:solidFill>
                <a:srgbClr val="FF0000"/>
              </a:solidFill>
            </a:endParaRPr>
          </a:p>
        </p:txBody>
      </p:sp>
      <p:sp>
        <p:nvSpPr>
          <p:cNvPr id="21" name="TextBox 20"/>
          <p:cNvSpPr txBox="1"/>
          <p:nvPr/>
        </p:nvSpPr>
        <p:spPr>
          <a:xfrm>
            <a:off x="5357818" y="6072206"/>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TRUE</a:t>
            </a:r>
            <a:endParaRPr lang="en-US" dirty="0">
              <a:solidFill>
                <a:srgbClr val="FF0000"/>
              </a:solidFill>
            </a:endParaRPr>
          </a:p>
        </p:txBody>
      </p:sp>
      <p:sp>
        <p:nvSpPr>
          <p:cNvPr id="23" name="Content Placeholder 2"/>
          <p:cNvSpPr txBox="1">
            <a:spLocks/>
          </p:cNvSpPr>
          <p:nvPr/>
        </p:nvSpPr>
        <p:spPr bwMode="auto">
          <a:xfrm>
            <a:off x="0" y="3071810"/>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Most of the people of the ancient world wore sandals with soles of leather or wood. They have been found in the tombs of the ancient Egyptians. </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4" name="Content Placeholder 2"/>
          <p:cNvSpPr txBox="1">
            <a:spLocks/>
          </p:cNvSpPr>
          <p:nvPr/>
        </p:nvSpPr>
        <p:spPr bwMode="auto">
          <a:xfrm>
            <a:off x="0" y="371475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The Greeks wore shoes for the bath and high boots for hunting. These were also worn by the Minoans of Crete and by Romans.</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5" name="Content Placeholder 2"/>
          <p:cNvSpPr txBox="1">
            <a:spLocks/>
          </p:cNvSpPr>
          <p:nvPr/>
        </p:nvSpPr>
        <p:spPr bwMode="auto">
          <a:xfrm>
            <a:off x="214282" y="4000504"/>
            <a:ext cx="8358214"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In the middle ages shoes were pointed but comfortable, for they were cut from soft leather of cloth to fit the shape of the foot.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r>
              <a:rPr kumimoji="0" lang="en-US" sz="3200" b="0" i="0" u="none" strike="noStrike" kern="0" cap="none" spc="0" normalizeH="0" baseline="0" noProof="0" dirty="0">
                <a:ln>
                  <a:noFill/>
                </a:ln>
                <a:solidFill>
                  <a:schemeClr val="tx1"/>
                </a:solidFill>
                <a:effectLst/>
                <a:uLnTx/>
                <a:uFillTx/>
                <a:latin typeface="+mn-lt"/>
                <a:ea typeface="+mn-ea"/>
                <a:cs typeface="+mn-cs"/>
              </a:rPr>
              <a:t> </a:t>
            </a:r>
          </a:p>
        </p:txBody>
      </p:sp>
      <p:sp>
        <p:nvSpPr>
          <p:cNvPr id="26" name="TextBox 25"/>
          <p:cNvSpPr txBox="1"/>
          <p:nvPr/>
        </p:nvSpPr>
        <p:spPr>
          <a:xfrm>
            <a:off x="5286380" y="5357826"/>
            <a:ext cx="357190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We haven’t studied about it yet</a:t>
            </a:r>
            <a:endParaRPr lang="en-US" dirty="0">
              <a:solidFill>
                <a:srgbClr val="FF0000"/>
              </a:solidFill>
            </a:endParaRPr>
          </a:p>
        </p:txBody>
      </p:sp>
      <p:sp>
        <p:nvSpPr>
          <p:cNvPr id="27" name="TextBox 26"/>
          <p:cNvSpPr txBox="1"/>
          <p:nvPr/>
        </p:nvSpPr>
        <p:spPr>
          <a:xfrm>
            <a:off x="6143636" y="6457890"/>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TRUE</a:t>
            </a:r>
            <a:endParaRPr lang="en-US" dirty="0">
              <a:solidFill>
                <a:srgbClr val="FF0000"/>
              </a:solidFill>
            </a:endParaRPr>
          </a:p>
        </p:txBody>
      </p:sp>
      <p:sp>
        <p:nvSpPr>
          <p:cNvPr id="28" name="TextBox 27"/>
          <p:cNvSpPr txBox="1"/>
          <p:nvPr/>
        </p:nvSpPr>
        <p:spPr>
          <a:xfrm>
            <a:off x="642910" y="5143512"/>
            <a:ext cx="428628"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6"/>
                                        </p:tgtEl>
                                        <p:attrNameLst>
                                          <p:attrName>ppt_x</p:attrName>
                                          <p:attrName>ppt_y</p:attrName>
                                        </p:attrNameLst>
                                      </p:cBhvr>
                                    </p:animMotion>
                                    <p:animRot by="1500000">
                                      <p:cBhvr>
                                        <p:cTn id="7" dur="125" fill="hold">
                                          <p:stCondLst>
                                            <p:cond delay="0"/>
                                          </p:stCondLst>
                                        </p:cTn>
                                        <p:tgtEl>
                                          <p:spTgt spid="16"/>
                                        </p:tgtEl>
                                        <p:attrNameLst>
                                          <p:attrName>r</p:attrName>
                                        </p:attrNameLst>
                                      </p:cBhvr>
                                    </p:animRot>
                                    <p:animRot by="-1500000">
                                      <p:cBhvr>
                                        <p:cTn id="8" dur="125" fill="hold">
                                          <p:stCondLst>
                                            <p:cond delay="125"/>
                                          </p:stCondLst>
                                        </p:cTn>
                                        <p:tgtEl>
                                          <p:spTgt spid="16"/>
                                        </p:tgtEl>
                                        <p:attrNameLst>
                                          <p:attrName>r</p:attrName>
                                        </p:attrNameLst>
                                      </p:cBhvr>
                                    </p:animRot>
                                    <p:animRot by="-1500000">
                                      <p:cBhvr>
                                        <p:cTn id="9" dur="125" fill="hold">
                                          <p:stCondLst>
                                            <p:cond delay="250"/>
                                          </p:stCondLst>
                                        </p:cTn>
                                        <p:tgtEl>
                                          <p:spTgt spid="16"/>
                                        </p:tgtEl>
                                        <p:attrNameLst>
                                          <p:attrName>r</p:attrName>
                                        </p:attrNameLst>
                                      </p:cBhvr>
                                    </p:animRot>
                                    <p:animRot by="1500000">
                                      <p:cBhvr>
                                        <p:cTn id="10" dur="125" fill="hold">
                                          <p:stCondLst>
                                            <p:cond delay="375"/>
                                          </p:stCondLst>
                                        </p:cTn>
                                        <p:tgtEl>
                                          <p:spTgt spid="16"/>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iterate type="lt">
                                    <p:tmPct val="0"/>
                                  </p:iterate>
                                  <p:childTnLst>
                                    <p:set>
                                      <p:cBhvr>
                                        <p:cTn id="14" dur="1" fill="hold">
                                          <p:stCondLst>
                                            <p:cond delay="0"/>
                                          </p:stCondLst>
                                        </p:cTn>
                                        <p:tgtEl>
                                          <p:spTgt spid="26">
                                            <p:txEl>
                                              <p:pRg st="0" end="0"/>
                                            </p:txEl>
                                          </p:spTgt>
                                        </p:tgtEl>
                                        <p:attrNameLst>
                                          <p:attrName>style.visibility</p:attrName>
                                        </p:attrNameLst>
                                      </p:cBhvr>
                                      <p:to>
                                        <p:strVal val="visible"/>
                                      </p:to>
                                    </p:set>
                                    <p:animEffect transition="in" filter="box(in)">
                                      <p:cBhvr>
                                        <p:cTn id="15" dur="500"/>
                                        <p:tgtEl>
                                          <p:spTgt spid="2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4" presetClass="emph" presetSubtype="0" fill="hold" grpId="0" nodeType="clickEffect">
                                  <p:stCondLst>
                                    <p:cond delay="0"/>
                                  </p:stCondLst>
                                  <p:iterate type="lt">
                                    <p:tmPct val="10000"/>
                                  </p:iterate>
                                  <p:childTnLst>
                                    <p:animMotion origin="layout" path="M 0.0 0.0 L 0.0 -0.07213" pathEditMode="relative" ptsTypes="">
                                      <p:cBhvr>
                                        <p:cTn id="19" dur="250" accel="50000" decel="50000" autoRev="1" fill="hold">
                                          <p:stCondLst>
                                            <p:cond delay="0"/>
                                          </p:stCondLst>
                                        </p:cTn>
                                        <p:tgtEl>
                                          <p:spTgt spid="17"/>
                                        </p:tgtEl>
                                        <p:attrNameLst>
                                          <p:attrName>ppt_x</p:attrName>
                                          <p:attrName>ppt_y</p:attrName>
                                        </p:attrNameLst>
                                      </p:cBhvr>
                                    </p:animMotion>
                                    <p:animRot by="1500000">
                                      <p:cBhvr>
                                        <p:cTn id="20" dur="125" fill="hold">
                                          <p:stCondLst>
                                            <p:cond delay="0"/>
                                          </p:stCondLst>
                                        </p:cTn>
                                        <p:tgtEl>
                                          <p:spTgt spid="17"/>
                                        </p:tgtEl>
                                        <p:attrNameLst>
                                          <p:attrName>r</p:attrName>
                                        </p:attrNameLst>
                                      </p:cBhvr>
                                    </p:animRot>
                                    <p:animRot by="-1500000">
                                      <p:cBhvr>
                                        <p:cTn id="21" dur="125" fill="hold">
                                          <p:stCondLst>
                                            <p:cond delay="125"/>
                                          </p:stCondLst>
                                        </p:cTn>
                                        <p:tgtEl>
                                          <p:spTgt spid="17"/>
                                        </p:tgtEl>
                                        <p:attrNameLst>
                                          <p:attrName>r</p:attrName>
                                        </p:attrNameLst>
                                      </p:cBhvr>
                                    </p:animRot>
                                    <p:animRot by="-1500000">
                                      <p:cBhvr>
                                        <p:cTn id="22" dur="125" fill="hold">
                                          <p:stCondLst>
                                            <p:cond delay="250"/>
                                          </p:stCondLst>
                                        </p:cTn>
                                        <p:tgtEl>
                                          <p:spTgt spid="17"/>
                                        </p:tgtEl>
                                        <p:attrNameLst>
                                          <p:attrName>r</p:attrName>
                                        </p:attrNameLst>
                                      </p:cBhvr>
                                    </p:animRot>
                                    <p:animRot by="1500000">
                                      <p:cBhvr>
                                        <p:cTn id="23" dur="125" fill="hold">
                                          <p:stCondLst>
                                            <p:cond delay="375"/>
                                          </p:stCondLst>
                                        </p:cTn>
                                        <p:tgtEl>
                                          <p:spTgt spid="17"/>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FFFF66"/>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iterate type="lt">
                                    <p:tmPct val="0"/>
                                  </p:iterate>
                                  <p:childTnLst>
                                    <p:set>
                                      <p:cBhvr>
                                        <p:cTn id="33" dur="1" fill="hold">
                                          <p:stCondLst>
                                            <p:cond delay="0"/>
                                          </p:stCondLst>
                                        </p:cTn>
                                        <p:tgtEl>
                                          <p:spTgt spid="20">
                                            <p:txEl>
                                              <p:pRg st="0" end="0"/>
                                            </p:txEl>
                                          </p:spTgt>
                                        </p:tgtEl>
                                        <p:attrNameLst>
                                          <p:attrName>style.visibility</p:attrName>
                                        </p:attrNameLst>
                                      </p:cBhvr>
                                      <p:to>
                                        <p:strVal val="visible"/>
                                      </p:to>
                                    </p:set>
                                    <p:animEffect transition="in" filter="box(in)">
                                      <p:cBhvr>
                                        <p:cTn id="34" dur="500"/>
                                        <p:tgtEl>
                                          <p:spTgt spid="20">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0"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18"/>
                                        </p:tgtEl>
                                        <p:attrNameLst>
                                          <p:attrName>ppt_x</p:attrName>
                                          <p:attrName>ppt_y</p:attrName>
                                        </p:attrNameLst>
                                      </p:cBhvr>
                                    </p:animMotion>
                                    <p:animRot by="1500000">
                                      <p:cBhvr>
                                        <p:cTn id="39" dur="125" fill="hold">
                                          <p:stCondLst>
                                            <p:cond delay="0"/>
                                          </p:stCondLst>
                                        </p:cTn>
                                        <p:tgtEl>
                                          <p:spTgt spid="18"/>
                                        </p:tgtEl>
                                        <p:attrNameLst>
                                          <p:attrName>r</p:attrName>
                                        </p:attrNameLst>
                                      </p:cBhvr>
                                    </p:animRot>
                                    <p:animRot by="-1500000">
                                      <p:cBhvr>
                                        <p:cTn id="40" dur="125" fill="hold">
                                          <p:stCondLst>
                                            <p:cond delay="125"/>
                                          </p:stCondLst>
                                        </p:cTn>
                                        <p:tgtEl>
                                          <p:spTgt spid="18"/>
                                        </p:tgtEl>
                                        <p:attrNameLst>
                                          <p:attrName>r</p:attrName>
                                        </p:attrNameLst>
                                      </p:cBhvr>
                                    </p:animRot>
                                    <p:animRot by="-1500000">
                                      <p:cBhvr>
                                        <p:cTn id="41" dur="125" fill="hold">
                                          <p:stCondLst>
                                            <p:cond delay="250"/>
                                          </p:stCondLst>
                                        </p:cTn>
                                        <p:tgtEl>
                                          <p:spTgt spid="18"/>
                                        </p:tgtEl>
                                        <p:attrNameLst>
                                          <p:attrName>r</p:attrName>
                                        </p:attrNameLst>
                                      </p:cBhvr>
                                    </p:animRot>
                                    <p:animRot by="1500000">
                                      <p:cBhvr>
                                        <p:cTn id="42" dur="125" fill="hold">
                                          <p:stCondLst>
                                            <p:cond delay="375"/>
                                          </p:stCondLst>
                                        </p:cTn>
                                        <p:tgtEl>
                                          <p:spTgt spid="18"/>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1" presetClass="emph" presetSubtype="2" fill="hold" nodeType="clickEffect">
                                  <p:stCondLst>
                                    <p:cond delay="0"/>
                                  </p:stCondLst>
                                  <p:childTnLst>
                                    <p:animClr clrSpc="rgb" dir="cw">
                                      <p:cBhvr>
                                        <p:cTn id="46" dur="2000" fill="hold"/>
                                        <p:tgtEl>
                                          <p:spTgt spid="12"/>
                                        </p:tgtEl>
                                        <p:attrNameLst>
                                          <p:attrName>fillcolor</p:attrName>
                                        </p:attrNameLst>
                                      </p:cBhvr>
                                      <p:to>
                                        <a:schemeClr val="accent1"/>
                                      </p:to>
                                    </p:animClr>
                                    <p:set>
                                      <p:cBhvr>
                                        <p:cTn id="47" dur="2000" fill="hold"/>
                                        <p:tgtEl>
                                          <p:spTgt spid="12"/>
                                        </p:tgtEl>
                                        <p:attrNameLst>
                                          <p:attrName>fill.type</p:attrName>
                                        </p:attrNameLst>
                                      </p:cBhvr>
                                      <p:to>
                                        <p:strVal val="solid"/>
                                      </p:to>
                                    </p:set>
                                    <p:set>
                                      <p:cBhvr>
                                        <p:cTn id="48" dur="2000" fill="hold"/>
                                        <p:tgtEl>
                                          <p:spTgt spid="12"/>
                                        </p:tgtEl>
                                        <p:attrNameLst>
                                          <p:attrName>fill.on</p:attrName>
                                        </p:attrNameLst>
                                      </p:cBhvr>
                                      <p:to>
                                        <p:strVal val="true"/>
                                      </p:to>
                                    </p:se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nodeType="clickEffect">
                                  <p:stCondLst>
                                    <p:cond delay="0"/>
                                  </p:stCondLst>
                                  <p:iterate type="lt">
                                    <p:tmPct val="0"/>
                                  </p:iterate>
                                  <p:childTnLst>
                                    <p:set>
                                      <p:cBhvr>
                                        <p:cTn id="52" dur="1" fill="hold">
                                          <p:stCondLst>
                                            <p:cond delay="0"/>
                                          </p:stCondLst>
                                        </p:cTn>
                                        <p:tgtEl>
                                          <p:spTgt spid="21">
                                            <p:txEl>
                                              <p:pRg st="0" end="0"/>
                                            </p:txEl>
                                          </p:spTgt>
                                        </p:tgtEl>
                                        <p:attrNameLst>
                                          <p:attrName>style.visibility</p:attrName>
                                        </p:attrNameLst>
                                      </p:cBhvr>
                                      <p:to>
                                        <p:strVal val="visible"/>
                                      </p:to>
                                    </p:set>
                                    <p:animEffect transition="in" filter="box(in)">
                                      <p:cBhvr>
                                        <p:cTn id="53" dur="500"/>
                                        <p:tgtEl>
                                          <p:spTgt spid="21">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4" presetClass="emph" presetSubtype="0" fill="hold" grpId="0" nodeType="clickEffect">
                                  <p:stCondLst>
                                    <p:cond delay="0"/>
                                  </p:stCondLst>
                                  <p:iterate type="lt">
                                    <p:tmPct val="10000"/>
                                  </p:iterate>
                                  <p:childTnLst>
                                    <p:animMotion origin="layout" path="M 0.0 0.0 L 0.0 -0.07213" pathEditMode="relative" ptsTypes="">
                                      <p:cBhvr>
                                        <p:cTn id="57" dur="250" accel="50000" decel="50000" autoRev="1" fill="hold">
                                          <p:stCondLst>
                                            <p:cond delay="0"/>
                                          </p:stCondLst>
                                        </p:cTn>
                                        <p:tgtEl>
                                          <p:spTgt spid="19"/>
                                        </p:tgtEl>
                                        <p:attrNameLst>
                                          <p:attrName>ppt_x</p:attrName>
                                          <p:attrName>ppt_y</p:attrName>
                                        </p:attrNameLst>
                                      </p:cBhvr>
                                    </p:animMotion>
                                    <p:animRot by="1500000">
                                      <p:cBhvr>
                                        <p:cTn id="58" dur="125" fill="hold">
                                          <p:stCondLst>
                                            <p:cond delay="0"/>
                                          </p:stCondLst>
                                        </p:cTn>
                                        <p:tgtEl>
                                          <p:spTgt spid="19"/>
                                        </p:tgtEl>
                                        <p:attrNameLst>
                                          <p:attrName>r</p:attrName>
                                        </p:attrNameLst>
                                      </p:cBhvr>
                                    </p:animRot>
                                    <p:animRot by="-1500000">
                                      <p:cBhvr>
                                        <p:cTn id="59" dur="125" fill="hold">
                                          <p:stCondLst>
                                            <p:cond delay="125"/>
                                          </p:stCondLst>
                                        </p:cTn>
                                        <p:tgtEl>
                                          <p:spTgt spid="19"/>
                                        </p:tgtEl>
                                        <p:attrNameLst>
                                          <p:attrName>r</p:attrName>
                                        </p:attrNameLst>
                                      </p:cBhvr>
                                    </p:animRot>
                                    <p:animRot by="-1500000">
                                      <p:cBhvr>
                                        <p:cTn id="60" dur="125" fill="hold">
                                          <p:stCondLst>
                                            <p:cond delay="250"/>
                                          </p:stCondLst>
                                        </p:cTn>
                                        <p:tgtEl>
                                          <p:spTgt spid="19"/>
                                        </p:tgtEl>
                                        <p:attrNameLst>
                                          <p:attrName>r</p:attrName>
                                        </p:attrNameLst>
                                      </p:cBhvr>
                                    </p:animRot>
                                    <p:animRot by="1500000">
                                      <p:cBhvr>
                                        <p:cTn id="61" dur="125" fill="hold">
                                          <p:stCondLst>
                                            <p:cond delay="375"/>
                                          </p:stCondLst>
                                        </p:cTn>
                                        <p:tgtEl>
                                          <p:spTgt spid="19"/>
                                        </p:tgtEl>
                                        <p:attrNameLst>
                                          <p:attrName>r</p:attrName>
                                        </p:attrNameLst>
                                      </p:cBhvr>
                                    </p:animRot>
                                  </p:childTnLst>
                                </p:cTn>
                              </p:par>
                            </p:childTnLst>
                          </p:cTn>
                        </p:par>
                      </p:childTnLst>
                    </p:cTn>
                  </p:par>
                  <p:par>
                    <p:cTn id="62" fill="hold">
                      <p:stCondLst>
                        <p:cond delay="indefinite"/>
                      </p:stCondLst>
                      <p:childTnLst>
                        <p:par>
                          <p:cTn id="63" fill="hold">
                            <p:stCondLst>
                              <p:cond delay="0"/>
                            </p:stCondLst>
                            <p:childTnLst>
                              <p:par>
                                <p:cTn id="64" presetID="1" presetClass="emph" presetSubtype="2" fill="hold" grpId="0" nodeType="clickEffect">
                                  <p:stCondLst>
                                    <p:cond delay="0"/>
                                  </p:stCondLst>
                                  <p:childTnLst>
                                    <p:animClr clrSpc="rgb" dir="cw">
                                      <p:cBhvr>
                                        <p:cTn id="65" dur="2000" fill="hold"/>
                                        <p:tgtEl>
                                          <p:spTgt spid="24"/>
                                        </p:tgtEl>
                                        <p:attrNameLst>
                                          <p:attrName>fillcolor</p:attrName>
                                        </p:attrNameLst>
                                      </p:cBhvr>
                                      <p:to>
                                        <a:srgbClr val="FF9900"/>
                                      </p:to>
                                    </p:animClr>
                                    <p:set>
                                      <p:cBhvr>
                                        <p:cTn id="66" dur="2000" fill="hold"/>
                                        <p:tgtEl>
                                          <p:spTgt spid="24"/>
                                        </p:tgtEl>
                                        <p:attrNameLst>
                                          <p:attrName>fill.type</p:attrName>
                                        </p:attrNameLst>
                                      </p:cBhvr>
                                      <p:to>
                                        <p:strVal val="solid"/>
                                      </p:to>
                                    </p:set>
                                    <p:set>
                                      <p:cBhvr>
                                        <p:cTn id="67" dur="2000" fill="hold"/>
                                        <p:tgtEl>
                                          <p:spTgt spid="24"/>
                                        </p:tgtEl>
                                        <p:attrNameLst>
                                          <p:attrName>fill.on</p:attrName>
                                        </p:attrNameLst>
                                      </p:cBhvr>
                                      <p:to>
                                        <p:strVal val="true"/>
                                      </p:to>
                                    </p:se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iterate type="lt">
                                    <p:tmPct val="0"/>
                                  </p:iterate>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box(in)">
                                      <p:cBhvr>
                                        <p:cTn id="72" dur="500"/>
                                        <p:tgtEl>
                                          <p:spTgt spid="2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slide(fromBottom)">
                                      <p:cBhvr>
                                        <p:cTn id="7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4" grpId="0"/>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p:cNvSpPr txBox="1">
            <a:spLocks/>
          </p:cNvSpPr>
          <p:nvPr/>
        </p:nvSpPr>
        <p:spPr bwMode="auto">
          <a:xfrm>
            <a:off x="428596" y="2571744"/>
            <a:ext cx="8501090" cy="3571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North Alaskan Eskimos are famous for hunting the enormous bowhead whale, weighing 54 </a:t>
            </a:r>
            <a:r>
              <a:rPr lang="en-US" sz="2000" dirty="0" err="1">
                <a:latin typeface="Times New Roman" pitchFamily="18" charset="0"/>
                <a:cs typeface="Times New Roman" pitchFamily="18" charset="0"/>
              </a:rPr>
              <a:t>tonnes</a:t>
            </a:r>
            <a:r>
              <a:rPr lang="en-US" sz="2000" dirty="0">
                <a:latin typeface="Times New Roman" pitchFamily="18" charset="0"/>
                <a:cs typeface="Times New Roman" pitchFamily="18" charset="0"/>
              </a:rPr>
              <a:t> (60 US tons). Elsewhere on the cost, Eskimos hunt seals, walruses , and smaller whales such as the white whale. Fishing for cod is popular among the Eskimos in Greenland and Labrador.</a:t>
            </a:r>
          </a:p>
          <a:p>
            <a:endParaRPr lang="en-US" sz="2000" dirty="0">
              <a:latin typeface="Times New Roman" pitchFamily="18" charset="0"/>
              <a:cs typeface="Times New Roman" pitchFamily="18" charset="0"/>
            </a:endParaRPr>
          </a:p>
          <a:p>
            <a:r>
              <a:rPr lang="en-US" sz="2000" b="1" dirty="0">
                <a:latin typeface="+mj-lt"/>
              </a:rPr>
              <a:t>3. </a:t>
            </a:r>
            <a:r>
              <a:rPr lang="en-US" sz="2400" b="1" dirty="0">
                <a:latin typeface="+mj-lt"/>
              </a:rPr>
              <a:t>The word “exception”  in line 5 refers to … .</a:t>
            </a:r>
            <a:endParaRPr lang="en-US" sz="2400" dirty="0">
              <a:latin typeface="+mj-lt"/>
            </a:endParaRPr>
          </a:p>
          <a:p>
            <a:r>
              <a:rPr lang="en-US" sz="2400" b="1" dirty="0">
                <a:latin typeface="+mj-lt"/>
              </a:rPr>
              <a:t>     a) two group of Eskimos           </a:t>
            </a:r>
          </a:p>
          <a:p>
            <a:r>
              <a:rPr lang="en-US" sz="2400" b="1" dirty="0">
                <a:latin typeface="+mj-lt"/>
              </a:rPr>
              <a:t>     b) geographical locations  </a:t>
            </a:r>
            <a:endParaRPr lang="en-US" sz="2400" dirty="0">
              <a:latin typeface="+mj-lt"/>
            </a:endParaRPr>
          </a:p>
          <a:p>
            <a:r>
              <a:rPr lang="en-US" sz="2400" b="1" dirty="0">
                <a:latin typeface="+mj-lt"/>
              </a:rPr>
              <a:t>     c) the animal some Eskimos hunt for food</a:t>
            </a:r>
            <a:endParaRPr lang="en-US" sz="2400" dirty="0">
              <a:latin typeface="+mj-lt"/>
            </a:endParaRPr>
          </a:p>
          <a:p>
            <a:r>
              <a:rPr lang="en-US" sz="2400" b="1" dirty="0">
                <a:latin typeface="+mj-lt"/>
              </a:rPr>
              <a:t>     d) the ways some Eskimos groups get their food</a:t>
            </a:r>
            <a:endParaRPr lang="en-US" sz="2400" dirty="0">
              <a:latin typeface="+mj-lt"/>
            </a:endParaRPr>
          </a:p>
          <a:p>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p:txBody>
      </p:sp>
      <p:sp>
        <p:nvSpPr>
          <p:cNvPr id="2" name="Title 1"/>
          <p:cNvSpPr>
            <a:spLocks noGrp="1"/>
          </p:cNvSpPr>
          <p:nvPr>
            <p:ph type="title"/>
          </p:nvPr>
        </p:nvSpPr>
        <p:spPr>
          <a:xfrm>
            <a:off x="428596" y="0"/>
            <a:ext cx="8229600" cy="928670"/>
          </a:xfrm>
        </p:spPr>
        <p:txBody>
          <a:bodyPr/>
          <a:lstStyle/>
          <a:p>
            <a:r>
              <a:rPr lang="en-US" dirty="0"/>
              <a:t>EXAMPLE 3 </a:t>
            </a:r>
            <a:r>
              <a:rPr lang="en-US" sz="2000" dirty="0"/>
              <a:t>(Humanity 90)</a:t>
            </a:r>
          </a:p>
        </p:txBody>
      </p:sp>
      <p:sp>
        <p:nvSpPr>
          <p:cNvPr id="3" name="Content Placeholder 2"/>
          <p:cNvSpPr>
            <a:spLocks noGrp="1"/>
          </p:cNvSpPr>
          <p:nvPr>
            <p:ph idx="1"/>
          </p:nvPr>
        </p:nvSpPr>
        <p:spPr>
          <a:xfrm>
            <a:off x="214282" y="714356"/>
            <a:ext cx="8715436" cy="1643074"/>
          </a:xfrm>
        </p:spPr>
        <p:txBody>
          <a:bodyPr/>
          <a:lstStyle/>
          <a:p>
            <a:pPr>
              <a:buNone/>
            </a:pPr>
            <a:r>
              <a:rPr lang="en-US" sz="2000" dirty="0">
                <a:solidFill>
                  <a:schemeClr val="tx1"/>
                </a:solidFill>
                <a:latin typeface="Times New Roman" pitchFamily="18" charset="0"/>
                <a:cs typeface="Times New Roman" pitchFamily="18" charset="0"/>
              </a:rPr>
              <a:t>     The Eskimos’ way of life has changed much over the past hundred years, although many traditional customs do persist. And despite the geographical separation between different Eskimo group, all Eskimos have preserved a similar culture. They are still mainly coastal people who journey inland in the short summers to hunt caribou and birds, and to fish.</a:t>
            </a: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5</a:t>
            </a:fld>
            <a:endParaRPr lang="en-US"/>
          </a:p>
        </p:txBody>
      </p:sp>
      <p:sp>
        <p:nvSpPr>
          <p:cNvPr id="12" name="Content Placeholder 2"/>
          <p:cNvSpPr txBox="1">
            <a:spLocks/>
          </p:cNvSpPr>
          <p:nvPr/>
        </p:nvSpPr>
        <p:spPr bwMode="auto">
          <a:xfrm>
            <a:off x="214282" y="1928802"/>
            <a:ext cx="8572528"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pPr>
            <a:r>
              <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The major </a:t>
            </a:r>
            <a:r>
              <a:rPr lang="en-US" sz="2000" u="sng" dirty="0">
                <a:latin typeface="Times New Roman" pitchFamily="18" charset="0"/>
                <a:cs typeface="Times New Roman" pitchFamily="18" charset="0"/>
              </a:rPr>
              <a:t>exceptions</a:t>
            </a:r>
            <a:r>
              <a:rPr lang="en-US" sz="2000" dirty="0">
                <a:latin typeface="Times New Roman" pitchFamily="18" charset="0"/>
                <a:cs typeface="Times New Roman" pitchFamily="18" charset="0"/>
              </a:rPr>
              <a:t> are some North Alaskan Eskimos and the Caribou Eskimos, who live inland all the year round.</a:t>
            </a:r>
            <a:endParaRPr kumimoji="0" lang="en-US" sz="32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cxnSp>
        <p:nvCxnSpPr>
          <p:cNvPr id="15" name="Straight Connector 14"/>
          <p:cNvCxnSpPr/>
          <p:nvPr/>
        </p:nvCxnSpPr>
        <p:spPr>
          <a:xfrm>
            <a:off x="7143768" y="2285992"/>
            <a:ext cx="107157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429388" y="2571744"/>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500034" y="2285992"/>
            <a:ext cx="5857916" cy="4286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786446" y="4786322"/>
            <a:ext cx="571504" cy="369332"/>
          </a:xfrm>
          <a:prstGeom prst="rect">
            <a:avLst/>
          </a:prstGeom>
          <a:noFill/>
        </p:spPr>
        <p:txBody>
          <a:bodyPr wrap="square" rtlCol="0">
            <a:spAutoFit/>
          </a:bodyPr>
          <a:lstStyle/>
          <a:p>
            <a:endParaRPr lang="en-US" dirty="0"/>
          </a:p>
        </p:txBody>
      </p:sp>
      <p:sp>
        <p:nvSpPr>
          <p:cNvPr id="25" name="TextBox 24"/>
          <p:cNvSpPr txBox="1"/>
          <p:nvPr/>
        </p:nvSpPr>
        <p:spPr>
          <a:xfrm>
            <a:off x="357158" y="4357694"/>
            <a:ext cx="714380" cy="769441"/>
          </a:xfrm>
          <a:prstGeom prst="rect">
            <a:avLst/>
          </a:prstGeom>
          <a:noFill/>
        </p:spPr>
        <p:txBody>
          <a:bodyPr wrap="square" rtlCol="0">
            <a:spAutoFit/>
          </a:bodyPr>
          <a:lstStyle/>
          <a:p>
            <a:r>
              <a:rPr lang="en-US" sz="4400" b="1" dirty="0">
                <a:solidFill>
                  <a:srgbClr val="FF0000"/>
                </a:solidFill>
              </a:rPr>
              <a:t>√</a:t>
            </a:r>
          </a:p>
        </p:txBody>
      </p:sp>
      <p:cxnSp>
        <p:nvCxnSpPr>
          <p:cNvPr id="13" name="Straight Connector 12"/>
          <p:cNvCxnSpPr/>
          <p:nvPr/>
        </p:nvCxnSpPr>
        <p:spPr>
          <a:xfrm>
            <a:off x="1785918" y="4500570"/>
            <a:ext cx="107157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12"/>
                                        </p:tgtEl>
                                        <p:attrNameLst>
                                          <p:attrName>fillcolor</p:attrName>
                                        </p:attrNameLst>
                                      </p:cBhvr>
                                      <p:to>
                                        <a:schemeClr val="folHlink"/>
                                      </p:to>
                                    </p:animClr>
                                    <p:set>
                                      <p:cBhvr>
                                        <p:cTn id="19" dur="2000" fill="hold"/>
                                        <p:tgtEl>
                                          <p:spTgt spid="12"/>
                                        </p:tgtEl>
                                        <p:attrNameLst>
                                          <p:attrName>fill.type</p:attrName>
                                        </p:attrNameLst>
                                      </p:cBhvr>
                                      <p:to>
                                        <p:strVal val="solid"/>
                                      </p:to>
                                    </p:set>
                                    <p:set>
                                      <p:cBhvr>
                                        <p:cTn id="20" dur="2000" fill="hold"/>
                                        <p:tgtEl>
                                          <p:spTgt spid="12"/>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32"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circle(out)">
                                      <p:cBhvr>
                                        <p:cTn id="25" dur="10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p:cTn id="30" dur="500" fill="hold"/>
                                        <p:tgtEl>
                                          <p:spTgt spid="17"/>
                                        </p:tgtEl>
                                        <p:attrNameLst>
                                          <p:attrName>ppt_w</p:attrName>
                                        </p:attrNameLst>
                                      </p:cBhvr>
                                      <p:tavLst>
                                        <p:tav tm="0">
                                          <p:val>
                                            <p:fltVal val="0"/>
                                          </p:val>
                                        </p:tav>
                                        <p:tav tm="100000">
                                          <p:val>
                                            <p:strVal val="#ppt_w"/>
                                          </p:val>
                                        </p:tav>
                                      </p:tavLst>
                                    </p:anim>
                                    <p:anim calcmode="lin" valueType="num">
                                      <p:cBhvr>
                                        <p:cTn id="31"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slide(fromBottom)">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50</a:t>
            </a:fld>
            <a:endParaRPr lang="en-US"/>
          </a:p>
        </p:txBody>
      </p:sp>
      <p:sp>
        <p:nvSpPr>
          <p:cNvPr id="6" name="Title 1"/>
          <p:cNvSpPr>
            <a:spLocks noGrp="1"/>
          </p:cNvSpPr>
          <p:nvPr>
            <p:ph type="title"/>
          </p:nvPr>
        </p:nvSpPr>
        <p:spPr>
          <a:xfrm>
            <a:off x="500034" y="0"/>
            <a:ext cx="8229600" cy="714356"/>
          </a:xfrm>
        </p:spPr>
        <p:txBody>
          <a:bodyPr/>
          <a:lstStyle/>
          <a:p>
            <a:r>
              <a:rPr lang="en-US" dirty="0"/>
              <a:t>EXAMPLE 2 </a:t>
            </a:r>
            <a:r>
              <a:rPr lang="en-US" sz="2000" dirty="0"/>
              <a:t>(humanity 88)</a:t>
            </a:r>
          </a:p>
        </p:txBody>
      </p:sp>
      <p:sp>
        <p:nvSpPr>
          <p:cNvPr id="7" name="Content Placeholder 2"/>
          <p:cNvSpPr txBox="1">
            <a:spLocks/>
          </p:cNvSpPr>
          <p:nvPr/>
        </p:nvSpPr>
        <p:spPr bwMode="auto">
          <a:xfrm>
            <a:off x="0" y="7143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Robert Adam was the son of an architect, William Adam, and he had three brothers who were also architects. The building he designed  with them were  simple and well arranged outside, and the large room inside were beautifully shaped and decorated</a:t>
            </a:r>
            <a:r>
              <a:rPr lang="en-US" dirty="0"/>
              <a:t>.</a:t>
            </a:r>
            <a:endParaRPr lang="en-US" b="1" dirty="0">
              <a:latin typeface="+mj-lt"/>
            </a:endParaRPr>
          </a:p>
        </p:txBody>
      </p:sp>
      <p:sp>
        <p:nvSpPr>
          <p:cNvPr id="8"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He made the shape more interesting by having corners and curved walls, or sometimes a row of  columns across one end.</a:t>
            </a:r>
          </a:p>
        </p:txBody>
      </p:sp>
      <p:sp>
        <p:nvSpPr>
          <p:cNvPr id="9" name="Content Placeholder 2"/>
          <p:cNvSpPr txBox="1">
            <a:spLocks/>
          </p:cNvSpPr>
          <p:nvPr/>
        </p:nvSpPr>
        <p:spPr bwMode="auto">
          <a:xfrm>
            <a:off x="0" y="1571612"/>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The ceilings and walls are beautiful patterns plasterwork, which were painted in light colors. As well as designing the houses and decorating the rooms , Robert Adam also designed the furniture to go in the rooms. The furniture , the mantelpieces, the door handles and even the keyhole covers were all carefully designed and made. Much of his work was done inside existing houses, such as </a:t>
            </a:r>
            <a:r>
              <a:rPr lang="en-US" dirty="0" err="1">
                <a:latin typeface="Times New Roman" pitchFamily="18" charset="0"/>
                <a:cs typeface="Times New Roman" pitchFamily="18" charset="0"/>
              </a:rPr>
              <a:t>Syon</a:t>
            </a:r>
            <a:r>
              <a:rPr lang="en-US" dirty="0">
                <a:latin typeface="Times New Roman" pitchFamily="18" charset="0"/>
                <a:cs typeface="Times New Roman" pitchFamily="18" charset="0"/>
              </a:rPr>
              <a:t> House, near London. His best country houses, such as Kenwood, in London, and </a:t>
            </a:r>
            <a:r>
              <a:rPr lang="en-US" dirty="0" err="1">
                <a:latin typeface="Times New Roman" pitchFamily="18" charset="0"/>
                <a:cs typeface="Times New Roman" pitchFamily="18" charset="0"/>
              </a:rPr>
              <a:t>Harewood</a:t>
            </a:r>
            <a:r>
              <a:rPr lang="en-US" dirty="0">
                <a:latin typeface="Times New Roman" pitchFamily="18" charset="0"/>
                <a:cs typeface="Times New Roman" pitchFamily="18" charset="0"/>
              </a:rPr>
              <a:t> House, in Yorkshire, were built from 1760 to the early 1770s.</a:t>
            </a:r>
            <a:endParaRPr lang="en-US" b="1" dirty="0">
              <a:latin typeface="Times New Roman" pitchFamily="18" charset="0"/>
              <a:cs typeface="Times New Roman" pitchFamily="18" charset="0"/>
            </a:endParaRPr>
          </a:p>
        </p:txBody>
      </p:sp>
      <p:sp>
        <p:nvSpPr>
          <p:cNvPr id="10" name="Content Placeholder 2"/>
          <p:cNvSpPr txBox="1">
            <a:spLocks/>
          </p:cNvSpPr>
          <p:nvPr/>
        </p:nvSpPr>
        <p:spPr bwMode="auto">
          <a:xfrm>
            <a:off x="0" y="357187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Adam studied architecture abroad while on the Ground Tour to Italy. He was especially interested in the house in the Roman city of Pompeii and he copied their decoration  in his designs. He established himself in London in 1758 and was later joined by his brother James. </a:t>
            </a:r>
          </a:p>
        </p:txBody>
      </p:sp>
      <p:sp>
        <p:nvSpPr>
          <p:cNvPr id="11" name="Content Placeholder 2"/>
          <p:cNvSpPr txBox="1">
            <a:spLocks/>
          </p:cNvSpPr>
          <p:nvPr/>
        </p:nvSpPr>
        <p:spPr bwMode="auto">
          <a:xfrm>
            <a:off x="0" y="4429108"/>
            <a:ext cx="9144000" cy="7858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When Adam made a design for plasterwork  decorations it could be used in  several houses, since the moulds which shaped the plaster could be used again. </a:t>
            </a:r>
          </a:p>
          <a:p>
            <a:r>
              <a:rPr lang="en-US" sz="1100" dirty="0"/>
              <a:t> </a:t>
            </a:r>
          </a:p>
          <a:p>
            <a:pPr lvl="0"/>
            <a:endParaRPr lang="en-US" sz="2000" b="1" dirty="0">
              <a:latin typeface="+mj-lt"/>
            </a:endParaRPr>
          </a:p>
        </p:txBody>
      </p:sp>
      <p:sp>
        <p:nvSpPr>
          <p:cNvPr id="12" name="Content Placeholder 2"/>
          <p:cNvSpPr txBox="1">
            <a:spLocks/>
          </p:cNvSpPr>
          <p:nvPr/>
        </p:nvSpPr>
        <p:spPr bwMode="auto">
          <a:xfrm>
            <a:off x="0" y="4857760"/>
            <a:ext cx="5929322"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1100" dirty="0"/>
              <a:t> </a:t>
            </a:r>
          </a:p>
          <a:p>
            <a:pPr lvl="0"/>
            <a:r>
              <a:rPr lang="en-US" sz="2000" b="1" dirty="0">
                <a:latin typeface="+mj-lt"/>
              </a:rPr>
              <a:t>41. According to the passage, which sentence is NOT  true?</a:t>
            </a:r>
          </a:p>
        </p:txBody>
      </p:sp>
      <p:sp>
        <p:nvSpPr>
          <p:cNvPr id="13" name="Content Placeholder 2"/>
          <p:cNvSpPr txBox="1">
            <a:spLocks/>
          </p:cNvSpPr>
          <p:nvPr/>
        </p:nvSpPr>
        <p:spPr bwMode="auto">
          <a:xfrm>
            <a:off x="-500098" y="5143512"/>
            <a:ext cx="528641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1100" dirty="0"/>
              <a:t> </a:t>
            </a:r>
          </a:p>
          <a:p>
            <a:pPr lvl="2"/>
            <a:r>
              <a:rPr lang="en-US" sz="2000" b="1" dirty="0">
                <a:latin typeface="+mj-lt"/>
              </a:rPr>
              <a:t>a) Robert Adam used the Italian architecture</a:t>
            </a:r>
          </a:p>
          <a:p>
            <a:pPr lvl="2"/>
            <a:r>
              <a:rPr lang="en-US" sz="2000" b="1" dirty="0">
                <a:latin typeface="+mj-lt"/>
              </a:rPr>
              <a:t> </a:t>
            </a:r>
          </a:p>
        </p:txBody>
      </p:sp>
      <p:sp>
        <p:nvSpPr>
          <p:cNvPr id="14" name="Content Placeholder 2"/>
          <p:cNvSpPr txBox="1">
            <a:spLocks/>
          </p:cNvSpPr>
          <p:nvPr/>
        </p:nvSpPr>
        <p:spPr bwMode="auto">
          <a:xfrm>
            <a:off x="-500098" y="542926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1100" dirty="0"/>
              <a:t> </a:t>
            </a:r>
          </a:p>
          <a:p>
            <a:pPr lvl="2"/>
            <a:r>
              <a:rPr lang="en-US" sz="2000" b="1" dirty="0">
                <a:latin typeface="+mj-lt"/>
              </a:rPr>
              <a:t>b) William Adam decorated buildings abroad</a:t>
            </a:r>
          </a:p>
          <a:p>
            <a:pPr lvl="2"/>
            <a:r>
              <a:rPr lang="en-US" sz="2000" b="1" dirty="0">
                <a:latin typeface="+mj-lt"/>
              </a:rPr>
              <a:t> </a:t>
            </a:r>
          </a:p>
        </p:txBody>
      </p:sp>
      <p:sp>
        <p:nvSpPr>
          <p:cNvPr id="15" name="Content Placeholder 2"/>
          <p:cNvSpPr txBox="1">
            <a:spLocks/>
          </p:cNvSpPr>
          <p:nvPr/>
        </p:nvSpPr>
        <p:spPr bwMode="auto">
          <a:xfrm>
            <a:off x="-500098" y="5715016"/>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1100" dirty="0"/>
              <a:t> </a:t>
            </a:r>
          </a:p>
          <a:p>
            <a:pPr lvl="2"/>
            <a:r>
              <a:rPr lang="en-US" sz="2000" b="1" dirty="0">
                <a:latin typeface="+mj-lt"/>
              </a:rPr>
              <a:t>c) Adam studied architecture in a foreign country</a:t>
            </a:r>
          </a:p>
          <a:p>
            <a:pPr lvl="2"/>
            <a:r>
              <a:rPr lang="en-US" sz="2000" b="1" dirty="0">
                <a:latin typeface="+mj-lt"/>
              </a:rPr>
              <a:t> </a:t>
            </a:r>
          </a:p>
        </p:txBody>
      </p:sp>
      <p:sp>
        <p:nvSpPr>
          <p:cNvPr id="16" name="Rectangle 15"/>
          <p:cNvSpPr/>
          <p:nvPr/>
        </p:nvSpPr>
        <p:spPr>
          <a:xfrm>
            <a:off x="-500098" y="6215082"/>
            <a:ext cx="6572280" cy="400110"/>
          </a:xfrm>
          <a:prstGeom prst="rect">
            <a:avLst/>
          </a:prstGeom>
        </p:spPr>
        <p:txBody>
          <a:bodyPr wrap="square">
            <a:spAutoFit/>
          </a:bodyPr>
          <a:lstStyle/>
          <a:p>
            <a:pPr lvl="2"/>
            <a:r>
              <a:rPr lang="en-US" sz="2000" b="1" dirty="0">
                <a:latin typeface="+mj-lt"/>
              </a:rPr>
              <a:t>d) The buildings Adam designed were curved in some parts</a:t>
            </a:r>
          </a:p>
        </p:txBody>
      </p:sp>
      <p:sp>
        <p:nvSpPr>
          <p:cNvPr id="17" name="TextBox 16"/>
          <p:cNvSpPr txBox="1"/>
          <p:nvPr/>
        </p:nvSpPr>
        <p:spPr>
          <a:xfrm>
            <a:off x="5000628" y="5357826"/>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TRUE</a:t>
            </a:r>
            <a:endParaRPr lang="en-US" dirty="0">
              <a:solidFill>
                <a:srgbClr val="FF0000"/>
              </a:solidFill>
            </a:endParaRPr>
          </a:p>
        </p:txBody>
      </p:sp>
      <p:cxnSp>
        <p:nvCxnSpPr>
          <p:cNvPr id="18" name="Straight Connector 17"/>
          <p:cNvCxnSpPr/>
          <p:nvPr/>
        </p:nvCxnSpPr>
        <p:spPr>
          <a:xfrm>
            <a:off x="214282" y="3929066"/>
            <a:ext cx="300039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71472" y="5929330"/>
            <a:ext cx="378621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3"/>
                                        </p:tgtEl>
                                        <p:attrNameLst>
                                          <p:attrName>ppt_x</p:attrName>
                                          <p:attrName>ppt_y</p:attrName>
                                        </p:attrNameLst>
                                      </p:cBhvr>
                                    </p:animMotion>
                                    <p:animRot by="1500000">
                                      <p:cBhvr>
                                        <p:cTn id="7" dur="125" fill="hold">
                                          <p:stCondLst>
                                            <p:cond delay="0"/>
                                          </p:stCondLst>
                                        </p:cTn>
                                        <p:tgtEl>
                                          <p:spTgt spid="13"/>
                                        </p:tgtEl>
                                        <p:attrNameLst>
                                          <p:attrName>r</p:attrName>
                                        </p:attrNameLst>
                                      </p:cBhvr>
                                    </p:animRot>
                                    <p:animRot by="-1500000">
                                      <p:cBhvr>
                                        <p:cTn id="8" dur="125" fill="hold">
                                          <p:stCondLst>
                                            <p:cond delay="125"/>
                                          </p:stCondLst>
                                        </p:cTn>
                                        <p:tgtEl>
                                          <p:spTgt spid="13"/>
                                        </p:tgtEl>
                                        <p:attrNameLst>
                                          <p:attrName>r</p:attrName>
                                        </p:attrNameLst>
                                      </p:cBhvr>
                                    </p:animRot>
                                    <p:animRot by="-1500000">
                                      <p:cBhvr>
                                        <p:cTn id="9" dur="125" fill="hold">
                                          <p:stCondLst>
                                            <p:cond delay="250"/>
                                          </p:stCondLst>
                                        </p:cTn>
                                        <p:tgtEl>
                                          <p:spTgt spid="13"/>
                                        </p:tgtEl>
                                        <p:attrNameLst>
                                          <p:attrName>r</p:attrName>
                                        </p:attrNameLst>
                                      </p:cBhvr>
                                    </p:animRot>
                                    <p:animRot by="1500000">
                                      <p:cBhvr>
                                        <p:cTn id="10" dur="125" fill="hold">
                                          <p:stCondLst>
                                            <p:cond delay="375"/>
                                          </p:stCondLst>
                                        </p:cTn>
                                        <p:tgtEl>
                                          <p:spTgt spid="1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10"/>
                                        </p:tgtEl>
                                        <p:attrNameLst>
                                          <p:attrName>fillcolor</p:attrName>
                                        </p:attrNameLst>
                                      </p:cBhvr>
                                      <p:to>
                                        <a:schemeClr val="folHlink"/>
                                      </p:to>
                                    </p:animClr>
                                    <p:set>
                                      <p:cBhvr>
                                        <p:cTn id="15" dur="2000" fill="hold"/>
                                        <p:tgtEl>
                                          <p:spTgt spid="10"/>
                                        </p:tgtEl>
                                        <p:attrNameLst>
                                          <p:attrName>fill.type</p:attrName>
                                        </p:attrNameLst>
                                      </p:cBhvr>
                                      <p:to>
                                        <p:strVal val="solid"/>
                                      </p:to>
                                    </p:set>
                                    <p:set>
                                      <p:cBhvr>
                                        <p:cTn id="16" dur="2000" fill="hold"/>
                                        <p:tgtEl>
                                          <p:spTgt spid="10"/>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iterate type="lt">
                                    <p:tmPct val="0"/>
                                  </p:iterate>
                                  <p:childTnLst>
                                    <p:set>
                                      <p:cBhvr>
                                        <p:cTn id="20" dur="1" fill="hold">
                                          <p:stCondLst>
                                            <p:cond delay="0"/>
                                          </p:stCondLst>
                                        </p:cTn>
                                        <p:tgtEl>
                                          <p:spTgt spid="17">
                                            <p:txEl>
                                              <p:pRg st="0" end="0"/>
                                            </p:txEl>
                                          </p:spTgt>
                                        </p:tgtEl>
                                        <p:attrNameLst>
                                          <p:attrName>style.visibility</p:attrName>
                                        </p:attrNameLst>
                                      </p:cBhvr>
                                      <p:to>
                                        <p:strVal val="visible"/>
                                      </p:to>
                                    </p:set>
                                    <p:animEffect transition="in" filter="box(in)">
                                      <p:cBhvr>
                                        <p:cTn id="21" dur="500"/>
                                        <p:tgtEl>
                                          <p:spTgt spid="17">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7" presetClass="entr" presetSubtype="8" fill="hold" nodeType="clickEffect">
                                  <p:stCondLst>
                                    <p:cond delay="0"/>
                                  </p:stCondLst>
                                  <p:childTnLst>
                                    <p:set>
                                      <p:cBhvr>
                                        <p:cTn id="25" dur="1" fill="hold">
                                          <p:stCondLst>
                                            <p:cond delay="0"/>
                                          </p:stCondLst>
                                        </p:cTn>
                                        <p:tgtEl>
                                          <p:spTgt spid="18"/>
                                        </p:tgtEl>
                                        <p:attrNameLst>
                                          <p:attrName>style.visibility</p:attrName>
                                        </p:attrNameLst>
                                      </p:cBhvr>
                                      <p:to>
                                        <p:strVal val="visible"/>
                                      </p:to>
                                    </p:set>
                                    <p:anim calcmode="lin" valueType="num">
                                      <p:cBhvr>
                                        <p:cTn id="26" dur="500" fill="hold"/>
                                        <p:tgtEl>
                                          <p:spTgt spid="18"/>
                                        </p:tgtEl>
                                        <p:attrNameLst>
                                          <p:attrName>ppt_x</p:attrName>
                                        </p:attrNameLst>
                                      </p:cBhvr>
                                      <p:tavLst>
                                        <p:tav tm="0">
                                          <p:val>
                                            <p:strVal val="#ppt_x-#ppt_w/2"/>
                                          </p:val>
                                        </p:tav>
                                        <p:tav tm="100000">
                                          <p:val>
                                            <p:strVal val="#ppt_x"/>
                                          </p:val>
                                        </p:tav>
                                      </p:tavLst>
                                    </p:anim>
                                    <p:anim calcmode="lin" valueType="num">
                                      <p:cBhvr>
                                        <p:cTn id="27" dur="500" fill="hold"/>
                                        <p:tgtEl>
                                          <p:spTgt spid="18"/>
                                        </p:tgtEl>
                                        <p:attrNameLst>
                                          <p:attrName>ppt_y</p:attrName>
                                        </p:attrNameLst>
                                      </p:cBhvr>
                                      <p:tavLst>
                                        <p:tav tm="0">
                                          <p:val>
                                            <p:strVal val="#ppt_y"/>
                                          </p:val>
                                        </p:tav>
                                        <p:tav tm="100000">
                                          <p:val>
                                            <p:strVal val="#ppt_y"/>
                                          </p:val>
                                        </p:tav>
                                      </p:tavLst>
                                    </p:anim>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1" presetClass="emph" presetSubtype="2" fill="hold" nodeType="clickEffect">
                                  <p:stCondLst>
                                    <p:cond delay="0"/>
                                  </p:stCondLst>
                                  <p:childTnLst>
                                    <p:animClr clrSpc="rgb" dir="cw">
                                      <p:cBhvr>
                                        <p:cTn id="33" dur="2000" fill="hold"/>
                                        <p:tgtEl>
                                          <p:spTgt spid="8"/>
                                        </p:tgtEl>
                                        <p:attrNameLst>
                                          <p:attrName>fillcolor</p:attrName>
                                        </p:attrNameLst>
                                      </p:cBhvr>
                                      <p:to>
                                        <a:schemeClr val="folHlink"/>
                                      </p:to>
                                    </p:animClr>
                                    <p:set>
                                      <p:cBhvr>
                                        <p:cTn id="34" dur="2000" fill="hold"/>
                                        <p:tgtEl>
                                          <p:spTgt spid="8"/>
                                        </p:tgtEl>
                                        <p:attrNameLst>
                                          <p:attrName>fill.type</p:attrName>
                                        </p:attrNameLst>
                                      </p:cBhvr>
                                      <p:to>
                                        <p:strVal val="solid"/>
                                      </p:to>
                                    </p:set>
                                    <p:set>
                                      <p:cBhvr>
                                        <p:cTn id="35" dur="2000" fill="hold"/>
                                        <p:tgtEl>
                                          <p:spTgt spid="8"/>
                                        </p:tgtEl>
                                        <p:attrNameLst>
                                          <p:attrName>fill.on</p:attrName>
                                        </p:attrNameLst>
                                      </p:cBhvr>
                                      <p:to>
                                        <p:strVal val="true"/>
                                      </p:to>
                                    </p:set>
                                  </p:childTnLst>
                                </p:cTn>
                              </p:par>
                            </p:childTnLst>
                          </p:cTn>
                        </p:par>
                      </p:childTnLst>
                    </p:cTn>
                  </p:par>
                  <p:par>
                    <p:cTn id="36" fill="hold">
                      <p:stCondLst>
                        <p:cond delay="indefinite"/>
                      </p:stCondLst>
                      <p:childTnLst>
                        <p:par>
                          <p:cTn id="37" fill="hold">
                            <p:stCondLst>
                              <p:cond delay="0"/>
                            </p:stCondLst>
                            <p:childTnLst>
                              <p:par>
                                <p:cTn id="38" presetID="34" presetClass="emph" presetSubtype="0" fill="hold" grpId="0" nodeType="clickEffect">
                                  <p:stCondLst>
                                    <p:cond delay="0"/>
                                  </p:stCondLst>
                                  <p:iterate type="lt">
                                    <p:tmPct val="10000"/>
                                  </p:iterate>
                                  <p:childTnLst>
                                    <p:animMotion origin="layout" path="M 0.0 0.0 L 0.0 -0.07213" pathEditMode="relative" ptsTypes="">
                                      <p:cBhvr>
                                        <p:cTn id="39" dur="250" accel="50000" decel="50000" autoRev="1" fill="hold">
                                          <p:stCondLst>
                                            <p:cond delay="0"/>
                                          </p:stCondLst>
                                        </p:cTn>
                                        <p:tgtEl>
                                          <p:spTgt spid="14"/>
                                        </p:tgtEl>
                                        <p:attrNameLst>
                                          <p:attrName>ppt_x</p:attrName>
                                          <p:attrName>ppt_y</p:attrName>
                                        </p:attrNameLst>
                                      </p:cBhvr>
                                    </p:animMotion>
                                    <p:animRot by="1500000">
                                      <p:cBhvr>
                                        <p:cTn id="40" dur="125" fill="hold">
                                          <p:stCondLst>
                                            <p:cond delay="0"/>
                                          </p:stCondLst>
                                        </p:cTn>
                                        <p:tgtEl>
                                          <p:spTgt spid="14"/>
                                        </p:tgtEl>
                                        <p:attrNameLst>
                                          <p:attrName>r</p:attrName>
                                        </p:attrNameLst>
                                      </p:cBhvr>
                                    </p:animRot>
                                    <p:animRot by="-1500000">
                                      <p:cBhvr>
                                        <p:cTn id="41" dur="125" fill="hold">
                                          <p:stCondLst>
                                            <p:cond delay="125"/>
                                          </p:stCondLst>
                                        </p:cTn>
                                        <p:tgtEl>
                                          <p:spTgt spid="14"/>
                                        </p:tgtEl>
                                        <p:attrNameLst>
                                          <p:attrName>r</p:attrName>
                                        </p:attrNameLst>
                                      </p:cBhvr>
                                    </p:animRot>
                                    <p:animRot by="-1500000">
                                      <p:cBhvr>
                                        <p:cTn id="42" dur="125" fill="hold">
                                          <p:stCondLst>
                                            <p:cond delay="250"/>
                                          </p:stCondLst>
                                        </p:cTn>
                                        <p:tgtEl>
                                          <p:spTgt spid="14"/>
                                        </p:tgtEl>
                                        <p:attrNameLst>
                                          <p:attrName>r</p:attrName>
                                        </p:attrNameLst>
                                      </p:cBhvr>
                                    </p:animRot>
                                    <p:animRot by="1500000">
                                      <p:cBhvr>
                                        <p:cTn id="43" dur="125" fill="hold">
                                          <p:stCondLst>
                                            <p:cond delay="375"/>
                                          </p:stCondLst>
                                        </p:cTn>
                                        <p:tgtEl>
                                          <p:spTgt spid="14"/>
                                        </p:tgtEl>
                                        <p:attrNameLst>
                                          <p:attrName>r</p:attrName>
                                        </p:attrNameLst>
                                      </p:cBhvr>
                                    </p:animRot>
                                  </p:childTnLst>
                                </p:cTn>
                              </p:par>
                            </p:childTnLst>
                          </p:cTn>
                        </p:par>
                      </p:childTnLst>
                    </p:cTn>
                  </p:par>
                  <p:par>
                    <p:cTn id="44" fill="hold">
                      <p:stCondLst>
                        <p:cond delay="indefinite"/>
                      </p:stCondLst>
                      <p:childTnLst>
                        <p:par>
                          <p:cTn id="45" fill="hold">
                            <p:stCondLst>
                              <p:cond delay="0"/>
                            </p:stCondLst>
                            <p:childTnLst>
                              <p:par>
                                <p:cTn id="46" presetID="34" presetClass="emph" presetSubtype="0" fill="hold" grpId="0" nodeType="clickEffect">
                                  <p:stCondLst>
                                    <p:cond delay="0"/>
                                  </p:stCondLst>
                                  <p:iterate type="lt">
                                    <p:tmPct val="10000"/>
                                  </p:iterate>
                                  <p:childTnLst>
                                    <p:animMotion origin="layout" path="M 0.0 0.0 L 0.0 -0.07213" pathEditMode="relative" ptsTypes="">
                                      <p:cBhvr>
                                        <p:cTn id="47" dur="250" accel="50000" decel="50000" autoRev="1" fill="hold">
                                          <p:stCondLst>
                                            <p:cond delay="0"/>
                                          </p:stCondLst>
                                        </p:cTn>
                                        <p:tgtEl>
                                          <p:spTgt spid="15"/>
                                        </p:tgtEl>
                                        <p:attrNameLst>
                                          <p:attrName>ppt_x</p:attrName>
                                          <p:attrName>ppt_y</p:attrName>
                                        </p:attrNameLst>
                                      </p:cBhvr>
                                    </p:animMotion>
                                    <p:animRot by="1500000">
                                      <p:cBhvr>
                                        <p:cTn id="48" dur="125" fill="hold">
                                          <p:stCondLst>
                                            <p:cond delay="0"/>
                                          </p:stCondLst>
                                        </p:cTn>
                                        <p:tgtEl>
                                          <p:spTgt spid="15"/>
                                        </p:tgtEl>
                                        <p:attrNameLst>
                                          <p:attrName>r</p:attrName>
                                        </p:attrNameLst>
                                      </p:cBhvr>
                                    </p:animRot>
                                    <p:animRot by="-1500000">
                                      <p:cBhvr>
                                        <p:cTn id="49" dur="125" fill="hold">
                                          <p:stCondLst>
                                            <p:cond delay="125"/>
                                          </p:stCondLst>
                                        </p:cTn>
                                        <p:tgtEl>
                                          <p:spTgt spid="15"/>
                                        </p:tgtEl>
                                        <p:attrNameLst>
                                          <p:attrName>r</p:attrName>
                                        </p:attrNameLst>
                                      </p:cBhvr>
                                    </p:animRot>
                                    <p:animRot by="-1500000">
                                      <p:cBhvr>
                                        <p:cTn id="50" dur="125" fill="hold">
                                          <p:stCondLst>
                                            <p:cond delay="250"/>
                                          </p:stCondLst>
                                        </p:cTn>
                                        <p:tgtEl>
                                          <p:spTgt spid="15"/>
                                        </p:tgtEl>
                                        <p:attrNameLst>
                                          <p:attrName>r</p:attrName>
                                        </p:attrNameLst>
                                      </p:cBhvr>
                                    </p:animRot>
                                    <p:animRot by="1500000">
                                      <p:cBhvr>
                                        <p:cTn id="51" dur="125" fill="hold">
                                          <p:stCondLst>
                                            <p:cond delay="375"/>
                                          </p:stCondLst>
                                        </p:cTn>
                                        <p:tgtEl>
                                          <p:spTgt spid="15"/>
                                        </p:tgtEl>
                                        <p:attrNameLst>
                                          <p:attrName>r</p:attrName>
                                        </p:attrNameLst>
                                      </p:cBhvr>
                                    </p:animRot>
                                  </p:childTnLst>
                                </p:cTn>
                              </p:par>
                            </p:childTnLst>
                          </p:cTn>
                        </p:par>
                      </p:childTnLst>
                    </p:cTn>
                  </p:par>
                  <p:par>
                    <p:cTn id="52" fill="hold">
                      <p:stCondLst>
                        <p:cond delay="indefinite"/>
                      </p:stCondLst>
                      <p:childTnLst>
                        <p:par>
                          <p:cTn id="53" fill="hold">
                            <p:stCondLst>
                              <p:cond delay="0"/>
                            </p:stCondLst>
                            <p:childTnLst>
                              <p:par>
                                <p:cTn id="54" presetID="34" presetClass="emph" presetSubtype="0" fill="hold" grpId="0" nodeType="clickEffect">
                                  <p:stCondLst>
                                    <p:cond delay="0"/>
                                  </p:stCondLst>
                                  <p:iterate type="lt">
                                    <p:tmPct val="10000"/>
                                  </p:iterate>
                                  <p:childTnLst>
                                    <p:animMotion origin="layout" path="M 0.0 0.0 L 0.0 -0.07213" pathEditMode="relative" ptsTypes="">
                                      <p:cBhvr>
                                        <p:cTn id="55" dur="250" accel="50000" decel="50000" autoRev="1" fill="hold">
                                          <p:stCondLst>
                                            <p:cond delay="0"/>
                                          </p:stCondLst>
                                        </p:cTn>
                                        <p:tgtEl>
                                          <p:spTgt spid="16"/>
                                        </p:tgtEl>
                                        <p:attrNameLst>
                                          <p:attrName>ppt_x</p:attrName>
                                          <p:attrName>ppt_y</p:attrName>
                                        </p:attrNameLst>
                                      </p:cBhvr>
                                    </p:animMotion>
                                    <p:animRot by="1500000">
                                      <p:cBhvr>
                                        <p:cTn id="56" dur="125" fill="hold">
                                          <p:stCondLst>
                                            <p:cond delay="0"/>
                                          </p:stCondLst>
                                        </p:cTn>
                                        <p:tgtEl>
                                          <p:spTgt spid="16"/>
                                        </p:tgtEl>
                                        <p:attrNameLst>
                                          <p:attrName>r</p:attrName>
                                        </p:attrNameLst>
                                      </p:cBhvr>
                                    </p:animRot>
                                    <p:animRot by="-1500000">
                                      <p:cBhvr>
                                        <p:cTn id="57" dur="125" fill="hold">
                                          <p:stCondLst>
                                            <p:cond delay="125"/>
                                          </p:stCondLst>
                                        </p:cTn>
                                        <p:tgtEl>
                                          <p:spTgt spid="16"/>
                                        </p:tgtEl>
                                        <p:attrNameLst>
                                          <p:attrName>r</p:attrName>
                                        </p:attrNameLst>
                                      </p:cBhvr>
                                    </p:animRot>
                                    <p:animRot by="-1500000">
                                      <p:cBhvr>
                                        <p:cTn id="58" dur="125" fill="hold">
                                          <p:stCondLst>
                                            <p:cond delay="250"/>
                                          </p:stCondLst>
                                        </p:cTn>
                                        <p:tgtEl>
                                          <p:spTgt spid="16"/>
                                        </p:tgtEl>
                                        <p:attrNameLst>
                                          <p:attrName>r</p:attrName>
                                        </p:attrNameLst>
                                      </p:cBhvr>
                                    </p:animRot>
                                    <p:animRot by="1500000">
                                      <p:cBhvr>
                                        <p:cTn id="59" dur="125" fill="hold">
                                          <p:stCondLst>
                                            <p:cond delay="375"/>
                                          </p:stCondLst>
                                        </p:cTn>
                                        <p:tgtEl>
                                          <p:spTgt spid="16"/>
                                        </p:tgtEl>
                                        <p:attrNameLst>
                                          <p:attrName>r</p:attrName>
                                        </p:attrNameLst>
                                      </p:cBhvr>
                                    </p:animRot>
                                  </p:childTnLst>
                                </p:cTn>
                              </p:par>
                            </p:childTnLst>
                          </p:cTn>
                        </p:par>
                      </p:childTnLst>
                    </p:cTn>
                  </p:par>
                  <p:par>
                    <p:cTn id="60" fill="hold">
                      <p:stCondLst>
                        <p:cond delay="indefinite"/>
                      </p:stCondLst>
                      <p:childTnLst>
                        <p:par>
                          <p:cTn id="61" fill="hold">
                            <p:stCondLst>
                              <p:cond delay="0"/>
                            </p:stCondLst>
                            <p:childTnLst>
                              <p:par>
                                <p:cTn id="62" presetID="17" presetClass="entr" presetSubtype="8" fill="hold" nodeType="clickEffect">
                                  <p:stCondLst>
                                    <p:cond delay="0"/>
                                  </p:stCondLst>
                                  <p:childTnLst>
                                    <p:set>
                                      <p:cBhvr>
                                        <p:cTn id="63" dur="1" fill="hold">
                                          <p:stCondLst>
                                            <p:cond delay="0"/>
                                          </p:stCondLst>
                                        </p:cTn>
                                        <p:tgtEl>
                                          <p:spTgt spid="20"/>
                                        </p:tgtEl>
                                        <p:attrNameLst>
                                          <p:attrName>style.visibility</p:attrName>
                                        </p:attrNameLst>
                                      </p:cBhvr>
                                      <p:to>
                                        <p:strVal val="visible"/>
                                      </p:to>
                                    </p:set>
                                    <p:anim calcmode="lin" valueType="num">
                                      <p:cBhvr>
                                        <p:cTn id="64" dur="500" fill="hold"/>
                                        <p:tgtEl>
                                          <p:spTgt spid="20"/>
                                        </p:tgtEl>
                                        <p:attrNameLst>
                                          <p:attrName>ppt_x</p:attrName>
                                        </p:attrNameLst>
                                      </p:cBhvr>
                                      <p:tavLst>
                                        <p:tav tm="0">
                                          <p:val>
                                            <p:strVal val="#ppt_x-#ppt_w/2"/>
                                          </p:val>
                                        </p:tav>
                                        <p:tav tm="100000">
                                          <p:val>
                                            <p:strVal val="#ppt_x"/>
                                          </p:val>
                                        </p:tav>
                                      </p:tavLst>
                                    </p:anim>
                                    <p:anim calcmode="lin" valueType="num">
                                      <p:cBhvr>
                                        <p:cTn id="65" dur="500" fill="hold"/>
                                        <p:tgtEl>
                                          <p:spTgt spid="20"/>
                                        </p:tgtEl>
                                        <p:attrNameLst>
                                          <p:attrName>ppt_y</p:attrName>
                                        </p:attrNameLst>
                                      </p:cBhvr>
                                      <p:tavLst>
                                        <p:tav tm="0">
                                          <p:val>
                                            <p:strVal val="#ppt_y"/>
                                          </p:val>
                                        </p:tav>
                                        <p:tav tm="100000">
                                          <p:val>
                                            <p:strVal val="#ppt_y"/>
                                          </p:val>
                                        </p:tav>
                                      </p:tavLst>
                                    </p:anim>
                                    <p:anim calcmode="lin" valueType="num">
                                      <p:cBhvr>
                                        <p:cTn id="66" dur="500" fill="hold"/>
                                        <p:tgtEl>
                                          <p:spTgt spid="20"/>
                                        </p:tgtEl>
                                        <p:attrNameLst>
                                          <p:attrName>ppt_w</p:attrName>
                                        </p:attrNameLst>
                                      </p:cBhvr>
                                      <p:tavLst>
                                        <p:tav tm="0">
                                          <p:val>
                                            <p:fltVal val="0"/>
                                          </p:val>
                                        </p:tav>
                                        <p:tav tm="100000">
                                          <p:val>
                                            <p:strVal val="#ppt_w"/>
                                          </p:val>
                                        </p:tav>
                                      </p:tavLst>
                                    </p:anim>
                                    <p:anim calcmode="lin" valueType="num">
                                      <p:cBhvr>
                                        <p:cTn id="67" dur="500" fill="hold"/>
                                        <p:tgtEl>
                                          <p:spTgt spid="2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1143000"/>
          </a:xfrm>
        </p:spPr>
        <p:txBody>
          <a:bodyPr/>
          <a:lstStyle/>
          <a:p>
            <a:r>
              <a:rPr lang="en-US" dirty="0"/>
              <a:t>EXAMPLE 3 </a:t>
            </a:r>
            <a:r>
              <a:rPr lang="en-US" sz="2000" dirty="0"/>
              <a:t>(art88)</a:t>
            </a:r>
          </a:p>
        </p:txBody>
      </p:sp>
      <p:sp>
        <p:nvSpPr>
          <p:cNvPr id="7" name="Content Placeholder 2"/>
          <p:cNvSpPr txBox="1">
            <a:spLocks/>
          </p:cNvSpPr>
          <p:nvPr/>
        </p:nvSpPr>
        <p:spPr bwMode="auto">
          <a:xfrm>
            <a:off x="0" y="857232"/>
            <a:ext cx="392905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Raphael was born in </a:t>
            </a:r>
            <a:r>
              <a:rPr lang="en-US" dirty="0" err="1">
                <a:latin typeface="Times New Roman" pitchFamily="18" charset="0"/>
                <a:cs typeface="Times New Roman" pitchFamily="18" charset="0"/>
              </a:rPr>
              <a:t>Urbino</a:t>
            </a:r>
            <a:r>
              <a:rPr lang="en-US" dirty="0">
                <a:latin typeface="Times New Roman" pitchFamily="18" charset="0"/>
                <a:cs typeface="Times New Roman" pitchFamily="18" charset="0"/>
              </a:rPr>
              <a:t>, in Italy.</a:t>
            </a:r>
          </a:p>
        </p:txBody>
      </p:sp>
      <p:sp>
        <p:nvSpPr>
          <p:cNvPr id="8" name="Content Placeholder 2"/>
          <p:cNvSpPr txBox="1">
            <a:spLocks/>
          </p:cNvSpPr>
          <p:nvPr/>
        </p:nvSpPr>
        <p:spPr bwMode="auto">
          <a:xfrm>
            <a:off x="0" y="857232"/>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father was a talented painter who taught him to draw when he was still only little but who died when he was 11. Rafael was able to go on having lessons, however, and later worked in the studio of an artist named Perugino. Perugino' paintings were fresh and tranquil-looking, and some of the pictures Rafael painted at this time were rather like his master's. </a:t>
            </a:r>
            <a:r>
              <a:rPr lang="en-US" sz="2000" dirty="0"/>
              <a:t> </a:t>
            </a:r>
          </a:p>
        </p:txBody>
      </p:sp>
      <p:sp>
        <p:nvSpPr>
          <p:cNvPr id="11" name="Content Placeholder 2"/>
          <p:cNvSpPr txBox="1">
            <a:spLocks/>
          </p:cNvSpPr>
          <p:nvPr/>
        </p:nvSpPr>
        <p:spPr bwMode="auto">
          <a:xfrm>
            <a:off x="0" y="2428868"/>
            <a:ext cx="428624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Rafael went to Florence from 1504 to 1508, </a:t>
            </a:r>
          </a:p>
        </p:txBody>
      </p:sp>
      <p:sp>
        <p:nvSpPr>
          <p:cNvPr id="12" name="Content Placeholder 2"/>
          <p:cNvSpPr txBox="1">
            <a:spLocks/>
          </p:cNvSpPr>
          <p:nvPr/>
        </p:nvSpPr>
        <p:spPr bwMode="auto">
          <a:xfrm>
            <a:off x="0" y="2428868"/>
            <a:ext cx="9144000" cy="242889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and there he painted many famous pictures, including many of the Madonna. In 1508 he was invited by Pope Julius II to Rome and it was there that he developed his particular genius for large and magnificent paintings. He was asked to decorate the walls of several rooms in the Vatican, the Pope's palace, with paintings. On opposite walls of one room he painted two scenes, one showing the glory of the holy church on earth and in heaven, and the other in honor of human learning. The latter showed a gathering of the great philosophers, poets, and men of science of ancient Greece.</a:t>
            </a:r>
            <a:endParaRPr lang="en-US" sz="2000" dirty="0"/>
          </a:p>
        </p:txBody>
      </p:sp>
      <p:sp>
        <p:nvSpPr>
          <p:cNvPr id="13" name="Content Placeholder 2"/>
          <p:cNvSpPr txBox="1">
            <a:spLocks/>
          </p:cNvSpPr>
          <p:nvPr/>
        </p:nvSpPr>
        <p:spPr bwMode="auto">
          <a:xfrm>
            <a:off x="0" y="4929198"/>
            <a:ext cx="428624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rPr>
              <a:t>42. Which sentence about Rafael is NOT true?</a:t>
            </a:r>
          </a:p>
        </p:txBody>
      </p:sp>
      <p:sp>
        <p:nvSpPr>
          <p:cNvPr id="14" name="Content Placeholder 2"/>
          <p:cNvSpPr txBox="1">
            <a:spLocks/>
          </p:cNvSpPr>
          <p:nvPr/>
        </p:nvSpPr>
        <p:spPr bwMode="auto">
          <a:xfrm>
            <a:off x="-285784" y="5286388"/>
            <a:ext cx="385762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1"/>
            <a:r>
              <a:rPr lang="en-US" sz="2000" b="1" dirty="0">
                <a:latin typeface="+mj-lt"/>
              </a:rPr>
              <a:t>a)He left </a:t>
            </a:r>
            <a:r>
              <a:rPr lang="en-US" sz="2000" b="1" dirty="0" err="1">
                <a:latin typeface="+mj-lt"/>
              </a:rPr>
              <a:t>Urbino</a:t>
            </a:r>
            <a:r>
              <a:rPr lang="en-US" sz="2000" b="1" dirty="0">
                <a:latin typeface="+mj-lt"/>
              </a:rPr>
              <a:t> for Florence                 </a:t>
            </a:r>
          </a:p>
        </p:txBody>
      </p:sp>
      <p:sp>
        <p:nvSpPr>
          <p:cNvPr id="15" name="Content Placeholder 2"/>
          <p:cNvSpPr txBox="1">
            <a:spLocks/>
          </p:cNvSpPr>
          <p:nvPr/>
        </p:nvSpPr>
        <p:spPr bwMode="auto">
          <a:xfrm>
            <a:off x="-214346" y="5643578"/>
            <a:ext cx="385765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1"/>
            <a:r>
              <a:rPr lang="en-US" sz="2000" b="1" dirty="0">
                <a:latin typeface="+mj-lt"/>
              </a:rPr>
              <a:t>b) He painted his master's pictures</a:t>
            </a:r>
          </a:p>
        </p:txBody>
      </p:sp>
      <p:sp>
        <p:nvSpPr>
          <p:cNvPr id="16" name="Content Placeholder 2"/>
          <p:cNvSpPr txBox="1">
            <a:spLocks/>
          </p:cNvSpPr>
          <p:nvPr/>
        </p:nvSpPr>
        <p:spPr bwMode="auto">
          <a:xfrm>
            <a:off x="-285784" y="6000768"/>
            <a:ext cx="485775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1"/>
            <a:r>
              <a:rPr lang="en-US" sz="2000" b="1" dirty="0">
                <a:latin typeface="+mj-lt"/>
              </a:rPr>
              <a:t>c) He was able to continue to have lessons</a:t>
            </a:r>
          </a:p>
        </p:txBody>
      </p:sp>
      <p:sp>
        <p:nvSpPr>
          <p:cNvPr id="17" name="Content Placeholder 2"/>
          <p:cNvSpPr txBox="1">
            <a:spLocks/>
          </p:cNvSpPr>
          <p:nvPr/>
        </p:nvSpPr>
        <p:spPr bwMode="auto">
          <a:xfrm>
            <a:off x="-285784" y="6357934"/>
            <a:ext cx="392905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1"/>
            <a:r>
              <a:rPr lang="en-US" sz="2000" b="1" dirty="0">
                <a:latin typeface="+mj-lt"/>
              </a:rPr>
              <a:t>d) He worked in a painter's workshop</a:t>
            </a:r>
          </a:p>
        </p:txBody>
      </p:sp>
      <p:sp>
        <p:nvSpPr>
          <p:cNvPr id="18" name="TextBox 17"/>
          <p:cNvSpPr txBox="1"/>
          <p:nvPr/>
        </p:nvSpPr>
        <p:spPr>
          <a:xfrm>
            <a:off x="3143240" y="5286388"/>
            <a:ext cx="1428760" cy="400110"/>
          </a:xfrm>
          <a:prstGeom prst="rect">
            <a:avLst/>
          </a:prstGeom>
          <a:noFill/>
        </p:spPr>
        <p:txBody>
          <a:bodyPr wrap="square" rtlCol="0">
            <a:spAutoFit/>
          </a:bodyPr>
          <a:lstStyle/>
          <a:p>
            <a:pPr lvl="1"/>
            <a:r>
              <a:rPr lang="en-US" sz="2000" b="1" dirty="0">
                <a:solidFill>
                  <a:srgbClr val="FF0000"/>
                </a:solidFill>
                <a:latin typeface="+mj-lt"/>
                <a:cs typeface="Times New Roman" pitchFamily="18" charset="0"/>
              </a:rPr>
              <a:t>TRUE</a:t>
            </a:r>
            <a:endParaRPr lang="en-US" dirty="0">
              <a:solidFill>
                <a:srgbClr val="FF0000"/>
              </a:solidFill>
            </a:endParaRPr>
          </a:p>
        </p:txBody>
      </p:sp>
      <p:cxnSp>
        <p:nvCxnSpPr>
          <p:cNvPr id="19" name="Straight Connector 18"/>
          <p:cNvCxnSpPr/>
          <p:nvPr/>
        </p:nvCxnSpPr>
        <p:spPr>
          <a:xfrm>
            <a:off x="2214546" y="2428868"/>
            <a:ext cx="271464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71472" y="6000768"/>
            <a:ext cx="271464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4"/>
                                        </p:tgtEl>
                                        <p:attrNameLst>
                                          <p:attrName>ppt_x</p:attrName>
                                          <p:attrName>ppt_y</p:attrName>
                                        </p:attrNameLst>
                                      </p:cBhvr>
                                    </p:animMotion>
                                    <p:animRot by="1500000">
                                      <p:cBhvr>
                                        <p:cTn id="7" dur="125" fill="hold">
                                          <p:stCondLst>
                                            <p:cond delay="0"/>
                                          </p:stCondLst>
                                        </p:cTn>
                                        <p:tgtEl>
                                          <p:spTgt spid="14"/>
                                        </p:tgtEl>
                                        <p:attrNameLst>
                                          <p:attrName>r</p:attrName>
                                        </p:attrNameLst>
                                      </p:cBhvr>
                                    </p:animRot>
                                    <p:animRot by="-1500000">
                                      <p:cBhvr>
                                        <p:cTn id="8" dur="125" fill="hold">
                                          <p:stCondLst>
                                            <p:cond delay="125"/>
                                          </p:stCondLst>
                                        </p:cTn>
                                        <p:tgtEl>
                                          <p:spTgt spid="14"/>
                                        </p:tgtEl>
                                        <p:attrNameLst>
                                          <p:attrName>r</p:attrName>
                                        </p:attrNameLst>
                                      </p:cBhvr>
                                    </p:animRot>
                                    <p:animRot by="-1500000">
                                      <p:cBhvr>
                                        <p:cTn id="9" dur="125" fill="hold">
                                          <p:stCondLst>
                                            <p:cond delay="250"/>
                                          </p:stCondLst>
                                        </p:cTn>
                                        <p:tgtEl>
                                          <p:spTgt spid="14"/>
                                        </p:tgtEl>
                                        <p:attrNameLst>
                                          <p:attrName>r</p:attrName>
                                        </p:attrNameLst>
                                      </p:cBhvr>
                                    </p:animRot>
                                    <p:animRot by="1500000">
                                      <p:cBhvr>
                                        <p:cTn id="10" dur="125" fill="hold">
                                          <p:stCondLst>
                                            <p:cond delay="375"/>
                                          </p:stCondLst>
                                        </p:cTn>
                                        <p:tgtEl>
                                          <p:spTgt spid="1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7"/>
                                        </p:tgtEl>
                                        <p:attrNameLst>
                                          <p:attrName>fillcolor</p:attrName>
                                        </p:attrNameLst>
                                      </p:cBhvr>
                                      <p:to>
                                        <a:schemeClr val="folHlink"/>
                                      </p:to>
                                    </p:animClr>
                                    <p:set>
                                      <p:cBhvr>
                                        <p:cTn id="15" dur="2000" fill="hold"/>
                                        <p:tgtEl>
                                          <p:spTgt spid="7"/>
                                        </p:tgtEl>
                                        <p:attrNameLst>
                                          <p:attrName>fill.type</p:attrName>
                                        </p:attrNameLst>
                                      </p:cBhvr>
                                      <p:to>
                                        <p:strVal val="solid"/>
                                      </p:to>
                                    </p:set>
                                    <p:set>
                                      <p:cBhvr>
                                        <p:cTn id="16" dur="2000" fill="hold"/>
                                        <p:tgtEl>
                                          <p:spTgt spid="7"/>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chemeClr val="folHlink"/>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iterate type="lt">
                                    <p:tmPct val="0"/>
                                  </p:iterate>
                                  <p:childTnLst>
                                    <p:set>
                                      <p:cBhvr>
                                        <p:cTn id="26" dur="1" fill="hold">
                                          <p:stCondLst>
                                            <p:cond delay="0"/>
                                          </p:stCondLst>
                                        </p:cTn>
                                        <p:tgtEl>
                                          <p:spTgt spid="18">
                                            <p:txEl>
                                              <p:pRg st="0" end="0"/>
                                            </p:txEl>
                                          </p:spTgt>
                                        </p:tgtEl>
                                        <p:attrNameLst>
                                          <p:attrName>style.visibility</p:attrName>
                                        </p:attrNameLst>
                                      </p:cBhvr>
                                      <p:to>
                                        <p:strVal val="visible"/>
                                      </p:to>
                                    </p:set>
                                    <p:animEffect transition="in" filter="box(in)">
                                      <p:cBhvr>
                                        <p:cTn id="27" dur="500"/>
                                        <p:tgtEl>
                                          <p:spTgt spid="1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4" presetClass="emph" presetSubtype="0" fill="hold" grpId="0" nodeType="clickEffect">
                                  <p:stCondLst>
                                    <p:cond delay="0"/>
                                  </p:stCondLst>
                                  <p:iterate type="lt">
                                    <p:tmPct val="10000"/>
                                  </p:iterate>
                                  <p:childTnLst>
                                    <p:animMotion origin="layout" path="M 0.0 0.0 L 0.0 -0.07213" pathEditMode="relative" ptsTypes="">
                                      <p:cBhvr>
                                        <p:cTn id="31" dur="250" accel="50000" decel="50000" autoRev="1" fill="hold">
                                          <p:stCondLst>
                                            <p:cond delay="0"/>
                                          </p:stCondLst>
                                        </p:cTn>
                                        <p:tgtEl>
                                          <p:spTgt spid="15"/>
                                        </p:tgtEl>
                                        <p:attrNameLst>
                                          <p:attrName>ppt_x</p:attrName>
                                          <p:attrName>ppt_y</p:attrName>
                                        </p:attrNameLst>
                                      </p:cBhvr>
                                    </p:animMotion>
                                    <p:animRot by="1500000">
                                      <p:cBhvr>
                                        <p:cTn id="32" dur="125" fill="hold">
                                          <p:stCondLst>
                                            <p:cond delay="0"/>
                                          </p:stCondLst>
                                        </p:cTn>
                                        <p:tgtEl>
                                          <p:spTgt spid="15"/>
                                        </p:tgtEl>
                                        <p:attrNameLst>
                                          <p:attrName>r</p:attrName>
                                        </p:attrNameLst>
                                      </p:cBhvr>
                                    </p:animRot>
                                    <p:animRot by="-1500000">
                                      <p:cBhvr>
                                        <p:cTn id="33" dur="125" fill="hold">
                                          <p:stCondLst>
                                            <p:cond delay="125"/>
                                          </p:stCondLst>
                                        </p:cTn>
                                        <p:tgtEl>
                                          <p:spTgt spid="15"/>
                                        </p:tgtEl>
                                        <p:attrNameLst>
                                          <p:attrName>r</p:attrName>
                                        </p:attrNameLst>
                                      </p:cBhvr>
                                    </p:animRot>
                                    <p:animRot by="-1500000">
                                      <p:cBhvr>
                                        <p:cTn id="34" dur="125" fill="hold">
                                          <p:stCondLst>
                                            <p:cond delay="250"/>
                                          </p:stCondLst>
                                        </p:cTn>
                                        <p:tgtEl>
                                          <p:spTgt spid="15"/>
                                        </p:tgtEl>
                                        <p:attrNameLst>
                                          <p:attrName>r</p:attrName>
                                        </p:attrNameLst>
                                      </p:cBhvr>
                                    </p:animRot>
                                    <p:animRot by="1500000">
                                      <p:cBhvr>
                                        <p:cTn id="35" dur="125" fill="hold">
                                          <p:stCondLst>
                                            <p:cond delay="375"/>
                                          </p:stCondLst>
                                        </p:cTn>
                                        <p:tgtEl>
                                          <p:spTgt spid="15"/>
                                        </p:tgtEl>
                                        <p:attrNameLst>
                                          <p:attrName>r</p:attrName>
                                        </p:attrNameLst>
                                      </p:cBhvr>
                                    </p:animRot>
                                  </p:childTnLst>
                                </p:cTn>
                              </p:par>
                            </p:childTnLst>
                          </p:cTn>
                        </p:par>
                      </p:childTnLst>
                    </p:cTn>
                  </p:par>
                  <p:par>
                    <p:cTn id="36" fill="hold">
                      <p:stCondLst>
                        <p:cond delay="indefinite"/>
                      </p:stCondLst>
                      <p:childTnLst>
                        <p:par>
                          <p:cTn id="37" fill="hold">
                            <p:stCondLst>
                              <p:cond delay="0"/>
                            </p:stCondLst>
                            <p:childTnLst>
                              <p:par>
                                <p:cTn id="38" presetID="17" presetClass="entr" presetSubtype="8" fill="hold" nodeType="click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p:cTn id="40" dur="500" fill="hold"/>
                                        <p:tgtEl>
                                          <p:spTgt spid="19"/>
                                        </p:tgtEl>
                                        <p:attrNameLst>
                                          <p:attrName>ppt_x</p:attrName>
                                        </p:attrNameLst>
                                      </p:cBhvr>
                                      <p:tavLst>
                                        <p:tav tm="0">
                                          <p:val>
                                            <p:strVal val="#ppt_x-#ppt_w/2"/>
                                          </p:val>
                                        </p:tav>
                                        <p:tav tm="100000">
                                          <p:val>
                                            <p:strVal val="#ppt_x"/>
                                          </p:val>
                                        </p:tav>
                                      </p:tavLst>
                                    </p:anim>
                                    <p:anim calcmode="lin" valueType="num">
                                      <p:cBhvr>
                                        <p:cTn id="41" dur="500" fill="hold"/>
                                        <p:tgtEl>
                                          <p:spTgt spid="19"/>
                                        </p:tgtEl>
                                        <p:attrNameLst>
                                          <p:attrName>ppt_y</p:attrName>
                                        </p:attrNameLst>
                                      </p:cBhvr>
                                      <p:tavLst>
                                        <p:tav tm="0">
                                          <p:val>
                                            <p:strVal val="#ppt_y"/>
                                          </p:val>
                                        </p:tav>
                                        <p:tav tm="100000">
                                          <p:val>
                                            <p:strVal val="#ppt_y"/>
                                          </p:val>
                                        </p:tav>
                                      </p:tavLst>
                                    </p:anim>
                                    <p:anim calcmode="lin" valueType="num">
                                      <p:cBhvr>
                                        <p:cTn id="42" dur="500" fill="hold"/>
                                        <p:tgtEl>
                                          <p:spTgt spid="19"/>
                                        </p:tgtEl>
                                        <p:attrNameLst>
                                          <p:attrName>ppt_w</p:attrName>
                                        </p:attrNameLst>
                                      </p:cBhvr>
                                      <p:tavLst>
                                        <p:tav tm="0">
                                          <p:val>
                                            <p:fltVal val="0"/>
                                          </p:val>
                                        </p:tav>
                                        <p:tav tm="100000">
                                          <p:val>
                                            <p:strVal val="#ppt_w"/>
                                          </p:val>
                                        </p:tav>
                                      </p:tavLst>
                                    </p:anim>
                                    <p:anim calcmode="lin" valueType="num">
                                      <p:cBhvr>
                                        <p:cTn id="43"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17" presetClass="entr" presetSubtype="8" fill="hold" nodeType="clickEffect">
                                  <p:stCondLst>
                                    <p:cond delay="0"/>
                                  </p:stCondLst>
                                  <p:childTnLst>
                                    <p:set>
                                      <p:cBhvr>
                                        <p:cTn id="47" dur="1" fill="hold">
                                          <p:stCondLst>
                                            <p:cond delay="0"/>
                                          </p:stCondLst>
                                        </p:cTn>
                                        <p:tgtEl>
                                          <p:spTgt spid="21"/>
                                        </p:tgtEl>
                                        <p:attrNameLst>
                                          <p:attrName>style.visibility</p:attrName>
                                        </p:attrNameLst>
                                      </p:cBhvr>
                                      <p:to>
                                        <p:strVal val="visible"/>
                                      </p:to>
                                    </p:set>
                                    <p:anim calcmode="lin" valueType="num">
                                      <p:cBhvr>
                                        <p:cTn id="48" dur="500" fill="hold"/>
                                        <p:tgtEl>
                                          <p:spTgt spid="21"/>
                                        </p:tgtEl>
                                        <p:attrNameLst>
                                          <p:attrName>ppt_x</p:attrName>
                                        </p:attrNameLst>
                                      </p:cBhvr>
                                      <p:tavLst>
                                        <p:tav tm="0">
                                          <p:val>
                                            <p:strVal val="#ppt_x-#ppt_w/2"/>
                                          </p:val>
                                        </p:tav>
                                        <p:tav tm="100000">
                                          <p:val>
                                            <p:strVal val="#ppt_x"/>
                                          </p:val>
                                        </p:tav>
                                      </p:tavLst>
                                    </p:anim>
                                    <p:anim calcmode="lin" valueType="num">
                                      <p:cBhvr>
                                        <p:cTn id="49" dur="500" fill="hold"/>
                                        <p:tgtEl>
                                          <p:spTgt spid="21"/>
                                        </p:tgtEl>
                                        <p:attrNameLst>
                                          <p:attrName>ppt_y</p:attrName>
                                        </p:attrNameLst>
                                      </p:cBhvr>
                                      <p:tavLst>
                                        <p:tav tm="0">
                                          <p:val>
                                            <p:strVal val="#ppt_y"/>
                                          </p:val>
                                        </p:tav>
                                        <p:tav tm="100000">
                                          <p:val>
                                            <p:strVal val="#ppt_y"/>
                                          </p:val>
                                        </p:tav>
                                      </p:tavLst>
                                    </p:anim>
                                    <p:anim calcmode="lin" valueType="num">
                                      <p:cBhvr>
                                        <p:cTn id="50" dur="500" fill="hold"/>
                                        <p:tgtEl>
                                          <p:spTgt spid="21"/>
                                        </p:tgtEl>
                                        <p:attrNameLst>
                                          <p:attrName>ppt_w</p:attrName>
                                        </p:attrNameLst>
                                      </p:cBhvr>
                                      <p:tavLst>
                                        <p:tav tm="0">
                                          <p:val>
                                            <p:fltVal val="0"/>
                                          </p:val>
                                        </p:tav>
                                        <p:tav tm="100000">
                                          <p:val>
                                            <p:strVal val="#ppt_w"/>
                                          </p:val>
                                        </p:tav>
                                      </p:tavLst>
                                    </p:anim>
                                    <p:anim calcmode="lin" valueType="num">
                                      <p:cBhvr>
                                        <p:cTn id="51" dur="500" fill="hold"/>
                                        <p:tgtEl>
                                          <p:spTgt spid="2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4 </a:t>
            </a:r>
            <a:r>
              <a:rPr lang="en-US" sz="2000" dirty="0"/>
              <a:t>(art88)</a:t>
            </a:r>
          </a:p>
        </p:txBody>
      </p:sp>
      <p:sp>
        <p:nvSpPr>
          <p:cNvPr id="3" name="Content Placeholder 2"/>
          <p:cNvSpPr txBox="1">
            <a:spLocks/>
          </p:cNvSpPr>
          <p:nvPr/>
        </p:nvSpPr>
        <p:spPr bwMode="auto">
          <a:xfrm>
            <a:off x="0" y="642918"/>
            <a:ext cx="9144000" cy="12144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In 18</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rural France and early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a:t>
            </a:r>
            <a:r>
              <a:rPr lang="en-US" dirty="0" err="1">
                <a:latin typeface="Times New Roman" pitchFamily="18" charset="0"/>
                <a:cs typeface="Times New Roman" pitchFamily="18" charset="0"/>
              </a:rPr>
              <a:t>Britian</a:t>
            </a:r>
            <a:r>
              <a:rPr lang="en-US" dirty="0">
                <a:latin typeface="Times New Roman" pitchFamily="18" charset="0"/>
                <a:cs typeface="Times New Roman" pitchFamily="18" charset="0"/>
              </a:rPr>
              <a:t> and Italy, there ere some schools for educating very young children. But these were organized like ordinary schools. There was too little play and too much emphasis on formal learning. The first person  to change this was the German educator, </a:t>
            </a:r>
            <a:r>
              <a:rPr lang="en-US" dirty="0" err="1">
                <a:latin typeface="Times New Roman" pitchFamily="18" charset="0"/>
                <a:cs typeface="Times New Roman" pitchFamily="18" charset="0"/>
              </a:rPr>
              <a:t>Fridrich</a:t>
            </a:r>
            <a:r>
              <a:rPr lang="en-US" dirty="0">
                <a:latin typeface="Times New Roman" pitchFamily="18" charset="0"/>
                <a:cs typeface="Times New Roman" pitchFamily="18" charset="0"/>
              </a:rPr>
              <a:t> Frobel,</a:t>
            </a:r>
          </a:p>
        </p:txBody>
      </p:sp>
      <p:sp>
        <p:nvSpPr>
          <p:cNvPr id="4" name="Content Placeholder 2"/>
          <p:cNvSpPr txBox="1">
            <a:spLocks/>
          </p:cNvSpPr>
          <p:nvPr/>
        </p:nvSpPr>
        <p:spPr bwMode="auto">
          <a:xfrm>
            <a:off x="3143240" y="1500174"/>
            <a:ext cx="3428992"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who founded the first </a:t>
            </a:r>
            <a:r>
              <a:rPr lang="en-US" i="1" dirty="0">
                <a:latin typeface="Times New Roman" pitchFamily="18" charset="0"/>
                <a:cs typeface="Times New Roman" pitchFamily="18" charset="0"/>
              </a:rPr>
              <a:t>kindergarten</a:t>
            </a:r>
            <a:endParaRPr lang="en-US" dirty="0">
              <a:latin typeface="Times New Roman" pitchFamily="18" charset="0"/>
              <a:cs typeface="Times New Roman" pitchFamily="18" charset="0"/>
            </a:endParaRPr>
          </a:p>
        </p:txBody>
      </p:sp>
      <p:sp>
        <p:nvSpPr>
          <p:cNvPr id="5" name="Content Placeholder 2"/>
          <p:cNvSpPr txBox="1">
            <a:spLocks/>
          </p:cNvSpPr>
          <p:nvPr/>
        </p:nvSpPr>
        <p:spPr bwMode="auto">
          <a:xfrm>
            <a:off x="0" y="142873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 meaning" garden of children") in 1841. Like plants in garden, </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Content Placeholder 2"/>
          <p:cNvSpPr txBox="1">
            <a:spLocks/>
          </p:cNvSpPr>
          <p:nvPr/>
        </p:nvSpPr>
        <p:spPr bwMode="auto">
          <a:xfrm>
            <a:off x="0" y="171448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a:latin typeface="Times New Roman" pitchFamily="18" charset="0"/>
                <a:cs typeface="Times New Roman" pitchFamily="18" charset="0"/>
              </a:rPr>
              <a:t>                                                                   children </a:t>
            </a:r>
            <a:r>
              <a:rPr lang="en-US" sz="2000" dirty="0">
                <a:latin typeface="Times New Roman" pitchFamily="18" charset="0"/>
                <a:cs typeface="Times New Roman" pitchFamily="18" charset="0"/>
              </a:rPr>
              <a:t>, said Froebel, had to be carefully nurtured so that they would grow up strong and healthy.</a:t>
            </a:r>
          </a:p>
        </p:txBody>
      </p:sp>
      <p:sp>
        <p:nvSpPr>
          <p:cNvPr id="9" name="Content Placeholder 2"/>
          <p:cNvSpPr txBox="1">
            <a:spLocks/>
          </p:cNvSpPr>
          <p:nvPr/>
        </p:nvSpPr>
        <p:spPr bwMode="auto">
          <a:xfrm>
            <a:off x="0" y="2000240"/>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best way of teaching was through play.</a:t>
            </a:r>
          </a:p>
        </p:txBody>
      </p:sp>
      <p:sp>
        <p:nvSpPr>
          <p:cNvPr id="10" name="Content Placeholder 2"/>
          <p:cNvSpPr txBox="1">
            <a:spLocks/>
          </p:cNvSpPr>
          <p:nvPr/>
        </p:nvSpPr>
        <p:spPr bwMode="auto">
          <a:xfrm>
            <a:off x="0" y="2285992"/>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Froebel opposed all formal instruction.</a:t>
            </a:r>
          </a:p>
        </p:txBody>
      </p:sp>
      <p:sp>
        <p:nvSpPr>
          <p:cNvPr id="11" name="Content Placeholder 2"/>
          <p:cNvSpPr txBox="1">
            <a:spLocks/>
          </p:cNvSpPr>
          <p:nvPr/>
        </p:nvSpPr>
        <p:spPr bwMode="auto">
          <a:xfrm>
            <a:off x="0" y="2285992"/>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His idea caught on , and by the late 19</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century, they were kindergartens in a number of </a:t>
            </a:r>
            <a:r>
              <a:rPr lang="en-US" sz="2000" dirty="0" err="1">
                <a:latin typeface="Times New Roman" pitchFamily="18" charset="0"/>
                <a:cs typeface="Times New Roman" pitchFamily="18" charset="0"/>
              </a:rPr>
              <a:t>Eropean</a:t>
            </a:r>
            <a:r>
              <a:rPr lang="en-US" sz="2000" dirty="0">
                <a:latin typeface="Times New Roman" pitchFamily="18" charset="0"/>
                <a:cs typeface="Times New Roman" pitchFamily="18" charset="0"/>
              </a:rPr>
              <a:t> countries and in the United States,</a:t>
            </a:r>
          </a:p>
        </p:txBody>
      </p:sp>
      <p:sp>
        <p:nvSpPr>
          <p:cNvPr id="12" name="Content Placeholder 2"/>
          <p:cNvSpPr txBox="1">
            <a:spLocks/>
          </p:cNvSpPr>
          <p:nvPr/>
        </p:nvSpPr>
        <p:spPr bwMode="auto">
          <a:xfrm>
            <a:off x="0" y="2928934"/>
            <a:ext cx="9144000" cy="17145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where German immigrants introduced the first kindergarten to Watertown, Wisconsin in 1856.</a:t>
            </a:r>
          </a:p>
          <a:p>
            <a:r>
              <a:rPr lang="en-US" sz="2000" dirty="0">
                <a:latin typeface="Times New Roman" pitchFamily="18" charset="0"/>
                <a:cs typeface="Times New Roman" pitchFamily="18" charset="0"/>
              </a:rPr>
              <a:t>   Another famous name in ore-school education is Maria </a:t>
            </a:r>
            <a:r>
              <a:rPr lang="en-US" sz="2000" dirty="0" err="1">
                <a:latin typeface="Times New Roman" pitchFamily="18" charset="0"/>
                <a:cs typeface="Times New Roman" pitchFamily="18" charset="0"/>
              </a:rPr>
              <a:t>Montessri</a:t>
            </a:r>
            <a:r>
              <a:rPr lang="en-US" sz="2000" dirty="0">
                <a:latin typeface="Times New Roman" pitchFamily="18" charset="0"/>
                <a:cs typeface="Times New Roman" pitchFamily="18" charset="0"/>
              </a:rPr>
              <a:t>, an Italian  doctor, who opened  children's house in Rome in 1907. She was against  organizing children and felt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3" name="Content Placeholder 2"/>
          <p:cNvSpPr txBox="1">
            <a:spLocks/>
          </p:cNvSpPr>
          <p:nvPr/>
        </p:nvSpPr>
        <p:spPr bwMode="auto">
          <a:xfrm>
            <a:off x="857224" y="4143380"/>
            <a:ext cx="492919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should be allowed to learn independently,</a:t>
            </a:r>
          </a:p>
        </p:txBody>
      </p:sp>
      <p:sp>
        <p:nvSpPr>
          <p:cNvPr id="14" name="Content Placeholder 2"/>
          <p:cNvSpPr txBox="1">
            <a:spLocks/>
          </p:cNvSpPr>
          <p:nvPr/>
        </p:nvSpPr>
        <p:spPr bwMode="auto">
          <a:xfrm>
            <a:off x="0" y="4143380"/>
            <a:ext cx="9144000" cy="15716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dirty="0">
                <a:latin typeface="Times New Roman" pitchFamily="18" charset="0"/>
                <a:cs typeface="Times New Roman" pitchFamily="18" charset="0"/>
              </a:rPr>
              <a:t>and should choose what to learn, and when, rather than be told by teachers. Teachers would be around to provide suitable educational materials and to show the children how to use them. Both Froebel and Montessori had a lasting influence on the style of nursery-school education all over the world.</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16" name="Content Placeholder 2"/>
          <p:cNvSpPr txBox="1">
            <a:spLocks/>
          </p:cNvSpPr>
          <p:nvPr/>
        </p:nvSpPr>
        <p:spPr bwMode="auto">
          <a:xfrm>
            <a:off x="0" y="5643578"/>
            <a:ext cx="9144000" cy="3571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4</a:t>
            </a:r>
            <a:r>
              <a:rPr lang="en-US" sz="2000" b="1" dirty="0">
                <a:latin typeface="+mj-lt"/>
              </a:rPr>
              <a:t>3. which statement about Froebel is Not true?</a:t>
            </a:r>
            <a:endParaRPr lang="en-US" sz="2000" dirty="0">
              <a:latin typeface="+mj-lt"/>
            </a:endParaRPr>
          </a:p>
          <a:p>
            <a:r>
              <a:rPr lang="en-US" sz="2000" b="1" dirty="0">
                <a:latin typeface="+mj-lt"/>
              </a:rPr>
              <a:t>       </a:t>
            </a:r>
            <a:endParaRPr lang="en-US" sz="2000" dirty="0">
              <a:latin typeface="+mj-lt"/>
            </a:endParaRPr>
          </a:p>
        </p:txBody>
      </p:sp>
      <p:sp>
        <p:nvSpPr>
          <p:cNvPr id="17" name="Content Placeholder 2"/>
          <p:cNvSpPr txBox="1">
            <a:spLocks/>
          </p:cNvSpPr>
          <p:nvPr/>
        </p:nvSpPr>
        <p:spPr bwMode="auto">
          <a:xfrm>
            <a:off x="142844" y="6041225"/>
            <a:ext cx="3786214" cy="388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rPr>
              <a:t> </a:t>
            </a:r>
            <a:r>
              <a:rPr lang="en-US" sz="2000" b="1" dirty="0">
                <a:latin typeface="+mj-lt"/>
              </a:rPr>
              <a:t>a) He supported teaching through play</a:t>
            </a:r>
            <a:endParaRPr lang="en-US" sz="2000" dirty="0">
              <a:latin typeface="+mj-lt"/>
            </a:endParaRPr>
          </a:p>
          <a:p>
            <a:pPr lvl="0"/>
            <a:endParaRPr lang="en-US" sz="2000" dirty="0">
              <a:latin typeface="+mj-lt"/>
            </a:endParaRPr>
          </a:p>
        </p:txBody>
      </p:sp>
      <p:sp>
        <p:nvSpPr>
          <p:cNvPr id="18" name="Content Placeholder 2"/>
          <p:cNvSpPr txBox="1">
            <a:spLocks/>
          </p:cNvSpPr>
          <p:nvPr/>
        </p:nvSpPr>
        <p:spPr bwMode="auto">
          <a:xfrm>
            <a:off x="4929190" y="6000768"/>
            <a:ext cx="328614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rPr>
              <a:t> b) He was for informal instruction</a:t>
            </a:r>
            <a:endParaRPr lang="en-US" sz="2000" dirty="0">
              <a:latin typeface="+mj-lt"/>
            </a:endParaRPr>
          </a:p>
          <a:p>
            <a:r>
              <a:rPr lang="en-US" sz="2000" b="1" dirty="0">
                <a:latin typeface="+mj-lt"/>
              </a:rPr>
              <a:t>       </a:t>
            </a:r>
            <a:endParaRPr lang="en-US" sz="2000" dirty="0">
              <a:latin typeface="+mj-lt"/>
            </a:endParaRPr>
          </a:p>
        </p:txBody>
      </p:sp>
      <p:sp>
        <p:nvSpPr>
          <p:cNvPr id="19" name="Content Placeholder 2"/>
          <p:cNvSpPr txBox="1">
            <a:spLocks/>
          </p:cNvSpPr>
          <p:nvPr/>
        </p:nvSpPr>
        <p:spPr bwMode="auto">
          <a:xfrm>
            <a:off x="214282" y="6357934"/>
            <a:ext cx="428628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rPr>
              <a:t>c) He managed to start the first kindergarten</a:t>
            </a:r>
            <a:endParaRPr lang="en-US" sz="2000" dirty="0">
              <a:latin typeface="+mj-lt"/>
            </a:endParaRPr>
          </a:p>
          <a:p>
            <a:pPr lvl="0"/>
            <a:endParaRPr lang="en-US" sz="2000" dirty="0">
              <a:latin typeface="+mj-lt"/>
            </a:endParaRPr>
          </a:p>
        </p:txBody>
      </p:sp>
      <p:sp>
        <p:nvSpPr>
          <p:cNvPr id="20" name="Content Placeholder 2"/>
          <p:cNvSpPr txBox="1">
            <a:spLocks/>
          </p:cNvSpPr>
          <p:nvPr/>
        </p:nvSpPr>
        <p:spPr bwMode="auto">
          <a:xfrm>
            <a:off x="4714876" y="6376982"/>
            <a:ext cx="4910142" cy="4810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rPr>
              <a:t>d</a:t>
            </a:r>
            <a:r>
              <a:rPr lang="en-US" b="1" dirty="0">
                <a:latin typeface="+mj-lt"/>
              </a:rPr>
              <a:t>)  He said that teachers had to be carefully nurtured</a:t>
            </a:r>
            <a:endParaRPr lang="en-US" dirty="0">
              <a:latin typeface="+mj-lt"/>
            </a:endParaRPr>
          </a:p>
          <a:p>
            <a:pPr lvl="0"/>
            <a:endParaRPr lang="en-US" sz="2000" dirty="0">
              <a:latin typeface="+mj-lt"/>
            </a:endParaRPr>
          </a:p>
        </p:txBody>
      </p:sp>
      <p:cxnSp>
        <p:nvCxnSpPr>
          <p:cNvPr id="21" name="Straight Connector 20"/>
          <p:cNvCxnSpPr/>
          <p:nvPr/>
        </p:nvCxnSpPr>
        <p:spPr>
          <a:xfrm>
            <a:off x="0" y="2643182"/>
            <a:ext cx="135729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857884" y="2357430"/>
            <a:ext cx="285752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14678" y="6072206"/>
            <a:ext cx="1000132"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TRUE</a:t>
            </a:r>
            <a:endParaRPr lang="en-US" dirty="0">
              <a:solidFill>
                <a:srgbClr val="FF0000"/>
              </a:solidFill>
            </a:endParaRPr>
          </a:p>
        </p:txBody>
      </p:sp>
      <p:cxnSp>
        <p:nvCxnSpPr>
          <p:cNvPr id="24" name="Straight Connector 23"/>
          <p:cNvCxnSpPr/>
          <p:nvPr/>
        </p:nvCxnSpPr>
        <p:spPr>
          <a:xfrm>
            <a:off x="6357950" y="6357958"/>
            <a:ext cx="714348" cy="1588"/>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357422" y="2643182"/>
            <a:ext cx="2928958" cy="1588"/>
          </a:xfrm>
          <a:prstGeom prst="line">
            <a:avLst/>
          </a:prstGeom>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7929586" y="6072206"/>
            <a:ext cx="1000132"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TRUE</a:t>
            </a:r>
            <a:endParaRPr lang="en-US" dirty="0">
              <a:solidFill>
                <a:srgbClr val="FF0000"/>
              </a:solidFill>
            </a:endParaRPr>
          </a:p>
        </p:txBody>
      </p:sp>
      <p:cxnSp>
        <p:nvCxnSpPr>
          <p:cNvPr id="29" name="Straight Connector 28"/>
          <p:cNvCxnSpPr/>
          <p:nvPr/>
        </p:nvCxnSpPr>
        <p:spPr>
          <a:xfrm>
            <a:off x="1857356" y="6715148"/>
            <a:ext cx="2286016" cy="1588"/>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428992" y="1857364"/>
            <a:ext cx="3000396" cy="1588"/>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786182" y="6504057"/>
            <a:ext cx="1000132"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TRUE</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7"/>
                                        </p:tgtEl>
                                        <p:attrNameLst>
                                          <p:attrName>ppt_x</p:attrName>
                                          <p:attrName>ppt_y</p:attrName>
                                        </p:attrNameLst>
                                      </p:cBhvr>
                                    </p:animMotion>
                                    <p:animRot by="1500000">
                                      <p:cBhvr>
                                        <p:cTn id="7" dur="125" fill="hold">
                                          <p:stCondLst>
                                            <p:cond delay="0"/>
                                          </p:stCondLst>
                                        </p:cTn>
                                        <p:tgtEl>
                                          <p:spTgt spid="17"/>
                                        </p:tgtEl>
                                        <p:attrNameLst>
                                          <p:attrName>r</p:attrName>
                                        </p:attrNameLst>
                                      </p:cBhvr>
                                    </p:animRot>
                                    <p:animRot by="-1500000">
                                      <p:cBhvr>
                                        <p:cTn id="8" dur="125" fill="hold">
                                          <p:stCondLst>
                                            <p:cond delay="125"/>
                                          </p:stCondLst>
                                        </p:cTn>
                                        <p:tgtEl>
                                          <p:spTgt spid="17"/>
                                        </p:tgtEl>
                                        <p:attrNameLst>
                                          <p:attrName>r</p:attrName>
                                        </p:attrNameLst>
                                      </p:cBhvr>
                                    </p:animRot>
                                    <p:animRot by="-1500000">
                                      <p:cBhvr>
                                        <p:cTn id="9" dur="125" fill="hold">
                                          <p:stCondLst>
                                            <p:cond delay="250"/>
                                          </p:stCondLst>
                                        </p:cTn>
                                        <p:tgtEl>
                                          <p:spTgt spid="17"/>
                                        </p:tgtEl>
                                        <p:attrNameLst>
                                          <p:attrName>r</p:attrName>
                                        </p:attrNameLst>
                                      </p:cBhvr>
                                    </p:animRot>
                                    <p:animRot by="1500000">
                                      <p:cBhvr>
                                        <p:cTn id="10" dur="125" fill="hold">
                                          <p:stCondLst>
                                            <p:cond delay="375"/>
                                          </p:stCondLst>
                                        </p:cTn>
                                        <p:tgtEl>
                                          <p:spTgt spid="17"/>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ppt_x</p:attrName>
                                        </p:attrNameLst>
                                      </p:cBhvr>
                                      <p:tavLst>
                                        <p:tav tm="0">
                                          <p:val>
                                            <p:strVal val="#ppt_x-#ppt_w/2"/>
                                          </p:val>
                                        </p:tav>
                                        <p:tav tm="100000">
                                          <p:val>
                                            <p:strVal val="#ppt_x"/>
                                          </p:val>
                                        </p:tav>
                                      </p:tavLst>
                                    </p:anim>
                                    <p:anim calcmode="lin" valueType="num">
                                      <p:cBhvr>
                                        <p:cTn id="16" dur="500" fill="hold"/>
                                        <p:tgtEl>
                                          <p:spTgt spid="21"/>
                                        </p:tgtEl>
                                        <p:attrNameLst>
                                          <p:attrName>ppt_y</p:attrName>
                                        </p:attrNameLst>
                                      </p:cBhvr>
                                      <p:tavLst>
                                        <p:tav tm="0">
                                          <p:val>
                                            <p:strVal val="#ppt_y"/>
                                          </p:val>
                                        </p:tav>
                                        <p:tav tm="100000">
                                          <p:val>
                                            <p:strVal val="#ppt_y"/>
                                          </p:val>
                                        </p:tav>
                                      </p:tavLst>
                                    </p:anim>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9"/>
                                        </p:tgtEl>
                                        <p:attrNameLst>
                                          <p:attrName>fillcolor</p:attrName>
                                        </p:attrNameLst>
                                      </p:cBhvr>
                                      <p:to>
                                        <a:schemeClr val="folHlink"/>
                                      </p:to>
                                    </p:animClr>
                                    <p:set>
                                      <p:cBhvr>
                                        <p:cTn id="23" dur="2000" fill="hold"/>
                                        <p:tgtEl>
                                          <p:spTgt spid="9"/>
                                        </p:tgtEl>
                                        <p:attrNameLst>
                                          <p:attrName>fill.type</p:attrName>
                                        </p:attrNameLst>
                                      </p:cBhvr>
                                      <p:to>
                                        <p:strVal val="solid"/>
                                      </p:to>
                                    </p:set>
                                    <p:set>
                                      <p:cBhvr>
                                        <p:cTn id="24" dur="2000" fill="hold"/>
                                        <p:tgtEl>
                                          <p:spTgt spid="9"/>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8" fill="hold" nodeType="clickEffect">
                                  <p:stCondLst>
                                    <p:cond delay="0"/>
                                  </p:stCondLst>
                                  <p:childTnLst>
                                    <p:set>
                                      <p:cBhvr>
                                        <p:cTn id="28" dur="1" fill="hold">
                                          <p:stCondLst>
                                            <p:cond delay="0"/>
                                          </p:stCondLst>
                                        </p:cTn>
                                        <p:tgtEl>
                                          <p:spTgt spid="22"/>
                                        </p:tgtEl>
                                        <p:attrNameLst>
                                          <p:attrName>style.visibility</p:attrName>
                                        </p:attrNameLst>
                                      </p:cBhvr>
                                      <p:to>
                                        <p:strVal val="visible"/>
                                      </p:to>
                                    </p:set>
                                    <p:anim calcmode="lin" valueType="num">
                                      <p:cBhvr>
                                        <p:cTn id="29" dur="500" fill="hold"/>
                                        <p:tgtEl>
                                          <p:spTgt spid="22"/>
                                        </p:tgtEl>
                                        <p:attrNameLst>
                                          <p:attrName>ppt_x</p:attrName>
                                        </p:attrNameLst>
                                      </p:cBhvr>
                                      <p:tavLst>
                                        <p:tav tm="0">
                                          <p:val>
                                            <p:strVal val="#ppt_x-#ppt_w/2"/>
                                          </p:val>
                                        </p:tav>
                                        <p:tav tm="100000">
                                          <p:val>
                                            <p:strVal val="#ppt_x"/>
                                          </p:val>
                                        </p:tav>
                                      </p:tavLst>
                                    </p:anim>
                                    <p:anim calcmode="lin" valueType="num">
                                      <p:cBhvr>
                                        <p:cTn id="30" dur="500" fill="hold"/>
                                        <p:tgtEl>
                                          <p:spTgt spid="22"/>
                                        </p:tgtEl>
                                        <p:attrNameLst>
                                          <p:attrName>ppt_y</p:attrName>
                                        </p:attrNameLst>
                                      </p:cBhvr>
                                      <p:tavLst>
                                        <p:tav tm="0">
                                          <p:val>
                                            <p:strVal val="#ppt_y"/>
                                          </p:val>
                                        </p:tav>
                                        <p:tav tm="100000">
                                          <p:val>
                                            <p:strVal val="#ppt_y"/>
                                          </p:val>
                                        </p:tav>
                                      </p:tavLst>
                                    </p:anim>
                                    <p:anim calcmode="lin" valueType="num">
                                      <p:cBhvr>
                                        <p:cTn id="31" dur="500" fill="hold"/>
                                        <p:tgtEl>
                                          <p:spTgt spid="22"/>
                                        </p:tgtEl>
                                        <p:attrNameLst>
                                          <p:attrName>ppt_w</p:attrName>
                                        </p:attrNameLst>
                                      </p:cBhvr>
                                      <p:tavLst>
                                        <p:tav tm="0">
                                          <p:val>
                                            <p:fltVal val="0"/>
                                          </p:val>
                                        </p:tav>
                                        <p:tav tm="100000">
                                          <p:val>
                                            <p:strVal val="#ppt_w"/>
                                          </p:val>
                                        </p:tav>
                                      </p:tavLst>
                                    </p:anim>
                                    <p:anim calcmode="lin" valueType="num">
                                      <p:cBhvr>
                                        <p:cTn id="32"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iterate type="lt">
                                    <p:tmPct val="0"/>
                                  </p:iterate>
                                  <p:childTnLst>
                                    <p:set>
                                      <p:cBhvr>
                                        <p:cTn id="36" dur="1" fill="hold">
                                          <p:stCondLst>
                                            <p:cond delay="0"/>
                                          </p:stCondLst>
                                        </p:cTn>
                                        <p:tgtEl>
                                          <p:spTgt spid="23">
                                            <p:txEl>
                                              <p:pRg st="0" end="0"/>
                                            </p:txEl>
                                          </p:spTgt>
                                        </p:tgtEl>
                                        <p:attrNameLst>
                                          <p:attrName>style.visibility</p:attrName>
                                        </p:attrNameLst>
                                      </p:cBhvr>
                                      <p:to>
                                        <p:strVal val="visible"/>
                                      </p:to>
                                    </p:set>
                                    <p:animEffect transition="in" filter="box(in)">
                                      <p:cBhvr>
                                        <p:cTn id="37" dur="500"/>
                                        <p:tgtEl>
                                          <p:spTgt spid="2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4" presetClass="emph" presetSubtype="0" fill="hold" grpId="0" nodeType="clickEffect">
                                  <p:stCondLst>
                                    <p:cond delay="0"/>
                                  </p:stCondLst>
                                  <p:iterate type="lt">
                                    <p:tmPct val="10000"/>
                                  </p:iterate>
                                  <p:childTnLst>
                                    <p:animMotion origin="layout" path="M 0.0 0.0 L 0.0 -0.07213" pathEditMode="relative" ptsTypes="">
                                      <p:cBhvr>
                                        <p:cTn id="41" dur="250" accel="50000" decel="50000" autoRev="1" fill="hold">
                                          <p:stCondLst>
                                            <p:cond delay="0"/>
                                          </p:stCondLst>
                                        </p:cTn>
                                        <p:tgtEl>
                                          <p:spTgt spid="18"/>
                                        </p:tgtEl>
                                        <p:attrNameLst>
                                          <p:attrName>ppt_x</p:attrName>
                                          <p:attrName>ppt_y</p:attrName>
                                        </p:attrNameLst>
                                      </p:cBhvr>
                                    </p:animMotion>
                                    <p:animRot by="1500000">
                                      <p:cBhvr>
                                        <p:cTn id="42" dur="125" fill="hold">
                                          <p:stCondLst>
                                            <p:cond delay="0"/>
                                          </p:stCondLst>
                                        </p:cTn>
                                        <p:tgtEl>
                                          <p:spTgt spid="18"/>
                                        </p:tgtEl>
                                        <p:attrNameLst>
                                          <p:attrName>r</p:attrName>
                                        </p:attrNameLst>
                                      </p:cBhvr>
                                    </p:animRot>
                                    <p:animRot by="-1500000">
                                      <p:cBhvr>
                                        <p:cTn id="43" dur="125" fill="hold">
                                          <p:stCondLst>
                                            <p:cond delay="125"/>
                                          </p:stCondLst>
                                        </p:cTn>
                                        <p:tgtEl>
                                          <p:spTgt spid="18"/>
                                        </p:tgtEl>
                                        <p:attrNameLst>
                                          <p:attrName>r</p:attrName>
                                        </p:attrNameLst>
                                      </p:cBhvr>
                                    </p:animRot>
                                    <p:animRot by="-1500000">
                                      <p:cBhvr>
                                        <p:cTn id="44" dur="125" fill="hold">
                                          <p:stCondLst>
                                            <p:cond delay="250"/>
                                          </p:stCondLst>
                                        </p:cTn>
                                        <p:tgtEl>
                                          <p:spTgt spid="18"/>
                                        </p:tgtEl>
                                        <p:attrNameLst>
                                          <p:attrName>r</p:attrName>
                                        </p:attrNameLst>
                                      </p:cBhvr>
                                    </p:animRot>
                                    <p:animRot by="1500000">
                                      <p:cBhvr>
                                        <p:cTn id="45" dur="125" fill="hold">
                                          <p:stCondLst>
                                            <p:cond delay="375"/>
                                          </p:stCondLst>
                                        </p:cTn>
                                        <p:tgtEl>
                                          <p:spTgt spid="18"/>
                                        </p:tgtEl>
                                        <p:attrNameLst>
                                          <p:attrName>r</p:attrName>
                                        </p:attrNameLst>
                                      </p:cBhvr>
                                    </p:animRot>
                                  </p:childTnLst>
                                </p:cTn>
                              </p:par>
                            </p:childTnLst>
                          </p:cTn>
                        </p:par>
                      </p:childTnLst>
                    </p:cTn>
                  </p:par>
                  <p:par>
                    <p:cTn id="46" fill="hold">
                      <p:stCondLst>
                        <p:cond delay="indefinite"/>
                      </p:stCondLst>
                      <p:childTnLst>
                        <p:par>
                          <p:cTn id="47" fill="hold">
                            <p:stCondLst>
                              <p:cond delay="0"/>
                            </p:stCondLst>
                            <p:childTnLst>
                              <p:par>
                                <p:cTn id="48" presetID="17" presetClass="entr" presetSubtype="8" fill="hold" nodeType="clickEffect">
                                  <p:stCondLst>
                                    <p:cond delay="0"/>
                                  </p:stCondLst>
                                  <p:childTnLst>
                                    <p:set>
                                      <p:cBhvr>
                                        <p:cTn id="49" dur="1" fill="hold">
                                          <p:stCondLst>
                                            <p:cond delay="0"/>
                                          </p:stCondLst>
                                        </p:cTn>
                                        <p:tgtEl>
                                          <p:spTgt spid="24"/>
                                        </p:tgtEl>
                                        <p:attrNameLst>
                                          <p:attrName>style.visibility</p:attrName>
                                        </p:attrNameLst>
                                      </p:cBhvr>
                                      <p:to>
                                        <p:strVal val="visible"/>
                                      </p:to>
                                    </p:set>
                                    <p:anim calcmode="lin" valueType="num">
                                      <p:cBhvr>
                                        <p:cTn id="50" dur="500" fill="hold"/>
                                        <p:tgtEl>
                                          <p:spTgt spid="24"/>
                                        </p:tgtEl>
                                        <p:attrNameLst>
                                          <p:attrName>ppt_x</p:attrName>
                                        </p:attrNameLst>
                                      </p:cBhvr>
                                      <p:tavLst>
                                        <p:tav tm="0">
                                          <p:val>
                                            <p:strVal val="#ppt_x-#ppt_w/2"/>
                                          </p:val>
                                        </p:tav>
                                        <p:tav tm="100000">
                                          <p:val>
                                            <p:strVal val="#ppt_x"/>
                                          </p:val>
                                        </p:tav>
                                      </p:tavLst>
                                    </p:anim>
                                    <p:anim calcmode="lin" valueType="num">
                                      <p:cBhvr>
                                        <p:cTn id="51" dur="500" fill="hold"/>
                                        <p:tgtEl>
                                          <p:spTgt spid="24"/>
                                        </p:tgtEl>
                                        <p:attrNameLst>
                                          <p:attrName>ppt_y</p:attrName>
                                        </p:attrNameLst>
                                      </p:cBhvr>
                                      <p:tavLst>
                                        <p:tav tm="0">
                                          <p:val>
                                            <p:strVal val="#ppt_y"/>
                                          </p:val>
                                        </p:tav>
                                        <p:tav tm="100000">
                                          <p:val>
                                            <p:strVal val="#ppt_y"/>
                                          </p:val>
                                        </p:tav>
                                      </p:tavLst>
                                    </p:anim>
                                    <p:anim calcmode="lin" valueType="num">
                                      <p:cBhvr>
                                        <p:cTn id="52" dur="500" fill="hold"/>
                                        <p:tgtEl>
                                          <p:spTgt spid="24"/>
                                        </p:tgtEl>
                                        <p:attrNameLst>
                                          <p:attrName>ppt_w</p:attrName>
                                        </p:attrNameLst>
                                      </p:cBhvr>
                                      <p:tavLst>
                                        <p:tav tm="0">
                                          <p:val>
                                            <p:fltVal val="0"/>
                                          </p:val>
                                        </p:tav>
                                        <p:tav tm="100000">
                                          <p:val>
                                            <p:strVal val="#ppt_w"/>
                                          </p:val>
                                        </p:tav>
                                      </p:tavLst>
                                    </p:anim>
                                    <p:anim calcmode="lin" valueType="num">
                                      <p:cBhvr>
                                        <p:cTn id="53" dur="5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17" presetClass="entr" presetSubtype="8" fill="hold" nodeType="clickEffect">
                                  <p:stCondLst>
                                    <p:cond delay="0"/>
                                  </p:stCondLst>
                                  <p:childTnLst>
                                    <p:set>
                                      <p:cBhvr>
                                        <p:cTn id="57" dur="1" fill="hold">
                                          <p:stCondLst>
                                            <p:cond delay="0"/>
                                          </p:stCondLst>
                                        </p:cTn>
                                        <p:tgtEl>
                                          <p:spTgt spid="26"/>
                                        </p:tgtEl>
                                        <p:attrNameLst>
                                          <p:attrName>style.visibility</p:attrName>
                                        </p:attrNameLst>
                                      </p:cBhvr>
                                      <p:to>
                                        <p:strVal val="visible"/>
                                      </p:to>
                                    </p:set>
                                    <p:anim calcmode="lin" valueType="num">
                                      <p:cBhvr>
                                        <p:cTn id="58" dur="500" fill="hold"/>
                                        <p:tgtEl>
                                          <p:spTgt spid="26"/>
                                        </p:tgtEl>
                                        <p:attrNameLst>
                                          <p:attrName>ppt_x</p:attrName>
                                        </p:attrNameLst>
                                      </p:cBhvr>
                                      <p:tavLst>
                                        <p:tav tm="0">
                                          <p:val>
                                            <p:strVal val="#ppt_x-#ppt_w/2"/>
                                          </p:val>
                                        </p:tav>
                                        <p:tav tm="100000">
                                          <p:val>
                                            <p:strVal val="#ppt_x"/>
                                          </p:val>
                                        </p:tav>
                                      </p:tavLst>
                                    </p:anim>
                                    <p:anim calcmode="lin" valueType="num">
                                      <p:cBhvr>
                                        <p:cTn id="59" dur="500" fill="hold"/>
                                        <p:tgtEl>
                                          <p:spTgt spid="26"/>
                                        </p:tgtEl>
                                        <p:attrNameLst>
                                          <p:attrName>ppt_y</p:attrName>
                                        </p:attrNameLst>
                                      </p:cBhvr>
                                      <p:tavLst>
                                        <p:tav tm="0">
                                          <p:val>
                                            <p:strVal val="#ppt_y"/>
                                          </p:val>
                                        </p:tav>
                                        <p:tav tm="100000">
                                          <p:val>
                                            <p:strVal val="#ppt_y"/>
                                          </p:val>
                                        </p:tav>
                                      </p:tavLst>
                                    </p:anim>
                                    <p:anim calcmode="lin" valueType="num">
                                      <p:cBhvr>
                                        <p:cTn id="60" dur="500" fill="hold"/>
                                        <p:tgtEl>
                                          <p:spTgt spid="26"/>
                                        </p:tgtEl>
                                        <p:attrNameLst>
                                          <p:attrName>ppt_w</p:attrName>
                                        </p:attrNameLst>
                                      </p:cBhvr>
                                      <p:tavLst>
                                        <p:tav tm="0">
                                          <p:val>
                                            <p:fltVal val="0"/>
                                          </p:val>
                                        </p:tav>
                                        <p:tav tm="100000">
                                          <p:val>
                                            <p:strVal val="#ppt_w"/>
                                          </p:val>
                                        </p:tav>
                                      </p:tavLst>
                                    </p:anim>
                                    <p:anim calcmode="lin" valueType="num">
                                      <p:cBhvr>
                                        <p:cTn id="61" dur="5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4" presetClass="entr" presetSubtype="16" fill="hold" nodeType="clickEffect">
                                  <p:stCondLst>
                                    <p:cond delay="0"/>
                                  </p:stCondLst>
                                  <p:iterate type="lt">
                                    <p:tmPct val="0"/>
                                  </p:iterate>
                                  <p:childTnLst>
                                    <p:set>
                                      <p:cBhvr>
                                        <p:cTn id="65" dur="1" fill="hold">
                                          <p:stCondLst>
                                            <p:cond delay="0"/>
                                          </p:stCondLst>
                                        </p:cTn>
                                        <p:tgtEl>
                                          <p:spTgt spid="28">
                                            <p:txEl>
                                              <p:pRg st="0" end="0"/>
                                            </p:txEl>
                                          </p:spTgt>
                                        </p:tgtEl>
                                        <p:attrNameLst>
                                          <p:attrName>style.visibility</p:attrName>
                                        </p:attrNameLst>
                                      </p:cBhvr>
                                      <p:to>
                                        <p:strVal val="visible"/>
                                      </p:to>
                                    </p:set>
                                    <p:animEffect transition="in" filter="box(in)">
                                      <p:cBhvr>
                                        <p:cTn id="66" dur="500"/>
                                        <p:tgtEl>
                                          <p:spTgt spid="28">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4" presetClass="emph" presetSubtype="0" fill="hold" grpId="0" nodeType="clickEffect">
                                  <p:stCondLst>
                                    <p:cond delay="0"/>
                                  </p:stCondLst>
                                  <p:iterate type="lt">
                                    <p:tmPct val="10000"/>
                                  </p:iterate>
                                  <p:childTnLst>
                                    <p:animMotion origin="layout" path="M 0.0 0.0 L 0.0 -0.07213" pathEditMode="relative" ptsTypes="">
                                      <p:cBhvr>
                                        <p:cTn id="70" dur="250" accel="50000" decel="50000" autoRev="1" fill="hold">
                                          <p:stCondLst>
                                            <p:cond delay="0"/>
                                          </p:stCondLst>
                                        </p:cTn>
                                        <p:tgtEl>
                                          <p:spTgt spid="19"/>
                                        </p:tgtEl>
                                        <p:attrNameLst>
                                          <p:attrName>ppt_x</p:attrName>
                                          <p:attrName>ppt_y</p:attrName>
                                        </p:attrNameLst>
                                      </p:cBhvr>
                                    </p:animMotion>
                                    <p:animRot by="1500000">
                                      <p:cBhvr>
                                        <p:cTn id="71" dur="125" fill="hold">
                                          <p:stCondLst>
                                            <p:cond delay="0"/>
                                          </p:stCondLst>
                                        </p:cTn>
                                        <p:tgtEl>
                                          <p:spTgt spid="19"/>
                                        </p:tgtEl>
                                        <p:attrNameLst>
                                          <p:attrName>r</p:attrName>
                                        </p:attrNameLst>
                                      </p:cBhvr>
                                    </p:animRot>
                                    <p:animRot by="-1500000">
                                      <p:cBhvr>
                                        <p:cTn id="72" dur="125" fill="hold">
                                          <p:stCondLst>
                                            <p:cond delay="125"/>
                                          </p:stCondLst>
                                        </p:cTn>
                                        <p:tgtEl>
                                          <p:spTgt spid="19"/>
                                        </p:tgtEl>
                                        <p:attrNameLst>
                                          <p:attrName>r</p:attrName>
                                        </p:attrNameLst>
                                      </p:cBhvr>
                                    </p:animRot>
                                    <p:animRot by="-1500000">
                                      <p:cBhvr>
                                        <p:cTn id="73" dur="125" fill="hold">
                                          <p:stCondLst>
                                            <p:cond delay="250"/>
                                          </p:stCondLst>
                                        </p:cTn>
                                        <p:tgtEl>
                                          <p:spTgt spid="19"/>
                                        </p:tgtEl>
                                        <p:attrNameLst>
                                          <p:attrName>r</p:attrName>
                                        </p:attrNameLst>
                                      </p:cBhvr>
                                    </p:animRot>
                                    <p:animRot by="1500000">
                                      <p:cBhvr>
                                        <p:cTn id="74" dur="125" fill="hold">
                                          <p:stCondLst>
                                            <p:cond delay="375"/>
                                          </p:stCondLst>
                                        </p:cTn>
                                        <p:tgtEl>
                                          <p:spTgt spid="19"/>
                                        </p:tgtEl>
                                        <p:attrNameLst>
                                          <p:attrName>r</p:attrName>
                                        </p:attrNameLst>
                                      </p:cBhvr>
                                    </p:animRot>
                                  </p:childTnLst>
                                </p:cTn>
                              </p:par>
                            </p:childTnLst>
                          </p:cTn>
                        </p:par>
                      </p:childTnLst>
                    </p:cTn>
                  </p:par>
                  <p:par>
                    <p:cTn id="75" fill="hold">
                      <p:stCondLst>
                        <p:cond delay="indefinite"/>
                      </p:stCondLst>
                      <p:childTnLst>
                        <p:par>
                          <p:cTn id="76" fill="hold">
                            <p:stCondLst>
                              <p:cond delay="0"/>
                            </p:stCondLst>
                            <p:childTnLst>
                              <p:par>
                                <p:cTn id="77" presetID="17" presetClass="entr" presetSubtype="8" fill="hold" nodeType="clickEffect">
                                  <p:stCondLst>
                                    <p:cond delay="0"/>
                                  </p:stCondLst>
                                  <p:childTnLst>
                                    <p:set>
                                      <p:cBhvr>
                                        <p:cTn id="78" dur="1" fill="hold">
                                          <p:stCondLst>
                                            <p:cond delay="0"/>
                                          </p:stCondLst>
                                        </p:cTn>
                                        <p:tgtEl>
                                          <p:spTgt spid="31"/>
                                        </p:tgtEl>
                                        <p:attrNameLst>
                                          <p:attrName>style.visibility</p:attrName>
                                        </p:attrNameLst>
                                      </p:cBhvr>
                                      <p:to>
                                        <p:strVal val="visible"/>
                                      </p:to>
                                    </p:set>
                                    <p:anim calcmode="lin" valueType="num">
                                      <p:cBhvr>
                                        <p:cTn id="79" dur="500" fill="hold"/>
                                        <p:tgtEl>
                                          <p:spTgt spid="31"/>
                                        </p:tgtEl>
                                        <p:attrNameLst>
                                          <p:attrName>ppt_x</p:attrName>
                                        </p:attrNameLst>
                                      </p:cBhvr>
                                      <p:tavLst>
                                        <p:tav tm="0">
                                          <p:val>
                                            <p:strVal val="#ppt_x-#ppt_w/2"/>
                                          </p:val>
                                        </p:tav>
                                        <p:tav tm="100000">
                                          <p:val>
                                            <p:strVal val="#ppt_x"/>
                                          </p:val>
                                        </p:tav>
                                      </p:tavLst>
                                    </p:anim>
                                    <p:anim calcmode="lin" valueType="num">
                                      <p:cBhvr>
                                        <p:cTn id="80" dur="500" fill="hold"/>
                                        <p:tgtEl>
                                          <p:spTgt spid="31"/>
                                        </p:tgtEl>
                                        <p:attrNameLst>
                                          <p:attrName>ppt_y</p:attrName>
                                        </p:attrNameLst>
                                      </p:cBhvr>
                                      <p:tavLst>
                                        <p:tav tm="0">
                                          <p:val>
                                            <p:strVal val="#ppt_y"/>
                                          </p:val>
                                        </p:tav>
                                        <p:tav tm="100000">
                                          <p:val>
                                            <p:strVal val="#ppt_y"/>
                                          </p:val>
                                        </p:tav>
                                      </p:tavLst>
                                    </p:anim>
                                    <p:anim calcmode="lin" valueType="num">
                                      <p:cBhvr>
                                        <p:cTn id="81" dur="500" fill="hold"/>
                                        <p:tgtEl>
                                          <p:spTgt spid="31"/>
                                        </p:tgtEl>
                                        <p:attrNameLst>
                                          <p:attrName>ppt_w</p:attrName>
                                        </p:attrNameLst>
                                      </p:cBhvr>
                                      <p:tavLst>
                                        <p:tav tm="0">
                                          <p:val>
                                            <p:fltVal val="0"/>
                                          </p:val>
                                        </p:tav>
                                        <p:tav tm="100000">
                                          <p:val>
                                            <p:strVal val="#ppt_w"/>
                                          </p:val>
                                        </p:tav>
                                      </p:tavLst>
                                    </p:anim>
                                    <p:anim calcmode="lin" valueType="num">
                                      <p:cBhvr>
                                        <p:cTn id="82" dur="5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17" presetClass="entr" presetSubtype="8" fill="hold" nodeType="clickEffect">
                                  <p:stCondLst>
                                    <p:cond delay="0"/>
                                  </p:stCondLst>
                                  <p:childTnLst>
                                    <p:set>
                                      <p:cBhvr>
                                        <p:cTn id="86" dur="1" fill="hold">
                                          <p:stCondLst>
                                            <p:cond delay="0"/>
                                          </p:stCondLst>
                                        </p:cTn>
                                        <p:tgtEl>
                                          <p:spTgt spid="29"/>
                                        </p:tgtEl>
                                        <p:attrNameLst>
                                          <p:attrName>style.visibility</p:attrName>
                                        </p:attrNameLst>
                                      </p:cBhvr>
                                      <p:to>
                                        <p:strVal val="visible"/>
                                      </p:to>
                                    </p:set>
                                    <p:anim calcmode="lin" valueType="num">
                                      <p:cBhvr>
                                        <p:cTn id="87" dur="500" fill="hold"/>
                                        <p:tgtEl>
                                          <p:spTgt spid="29"/>
                                        </p:tgtEl>
                                        <p:attrNameLst>
                                          <p:attrName>ppt_x</p:attrName>
                                        </p:attrNameLst>
                                      </p:cBhvr>
                                      <p:tavLst>
                                        <p:tav tm="0">
                                          <p:val>
                                            <p:strVal val="#ppt_x-#ppt_w/2"/>
                                          </p:val>
                                        </p:tav>
                                        <p:tav tm="100000">
                                          <p:val>
                                            <p:strVal val="#ppt_x"/>
                                          </p:val>
                                        </p:tav>
                                      </p:tavLst>
                                    </p:anim>
                                    <p:anim calcmode="lin" valueType="num">
                                      <p:cBhvr>
                                        <p:cTn id="88" dur="500" fill="hold"/>
                                        <p:tgtEl>
                                          <p:spTgt spid="29"/>
                                        </p:tgtEl>
                                        <p:attrNameLst>
                                          <p:attrName>ppt_y</p:attrName>
                                        </p:attrNameLst>
                                      </p:cBhvr>
                                      <p:tavLst>
                                        <p:tav tm="0">
                                          <p:val>
                                            <p:strVal val="#ppt_y"/>
                                          </p:val>
                                        </p:tav>
                                        <p:tav tm="100000">
                                          <p:val>
                                            <p:strVal val="#ppt_y"/>
                                          </p:val>
                                        </p:tav>
                                      </p:tavLst>
                                    </p:anim>
                                    <p:anim calcmode="lin" valueType="num">
                                      <p:cBhvr>
                                        <p:cTn id="89" dur="500" fill="hold"/>
                                        <p:tgtEl>
                                          <p:spTgt spid="29"/>
                                        </p:tgtEl>
                                        <p:attrNameLst>
                                          <p:attrName>ppt_w</p:attrName>
                                        </p:attrNameLst>
                                      </p:cBhvr>
                                      <p:tavLst>
                                        <p:tav tm="0">
                                          <p:val>
                                            <p:fltVal val="0"/>
                                          </p:val>
                                        </p:tav>
                                        <p:tav tm="100000">
                                          <p:val>
                                            <p:strVal val="#ppt_w"/>
                                          </p:val>
                                        </p:tav>
                                      </p:tavLst>
                                    </p:anim>
                                    <p:anim calcmode="lin" valueType="num">
                                      <p:cBhvr>
                                        <p:cTn id="90"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91" fill="hold">
                      <p:stCondLst>
                        <p:cond delay="indefinite"/>
                      </p:stCondLst>
                      <p:childTnLst>
                        <p:par>
                          <p:cTn id="92" fill="hold">
                            <p:stCondLst>
                              <p:cond delay="0"/>
                            </p:stCondLst>
                            <p:childTnLst>
                              <p:par>
                                <p:cTn id="93" presetID="4" presetClass="entr" presetSubtype="16" fill="hold" nodeType="clickEffect">
                                  <p:stCondLst>
                                    <p:cond delay="0"/>
                                  </p:stCondLst>
                                  <p:iterate type="lt">
                                    <p:tmPct val="0"/>
                                  </p:iterate>
                                  <p:childTnLst>
                                    <p:set>
                                      <p:cBhvr>
                                        <p:cTn id="94" dur="1" fill="hold">
                                          <p:stCondLst>
                                            <p:cond delay="0"/>
                                          </p:stCondLst>
                                        </p:cTn>
                                        <p:tgtEl>
                                          <p:spTgt spid="33">
                                            <p:txEl>
                                              <p:pRg st="0" end="0"/>
                                            </p:txEl>
                                          </p:spTgt>
                                        </p:tgtEl>
                                        <p:attrNameLst>
                                          <p:attrName>style.visibility</p:attrName>
                                        </p:attrNameLst>
                                      </p:cBhvr>
                                      <p:to>
                                        <p:strVal val="visible"/>
                                      </p:to>
                                    </p:set>
                                    <p:animEffect transition="in" filter="box(in)">
                                      <p:cBhvr>
                                        <p:cTn id="95" dur="500"/>
                                        <p:tgtEl>
                                          <p:spTgt spid="33">
                                            <p:txEl>
                                              <p:pRg st="0" end="0"/>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41" presetClass="exit" presetSubtype="0" fill="hold" grpId="0" nodeType="clickEffect">
                                  <p:stCondLst>
                                    <p:cond delay="0"/>
                                  </p:stCondLst>
                                  <p:iterate type="lt">
                                    <p:tmPct val="10000"/>
                                  </p:iterate>
                                  <p:childTnLst>
                                    <p:anim calcmode="lin" valueType="num">
                                      <p:cBhvr>
                                        <p:cTn id="99" dur="500"/>
                                        <p:tgtEl>
                                          <p:spTgt spid="20"/>
                                        </p:tgtEl>
                                        <p:attrNameLst>
                                          <p:attrName>ppt_x</p:attrName>
                                        </p:attrNameLst>
                                      </p:cBhvr>
                                      <p:tavLst>
                                        <p:tav tm="0">
                                          <p:val>
                                            <p:strVal val="ppt_x"/>
                                          </p:val>
                                        </p:tav>
                                        <p:tav tm="50000">
                                          <p:val>
                                            <p:strVal val="ppt_x+.1"/>
                                          </p:val>
                                        </p:tav>
                                        <p:tav tm="100000">
                                          <p:val>
                                            <p:strVal val="ppt_x"/>
                                          </p:val>
                                        </p:tav>
                                      </p:tavLst>
                                    </p:anim>
                                    <p:anim calcmode="lin" valueType="num">
                                      <p:cBhvr>
                                        <p:cTn id="100" dur="500"/>
                                        <p:tgtEl>
                                          <p:spTgt spid="20"/>
                                        </p:tgtEl>
                                        <p:attrNameLst>
                                          <p:attrName>ppt_y</p:attrName>
                                        </p:attrNameLst>
                                      </p:cBhvr>
                                      <p:tavLst>
                                        <p:tav tm="0">
                                          <p:val>
                                            <p:strVal val="ppt_y"/>
                                          </p:val>
                                        </p:tav>
                                        <p:tav tm="100000">
                                          <p:val>
                                            <p:strVal val="ppt_y"/>
                                          </p:val>
                                        </p:tav>
                                      </p:tavLst>
                                    </p:anim>
                                    <p:anim calcmode="lin" valueType="num">
                                      <p:cBhvr>
                                        <p:cTn id="101" dur="500"/>
                                        <p:tgtEl>
                                          <p:spTgt spid="20"/>
                                        </p:tgtEl>
                                        <p:attrNameLst>
                                          <p:attrName>ppt_h</p:attrName>
                                        </p:attrNameLst>
                                      </p:cBhvr>
                                      <p:tavLst>
                                        <p:tav tm="0">
                                          <p:val>
                                            <p:strVal val="ppt_h"/>
                                          </p:val>
                                        </p:tav>
                                        <p:tav tm="50000">
                                          <p:val>
                                            <p:strVal val="ppt_h+.01"/>
                                          </p:val>
                                        </p:tav>
                                        <p:tav tm="100000">
                                          <p:val>
                                            <p:strVal val="ppt_h/10"/>
                                          </p:val>
                                        </p:tav>
                                      </p:tavLst>
                                    </p:anim>
                                    <p:anim calcmode="lin" valueType="num">
                                      <p:cBhvr>
                                        <p:cTn id="102" dur="500"/>
                                        <p:tgtEl>
                                          <p:spTgt spid="20"/>
                                        </p:tgtEl>
                                        <p:attrNameLst>
                                          <p:attrName>ppt_w</p:attrName>
                                        </p:attrNameLst>
                                      </p:cBhvr>
                                      <p:tavLst>
                                        <p:tav tm="0">
                                          <p:val>
                                            <p:strVal val="ppt_w"/>
                                          </p:val>
                                        </p:tav>
                                        <p:tav tm="50000">
                                          <p:val>
                                            <p:strVal val="ppt_w+.01"/>
                                          </p:val>
                                        </p:tav>
                                        <p:tav tm="100000">
                                          <p:val>
                                            <p:strVal val="ppt_w/10"/>
                                          </p:val>
                                        </p:tav>
                                      </p:tavLst>
                                    </p:anim>
                                    <p:animEffect transition="out" filter="fade">
                                      <p:cBhvr>
                                        <p:cTn id="103" dur="500" tmFilter="0,0; .5, 0; 1, 1"/>
                                        <p:tgtEl>
                                          <p:spTgt spid="20"/>
                                        </p:tgtEl>
                                      </p:cBhvr>
                                    </p:animEffect>
                                    <p:set>
                                      <p:cBhvr>
                                        <p:cTn id="104"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bwMode="auto">
          <a:xfrm>
            <a:off x="0" y="1000108"/>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and the old way people are regarded. In modern industrialized societies, old age begins at 65- 70; in contrast, in the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old age began at 55. In many poor countries, where peoples life expectations are much lower, some one as young as 40 may be an old person.</a:t>
            </a:r>
          </a:p>
          <a:p>
            <a:r>
              <a:rPr lang="en-US" dirty="0">
                <a:latin typeface="Times New Roman" pitchFamily="18" charset="0"/>
                <a:cs typeface="Times New Roman" pitchFamily="18" charset="0"/>
              </a:rPr>
              <a:t>    In some societies elderly people are though t of as wise and experienced, and they may even be the leaders of the community. But in the Western societies . the elderly  are  sometimes disregarded. Having reached a certain age ,</a:t>
            </a:r>
            <a:endParaRPr lang="en-US" dirty="0">
              <a:latin typeface="+mj-lt"/>
            </a:endParaRPr>
          </a:p>
        </p:txBody>
      </p:sp>
      <p:sp>
        <p:nvSpPr>
          <p:cNvPr id="6" name="Title 1"/>
          <p:cNvSpPr>
            <a:spLocks noGrp="1"/>
          </p:cNvSpPr>
          <p:nvPr>
            <p:ph type="title"/>
          </p:nvPr>
        </p:nvSpPr>
        <p:spPr>
          <a:xfrm>
            <a:off x="500034" y="0"/>
            <a:ext cx="8229600" cy="785794"/>
          </a:xfrm>
        </p:spPr>
        <p:txBody>
          <a:bodyPr/>
          <a:lstStyle/>
          <a:p>
            <a:r>
              <a:rPr lang="en-US" dirty="0"/>
              <a:t>EXAMPLE 5 </a:t>
            </a:r>
            <a:r>
              <a:rPr lang="en-US" sz="2000" dirty="0"/>
              <a:t>(Science 88)</a:t>
            </a:r>
          </a:p>
        </p:txBody>
      </p:sp>
      <p:sp>
        <p:nvSpPr>
          <p:cNvPr id="8" name="Content Placeholder 2"/>
          <p:cNvSpPr txBox="1">
            <a:spLocks/>
          </p:cNvSpPr>
          <p:nvPr/>
        </p:nvSpPr>
        <p:spPr bwMode="auto">
          <a:xfrm>
            <a:off x="0" y="714356"/>
            <a:ext cx="542925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all societies of the population is labeled as "old".</a:t>
            </a:r>
          </a:p>
        </p:txBody>
      </p:sp>
      <p:sp>
        <p:nvSpPr>
          <p:cNvPr id="9"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What is different from place to place is the age at which people are </a:t>
            </a:r>
            <a:r>
              <a:rPr lang="en-US" sz="1400" dirty="0">
                <a:latin typeface="Times New Roman" pitchFamily="18" charset="0"/>
                <a:cs typeface="Times New Roman" pitchFamily="18" charset="0"/>
              </a:rPr>
              <a:t>considered old,</a:t>
            </a:r>
          </a:p>
        </p:txBody>
      </p:sp>
      <p:sp>
        <p:nvSpPr>
          <p:cNvPr id="11" name="Content Placeholder 2"/>
          <p:cNvSpPr txBox="1">
            <a:spLocks/>
          </p:cNvSpPr>
          <p:nvPr/>
        </p:nvSpPr>
        <p:spPr bwMode="auto">
          <a:xfrm>
            <a:off x="0" y="264318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somewhere between 60 and 70, they maybe expected to retire from their jobs,</a:t>
            </a:r>
          </a:p>
        </p:txBody>
      </p:sp>
      <p:sp>
        <p:nvSpPr>
          <p:cNvPr id="12" name="Content Placeholder 2"/>
          <p:cNvSpPr txBox="1">
            <a:spLocks/>
          </p:cNvSpPr>
          <p:nvPr/>
        </p:nvSpPr>
        <p:spPr bwMode="auto">
          <a:xfrm>
            <a:off x="0" y="292893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even if they are still able to work efficiently. Gradually their ties with the community are released , and in many cases they live in communities made up entirely of old people. </a:t>
            </a:r>
          </a:p>
        </p:txBody>
      </p:sp>
      <p:sp>
        <p:nvSpPr>
          <p:cNvPr id="13" name="Content Placeholder 2"/>
          <p:cNvSpPr txBox="1">
            <a:spLocks/>
          </p:cNvSpPr>
          <p:nvPr/>
        </p:nvSpPr>
        <p:spPr bwMode="auto">
          <a:xfrm>
            <a:off x="357158" y="3786190"/>
            <a:ext cx="364333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The rapid ageing of the populations</a:t>
            </a:r>
          </a:p>
        </p:txBody>
      </p:sp>
      <p:sp>
        <p:nvSpPr>
          <p:cNvPr id="14" name="Content Placeholder 2"/>
          <p:cNvSpPr txBox="1">
            <a:spLocks/>
          </p:cNvSpPr>
          <p:nvPr/>
        </p:nvSpPr>
        <p:spPr bwMode="auto">
          <a:xfrm>
            <a:off x="0" y="371475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of all the industrialized countries is due not only to people living longer, but also to a sharp decline from the 1970s in the </a:t>
            </a:r>
          </a:p>
          <a:p>
            <a:r>
              <a:rPr lang="en-US" dirty="0">
                <a:latin typeface="Times New Roman" pitchFamily="18" charset="0"/>
                <a:cs typeface="Times New Roman" pitchFamily="18" charset="0"/>
              </a:rPr>
              <a:t>Number of babies being born.</a:t>
            </a:r>
          </a:p>
        </p:txBody>
      </p:sp>
      <p:sp>
        <p:nvSpPr>
          <p:cNvPr id="15" name="Content Placeholder 2"/>
          <p:cNvSpPr txBox="1">
            <a:spLocks/>
          </p:cNvSpPr>
          <p:nvPr/>
        </p:nvSpPr>
        <p:spPr bwMode="auto">
          <a:xfrm>
            <a:off x="2786050" y="4286256"/>
            <a:ext cx="421481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Women tend to live longer than men,</a:t>
            </a:r>
          </a:p>
        </p:txBody>
      </p:sp>
      <p:sp>
        <p:nvSpPr>
          <p:cNvPr id="16" name="Content Placeholder 2"/>
          <p:cNvSpPr txBox="1">
            <a:spLocks/>
          </p:cNvSpPr>
          <p:nvPr/>
        </p:nvSpPr>
        <p:spPr bwMode="auto">
          <a:xfrm>
            <a:off x="0" y="42862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 that in 1985 for every 100 women over the age of 70, there were only 63 men. It is also true that the better-off members of       the society can expect to</a:t>
            </a:r>
          </a:p>
        </p:txBody>
      </p:sp>
      <p:sp>
        <p:nvSpPr>
          <p:cNvPr id="17" name="Content Placeholder 2"/>
          <p:cNvSpPr txBox="1">
            <a:spLocks/>
          </p:cNvSpPr>
          <p:nvPr/>
        </p:nvSpPr>
        <p:spPr bwMode="auto">
          <a:xfrm>
            <a:off x="2357422" y="4857760"/>
            <a:ext cx="271464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live longer than the poorer,</a:t>
            </a:r>
          </a:p>
        </p:txBody>
      </p:sp>
      <p:sp>
        <p:nvSpPr>
          <p:cNvPr id="18" name="Content Placeholder 2"/>
          <p:cNvSpPr txBox="1">
            <a:spLocks/>
          </p:cNvSpPr>
          <p:nvPr/>
        </p:nvSpPr>
        <p:spPr bwMode="auto">
          <a:xfrm>
            <a:off x="0" y="485776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since they are generally better fed and have superior medical care.</a:t>
            </a:r>
          </a:p>
        </p:txBody>
      </p:sp>
      <p:sp>
        <p:nvSpPr>
          <p:cNvPr id="19" name="Content Placeholder 2"/>
          <p:cNvSpPr txBox="1">
            <a:spLocks/>
          </p:cNvSpPr>
          <p:nvPr/>
        </p:nvSpPr>
        <p:spPr bwMode="auto">
          <a:xfrm>
            <a:off x="0" y="5286364"/>
            <a:ext cx="9144000" cy="157163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b="1" dirty="0">
                <a:latin typeface="+mj-lt"/>
                <a:cs typeface="Times New Roman" pitchFamily="18" charset="0"/>
              </a:rPr>
              <a:t>                                            44 . According to the passage , ….. .</a:t>
            </a:r>
            <a:endParaRPr lang="en-US" dirty="0">
              <a:latin typeface="+mj-lt"/>
              <a:cs typeface="Times New Roman" pitchFamily="18" charset="0"/>
            </a:endParaRPr>
          </a:p>
          <a:p>
            <a:pPr lvl="1"/>
            <a:r>
              <a:rPr lang="en-US" b="1" dirty="0">
                <a:latin typeface="+mj-lt"/>
                <a:cs typeface="Times New Roman" pitchFamily="18" charset="0"/>
              </a:rPr>
              <a:t>                                      a)people are considered old depending on their country</a:t>
            </a:r>
            <a:endParaRPr lang="en-US" dirty="0">
              <a:latin typeface="+mj-lt"/>
              <a:cs typeface="Times New Roman" pitchFamily="18" charset="0"/>
            </a:endParaRPr>
          </a:p>
          <a:p>
            <a:pPr lvl="1"/>
            <a:r>
              <a:rPr lang="en-US" b="1" dirty="0">
                <a:latin typeface="+mj-lt"/>
                <a:cs typeface="Times New Roman" pitchFamily="18" charset="0"/>
              </a:rPr>
              <a:t>                                      b)200 years ago , an old Persian was at most 55</a:t>
            </a:r>
            <a:endParaRPr lang="en-US" dirty="0">
              <a:latin typeface="+mj-lt"/>
              <a:cs typeface="Times New Roman" pitchFamily="18" charset="0"/>
            </a:endParaRPr>
          </a:p>
          <a:p>
            <a:pPr lvl="1"/>
            <a:r>
              <a:rPr lang="en-US" b="1" dirty="0">
                <a:latin typeface="+mj-lt"/>
                <a:cs typeface="Times New Roman" pitchFamily="18" charset="0"/>
              </a:rPr>
              <a:t>                                      c)Someone as young as 40 is usually called an old person</a:t>
            </a:r>
            <a:endParaRPr lang="en-US" dirty="0">
              <a:latin typeface="+mj-lt"/>
              <a:cs typeface="Times New Roman" pitchFamily="18" charset="0"/>
            </a:endParaRPr>
          </a:p>
          <a:p>
            <a:pPr lvl="1"/>
            <a:r>
              <a:rPr lang="en-US" b="1" dirty="0">
                <a:latin typeface="+mj-lt"/>
                <a:cs typeface="Times New Roman" pitchFamily="18" charset="0"/>
              </a:rPr>
              <a:t>                                      d)People in modern industrialized societies die sometimes between 65 and 70 </a:t>
            </a:r>
            <a:endParaRPr lang="en-US" dirty="0">
              <a:latin typeface="+mj-lt"/>
              <a:cs typeface="Times New Roman" pitchFamily="18" charset="0"/>
            </a:endParaRPr>
          </a:p>
        </p:txBody>
      </p:sp>
      <p:cxnSp>
        <p:nvCxnSpPr>
          <p:cNvPr id="20" name="Straight Connector 19"/>
          <p:cNvCxnSpPr/>
          <p:nvPr/>
        </p:nvCxnSpPr>
        <p:spPr>
          <a:xfrm>
            <a:off x="3143240" y="5857892"/>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571736" y="1357298"/>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857356" y="5286388"/>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ppt_x</p:attrName>
                                        </p:attrNameLst>
                                      </p:cBhvr>
                                      <p:tavLst>
                                        <p:tav tm="0">
                                          <p:val>
                                            <p:strVal val="#ppt_x-#ppt_w/2"/>
                                          </p:val>
                                        </p:tav>
                                        <p:tav tm="100000">
                                          <p:val>
                                            <p:strVal val="#ppt_x"/>
                                          </p:val>
                                        </p:tav>
                                      </p:tavLst>
                                    </p:anim>
                                    <p:anim calcmode="lin" valueType="num">
                                      <p:cBhvr>
                                        <p:cTn id="8" dur="500" fill="hold"/>
                                        <p:tgtEl>
                                          <p:spTgt spid="20"/>
                                        </p:tgtEl>
                                        <p:attrNameLst>
                                          <p:attrName>ppt_y</p:attrName>
                                        </p:attrNameLst>
                                      </p:cBhvr>
                                      <p:tavLst>
                                        <p:tav tm="0">
                                          <p:val>
                                            <p:strVal val="#ppt_y"/>
                                          </p:val>
                                        </p:tav>
                                        <p:tav tm="100000">
                                          <p:val>
                                            <p:strVal val="#ppt_y"/>
                                          </p:val>
                                        </p:tav>
                                      </p:tavLst>
                                    </p:anim>
                                    <p:anim calcmode="lin" valueType="num">
                                      <p:cBhvr>
                                        <p:cTn id="9" dur="500" fill="hold"/>
                                        <p:tgtEl>
                                          <p:spTgt spid="20"/>
                                        </p:tgtEl>
                                        <p:attrNameLst>
                                          <p:attrName>ppt_w</p:attrName>
                                        </p:attrNameLst>
                                      </p:cBhvr>
                                      <p:tavLst>
                                        <p:tav tm="0">
                                          <p:val>
                                            <p:fltVal val="0"/>
                                          </p:val>
                                        </p:tav>
                                        <p:tav tm="100000">
                                          <p:val>
                                            <p:strVal val="#ppt_w"/>
                                          </p:val>
                                        </p:tav>
                                      </p:tavLst>
                                    </p:anim>
                                    <p:anim calcmode="lin" valueType="num">
                                      <p:cBhvr>
                                        <p:cTn id="10" dur="500" fill="hold"/>
                                        <p:tgtEl>
                                          <p:spTgt spid="2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p:cTn id="15" dur="500" fill="hold"/>
                                        <p:tgtEl>
                                          <p:spTgt spid="22"/>
                                        </p:tgtEl>
                                        <p:attrNameLst>
                                          <p:attrName>ppt_x</p:attrName>
                                        </p:attrNameLst>
                                      </p:cBhvr>
                                      <p:tavLst>
                                        <p:tav tm="0">
                                          <p:val>
                                            <p:strVal val="#ppt_x-#ppt_w/2"/>
                                          </p:val>
                                        </p:tav>
                                        <p:tav tm="100000">
                                          <p:val>
                                            <p:strVal val="#ppt_x"/>
                                          </p:val>
                                        </p:tav>
                                      </p:tavLst>
                                    </p:anim>
                                    <p:anim calcmode="lin" valueType="num">
                                      <p:cBhvr>
                                        <p:cTn id="16" dur="500" fill="hold"/>
                                        <p:tgtEl>
                                          <p:spTgt spid="22"/>
                                        </p:tgtEl>
                                        <p:attrNameLst>
                                          <p:attrName>ppt_y</p:attrName>
                                        </p:attrNameLst>
                                      </p:cBhvr>
                                      <p:tavLst>
                                        <p:tav tm="0">
                                          <p:val>
                                            <p:strVal val="#ppt_y"/>
                                          </p:val>
                                        </p:tav>
                                        <p:tav tm="100000">
                                          <p:val>
                                            <p:strVal val="#ppt_y"/>
                                          </p:val>
                                        </p:tav>
                                      </p:tavLst>
                                    </p:anim>
                                    <p:anim calcmode="lin" valueType="num">
                                      <p:cBhvr>
                                        <p:cTn id="17" dur="500" fill="hold"/>
                                        <p:tgtEl>
                                          <p:spTgt spid="22"/>
                                        </p:tgtEl>
                                        <p:attrNameLst>
                                          <p:attrName>ppt_w</p:attrName>
                                        </p:attrNameLst>
                                      </p:cBhvr>
                                      <p:tavLst>
                                        <p:tav tm="0">
                                          <p:val>
                                            <p:fltVal val="0"/>
                                          </p:val>
                                        </p:tav>
                                        <p:tav tm="100000">
                                          <p:val>
                                            <p:strVal val="#ppt_w"/>
                                          </p:val>
                                        </p:tav>
                                      </p:tavLst>
                                    </p:anim>
                                    <p:anim calcmode="lin" valueType="num">
                                      <p:cBhvr>
                                        <p:cTn id="18"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9"/>
                                        </p:tgtEl>
                                        <p:attrNameLst>
                                          <p:attrName>fillcolor</p:attrName>
                                        </p:attrNameLst>
                                      </p:cBhvr>
                                      <p:to>
                                        <a:schemeClr val="folHlink"/>
                                      </p:to>
                                    </p:animClr>
                                    <p:set>
                                      <p:cBhvr>
                                        <p:cTn id="23" dur="2000" fill="hold"/>
                                        <p:tgtEl>
                                          <p:spTgt spid="9"/>
                                        </p:tgtEl>
                                        <p:attrNameLst>
                                          <p:attrName>fill.type</p:attrName>
                                        </p:attrNameLst>
                                      </p:cBhvr>
                                      <p:to>
                                        <p:strVal val="solid"/>
                                      </p:to>
                                    </p:set>
                                    <p:set>
                                      <p:cBhvr>
                                        <p:cTn id="24" dur="2000" fill="hold"/>
                                        <p:tgtEl>
                                          <p:spTgt spid="9"/>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slide(fromBottom)">
                                      <p:cBhvr>
                                        <p:cTn id="2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00034" y="0"/>
            <a:ext cx="8229600" cy="785794"/>
          </a:xfrm>
        </p:spPr>
        <p:txBody>
          <a:bodyPr/>
          <a:lstStyle/>
          <a:p>
            <a:r>
              <a:rPr lang="en-US" dirty="0"/>
              <a:t>EXAMPLE 6 </a:t>
            </a:r>
            <a:r>
              <a:rPr lang="en-US" sz="2000" dirty="0"/>
              <a:t>(Science 88)</a:t>
            </a:r>
          </a:p>
        </p:txBody>
      </p:sp>
      <p:sp>
        <p:nvSpPr>
          <p:cNvPr id="8" name="Content Placeholder 2"/>
          <p:cNvSpPr txBox="1">
            <a:spLocks/>
          </p:cNvSpPr>
          <p:nvPr/>
        </p:nvSpPr>
        <p:spPr bwMode="auto">
          <a:xfrm>
            <a:off x="0" y="714356"/>
            <a:ext cx="542925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In all societies of the population is labeled as "old".</a:t>
            </a:r>
          </a:p>
        </p:txBody>
      </p:sp>
      <p:sp>
        <p:nvSpPr>
          <p:cNvPr id="9" name="Content Placeholder 2"/>
          <p:cNvSpPr txBox="1">
            <a:spLocks/>
          </p:cNvSpPr>
          <p:nvPr/>
        </p:nvSpPr>
        <p:spPr bwMode="auto">
          <a:xfrm>
            <a:off x="0" y="71435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What is different from place to place is the age at which people are </a:t>
            </a:r>
            <a:r>
              <a:rPr lang="en-US" sz="1400" dirty="0">
                <a:latin typeface="Times New Roman" pitchFamily="18" charset="0"/>
                <a:cs typeface="Times New Roman" pitchFamily="18" charset="0"/>
              </a:rPr>
              <a:t>considered old,</a:t>
            </a:r>
          </a:p>
        </p:txBody>
      </p:sp>
      <p:sp>
        <p:nvSpPr>
          <p:cNvPr id="10" name="Content Placeholder 2"/>
          <p:cNvSpPr txBox="1">
            <a:spLocks/>
          </p:cNvSpPr>
          <p:nvPr/>
        </p:nvSpPr>
        <p:spPr bwMode="auto">
          <a:xfrm>
            <a:off x="0" y="1000108"/>
            <a:ext cx="9144000" cy="2071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and the old way people are regarded. In modern industrialized societies, old age begins at 65- 70; in contrast, in the 19</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century old age began at 55. In many poor countries, where peoples life expectations are much lower, some one as young as 40 may be an old person.</a:t>
            </a:r>
          </a:p>
          <a:p>
            <a:r>
              <a:rPr lang="en-US" dirty="0">
                <a:latin typeface="Times New Roman" pitchFamily="18" charset="0"/>
                <a:cs typeface="Times New Roman" pitchFamily="18" charset="0"/>
              </a:rPr>
              <a:t>    In some societies elderly people are though t of as wise and experienced, and they may even be the leaders of the community. But in the Western societies . the elderly  are  sometimes disregarded. Having reached a certain age ,</a:t>
            </a:r>
            <a:endParaRPr lang="en-US" dirty="0">
              <a:latin typeface="+mj-lt"/>
            </a:endParaRPr>
          </a:p>
        </p:txBody>
      </p:sp>
      <p:sp>
        <p:nvSpPr>
          <p:cNvPr id="11" name="Content Placeholder 2"/>
          <p:cNvSpPr txBox="1">
            <a:spLocks/>
          </p:cNvSpPr>
          <p:nvPr/>
        </p:nvSpPr>
        <p:spPr bwMode="auto">
          <a:xfrm>
            <a:off x="0" y="264318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somewhere between 60 and 70, they maybe expected to retire from their jobs,</a:t>
            </a:r>
          </a:p>
        </p:txBody>
      </p:sp>
      <p:sp>
        <p:nvSpPr>
          <p:cNvPr id="12" name="Content Placeholder 2"/>
          <p:cNvSpPr txBox="1">
            <a:spLocks/>
          </p:cNvSpPr>
          <p:nvPr/>
        </p:nvSpPr>
        <p:spPr bwMode="auto">
          <a:xfrm>
            <a:off x="0" y="2928934"/>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even if they are still able to work efficiently. Gradually their ties with the community are released , and in many cases they live in communities made up entirely of old people. </a:t>
            </a:r>
          </a:p>
        </p:txBody>
      </p:sp>
      <p:sp>
        <p:nvSpPr>
          <p:cNvPr id="13" name="Content Placeholder 2"/>
          <p:cNvSpPr txBox="1">
            <a:spLocks/>
          </p:cNvSpPr>
          <p:nvPr/>
        </p:nvSpPr>
        <p:spPr bwMode="auto">
          <a:xfrm>
            <a:off x="357158" y="3786190"/>
            <a:ext cx="364333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The rapid ageing of the populations</a:t>
            </a:r>
          </a:p>
        </p:txBody>
      </p:sp>
      <p:sp>
        <p:nvSpPr>
          <p:cNvPr id="14" name="Content Placeholder 2"/>
          <p:cNvSpPr txBox="1">
            <a:spLocks/>
          </p:cNvSpPr>
          <p:nvPr/>
        </p:nvSpPr>
        <p:spPr bwMode="auto">
          <a:xfrm>
            <a:off x="0" y="371475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of all the industrialized countries is due not only to people living longer, but also to a sharp decline from the 1970s in the </a:t>
            </a:r>
          </a:p>
          <a:p>
            <a:r>
              <a:rPr lang="en-US" dirty="0">
                <a:latin typeface="Times New Roman" pitchFamily="18" charset="0"/>
                <a:cs typeface="Times New Roman" pitchFamily="18" charset="0"/>
              </a:rPr>
              <a:t>Number of babies being born.</a:t>
            </a:r>
          </a:p>
        </p:txBody>
      </p:sp>
      <p:sp>
        <p:nvSpPr>
          <p:cNvPr id="15" name="Content Placeholder 2"/>
          <p:cNvSpPr txBox="1">
            <a:spLocks/>
          </p:cNvSpPr>
          <p:nvPr/>
        </p:nvSpPr>
        <p:spPr bwMode="auto">
          <a:xfrm>
            <a:off x="2786050" y="4286256"/>
            <a:ext cx="421481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Women tend to live longer than men,</a:t>
            </a:r>
          </a:p>
        </p:txBody>
      </p:sp>
      <p:sp>
        <p:nvSpPr>
          <p:cNvPr id="16" name="Content Placeholder 2"/>
          <p:cNvSpPr txBox="1">
            <a:spLocks/>
          </p:cNvSpPr>
          <p:nvPr/>
        </p:nvSpPr>
        <p:spPr bwMode="auto">
          <a:xfrm>
            <a:off x="0" y="4286256"/>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so that in 1985 for every 100 women over the age of 70, there were only 63 men. It is also true that the better-off members of       the society can expect to</a:t>
            </a:r>
          </a:p>
        </p:txBody>
      </p:sp>
      <p:sp>
        <p:nvSpPr>
          <p:cNvPr id="17" name="Content Placeholder 2"/>
          <p:cNvSpPr txBox="1">
            <a:spLocks/>
          </p:cNvSpPr>
          <p:nvPr/>
        </p:nvSpPr>
        <p:spPr bwMode="auto">
          <a:xfrm>
            <a:off x="2357422" y="4857760"/>
            <a:ext cx="271464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live longer than the poorer,</a:t>
            </a:r>
          </a:p>
        </p:txBody>
      </p:sp>
      <p:sp>
        <p:nvSpPr>
          <p:cNvPr id="18" name="Content Placeholder 2"/>
          <p:cNvSpPr txBox="1">
            <a:spLocks/>
          </p:cNvSpPr>
          <p:nvPr/>
        </p:nvSpPr>
        <p:spPr bwMode="auto">
          <a:xfrm>
            <a:off x="0" y="485776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since they are generally better fed and have superior medical care.</a:t>
            </a:r>
          </a:p>
        </p:txBody>
      </p:sp>
      <p:sp>
        <p:nvSpPr>
          <p:cNvPr id="19" name="Content Placeholder 2"/>
          <p:cNvSpPr txBox="1">
            <a:spLocks/>
          </p:cNvSpPr>
          <p:nvPr/>
        </p:nvSpPr>
        <p:spPr bwMode="auto">
          <a:xfrm>
            <a:off x="0" y="5500702"/>
            <a:ext cx="9144000" cy="1357298"/>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b="1" dirty="0">
                <a:latin typeface="+mj-lt"/>
                <a:cs typeface="Times New Roman" pitchFamily="18" charset="0"/>
              </a:rPr>
              <a:t> </a:t>
            </a:r>
            <a:r>
              <a:rPr lang="en-US" b="1" dirty="0">
                <a:latin typeface="+mj-lt"/>
                <a:cs typeface="Times New Roman" pitchFamily="18" charset="0"/>
              </a:rPr>
              <a:t>45. Which sentence is </a:t>
            </a:r>
            <a:r>
              <a:rPr lang="en-US" b="1" u="sng" dirty="0">
                <a:latin typeface="+mj-lt"/>
                <a:cs typeface="Times New Roman" pitchFamily="18" charset="0"/>
              </a:rPr>
              <a:t>NOT</a:t>
            </a:r>
            <a:r>
              <a:rPr lang="en-US" b="1" dirty="0">
                <a:latin typeface="+mj-lt"/>
                <a:cs typeface="Times New Roman" pitchFamily="18" charset="0"/>
              </a:rPr>
              <a:t> true according to the passage?</a:t>
            </a:r>
            <a:endParaRPr lang="en-US" dirty="0">
              <a:latin typeface="+mj-lt"/>
              <a:cs typeface="Times New Roman" pitchFamily="18" charset="0"/>
            </a:endParaRPr>
          </a:p>
          <a:p>
            <a:r>
              <a:rPr lang="en-US" b="1" dirty="0">
                <a:latin typeface="+mj-lt"/>
                <a:cs typeface="Times New Roman" pitchFamily="18" charset="0"/>
              </a:rPr>
              <a:t>      </a:t>
            </a:r>
            <a:endParaRPr lang="en-US" dirty="0">
              <a:latin typeface="+mj-lt"/>
              <a:cs typeface="Times New Roman" pitchFamily="18" charset="0"/>
            </a:endParaRPr>
          </a:p>
        </p:txBody>
      </p:sp>
      <p:sp>
        <p:nvSpPr>
          <p:cNvPr id="20" name="Content Placeholder 2"/>
          <p:cNvSpPr txBox="1">
            <a:spLocks/>
          </p:cNvSpPr>
          <p:nvPr/>
        </p:nvSpPr>
        <p:spPr bwMode="auto">
          <a:xfrm>
            <a:off x="285720" y="5786454"/>
            <a:ext cx="328611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cs typeface="Times New Roman" pitchFamily="18" charset="0"/>
              </a:rPr>
              <a:t>a) Women may live longer than men</a:t>
            </a:r>
            <a:endParaRPr lang="en-US" sz="2000" dirty="0">
              <a:latin typeface="+mj-lt"/>
              <a:cs typeface="Times New Roman" pitchFamily="18" charset="0"/>
            </a:endParaRPr>
          </a:p>
        </p:txBody>
      </p:sp>
      <p:sp>
        <p:nvSpPr>
          <p:cNvPr id="21" name="Content Placeholder 2"/>
          <p:cNvSpPr txBox="1">
            <a:spLocks/>
          </p:cNvSpPr>
          <p:nvPr/>
        </p:nvSpPr>
        <p:spPr bwMode="auto">
          <a:xfrm>
            <a:off x="3643306" y="5786454"/>
            <a:ext cx="550069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cs typeface="Times New Roman" pitchFamily="18" charset="0"/>
              </a:rPr>
              <a:t>b) sometimes between 60 and 70, some people stop working</a:t>
            </a:r>
            <a:endParaRPr lang="en-US" sz="2000" dirty="0">
              <a:latin typeface="+mj-lt"/>
              <a:cs typeface="Times New Roman" pitchFamily="18" charset="0"/>
            </a:endParaRPr>
          </a:p>
        </p:txBody>
      </p:sp>
      <p:sp>
        <p:nvSpPr>
          <p:cNvPr id="22" name="Content Placeholder 2"/>
          <p:cNvSpPr txBox="1">
            <a:spLocks/>
          </p:cNvSpPr>
          <p:nvPr/>
        </p:nvSpPr>
        <p:spPr bwMode="auto">
          <a:xfrm>
            <a:off x="214282" y="6072206"/>
            <a:ext cx="5500694"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cs typeface="Times New Roman" pitchFamily="18" charset="0"/>
              </a:rPr>
              <a:t> c) very young population are decreasing in poor societies</a:t>
            </a:r>
            <a:endParaRPr lang="en-US" sz="2000" dirty="0">
              <a:latin typeface="+mj-lt"/>
              <a:cs typeface="Times New Roman" pitchFamily="18" charset="0"/>
            </a:endParaRPr>
          </a:p>
        </p:txBody>
      </p:sp>
      <p:sp>
        <p:nvSpPr>
          <p:cNvPr id="23" name="Content Placeholder 2"/>
          <p:cNvSpPr txBox="1">
            <a:spLocks/>
          </p:cNvSpPr>
          <p:nvPr/>
        </p:nvSpPr>
        <p:spPr bwMode="auto">
          <a:xfrm>
            <a:off x="285720" y="6429372"/>
            <a:ext cx="757239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b="1" dirty="0">
                <a:latin typeface="+mj-lt"/>
                <a:cs typeface="Times New Roman" pitchFamily="18" charset="0"/>
              </a:rPr>
              <a:t> d) The better- off members of the society can expert to live longer than the others</a:t>
            </a:r>
            <a:endParaRPr lang="en-US" sz="2000" dirty="0">
              <a:latin typeface="+mj-lt"/>
              <a:cs typeface="Times New Roman" pitchFamily="18" charset="0"/>
            </a:endParaRPr>
          </a:p>
        </p:txBody>
      </p:sp>
      <p:cxnSp>
        <p:nvCxnSpPr>
          <p:cNvPr id="25" name="Straight Connector 24"/>
          <p:cNvCxnSpPr/>
          <p:nvPr/>
        </p:nvCxnSpPr>
        <p:spPr>
          <a:xfrm>
            <a:off x="571472" y="6429396"/>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14348" y="6715148"/>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357554" y="5786454"/>
            <a:ext cx="428628" cy="400110"/>
          </a:xfrm>
          <a:prstGeom prst="rect">
            <a:avLst/>
          </a:prstGeom>
          <a:noFill/>
        </p:spPr>
        <p:txBody>
          <a:bodyPr wrap="square" rtlCol="0">
            <a:spAutoFit/>
          </a:bodyPr>
          <a:lstStyle/>
          <a:p>
            <a:pPr algn="ctr"/>
            <a:r>
              <a:rPr lang="en-US" sz="2000" b="1" i="1" dirty="0">
                <a:solidFill>
                  <a:srgbClr val="FF0000"/>
                </a:solidFill>
              </a:rPr>
              <a:t>T</a:t>
            </a:r>
          </a:p>
        </p:txBody>
      </p:sp>
      <p:cxnSp>
        <p:nvCxnSpPr>
          <p:cNvPr id="28" name="Straight Connector 27"/>
          <p:cNvCxnSpPr/>
          <p:nvPr/>
        </p:nvCxnSpPr>
        <p:spPr>
          <a:xfrm>
            <a:off x="7929586" y="6143644"/>
            <a:ext cx="100013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57158" y="3286124"/>
            <a:ext cx="178595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8501090" y="5500702"/>
            <a:ext cx="428628" cy="400110"/>
          </a:xfrm>
          <a:prstGeom prst="rect">
            <a:avLst/>
          </a:prstGeom>
          <a:noFill/>
        </p:spPr>
        <p:txBody>
          <a:bodyPr wrap="square" rtlCol="0">
            <a:spAutoFit/>
          </a:bodyPr>
          <a:lstStyle/>
          <a:p>
            <a:pPr algn="ctr"/>
            <a:r>
              <a:rPr lang="en-US" sz="2000" b="1" i="1" dirty="0">
                <a:solidFill>
                  <a:srgbClr val="FF0000"/>
                </a:solidFill>
              </a:rPr>
              <a:t>T</a:t>
            </a:r>
          </a:p>
        </p:txBody>
      </p:sp>
      <p:cxnSp>
        <p:nvCxnSpPr>
          <p:cNvPr id="34" name="Straight Connector 33"/>
          <p:cNvCxnSpPr/>
          <p:nvPr/>
        </p:nvCxnSpPr>
        <p:spPr>
          <a:xfrm>
            <a:off x="6643702" y="4929198"/>
            <a:ext cx="1714512"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5-Point Star 23"/>
          <p:cNvSpPr/>
          <p:nvPr/>
        </p:nvSpPr>
        <p:spPr>
          <a:xfrm>
            <a:off x="571472" y="2000240"/>
            <a:ext cx="4000528" cy="264320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800" dirty="0">
                <a:solidFill>
                  <a:srgbClr val="FF0000"/>
                </a:solidFill>
              </a:rPr>
              <a:t>?</a:t>
            </a:r>
          </a:p>
        </p:txBody>
      </p:sp>
      <p:sp>
        <p:nvSpPr>
          <p:cNvPr id="35" name="TextBox 34"/>
          <p:cNvSpPr txBox="1"/>
          <p:nvPr/>
        </p:nvSpPr>
        <p:spPr>
          <a:xfrm>
            <a:off x="7572396" y="6457890"/>
            <a:ext cx="428628" cy="400110"/>
          </a:xfrm>
          <a:prstGeom prst="rect">
            <a:avLst/>
          </a:prstGeom>
          <a:noFill/>
        </p:spPr>
        <p:txBody>
          <a:bodyPr wrap="square" rtlCol="0">
            <a:spAutoFit/>
          </a:bodyPr>
          <a:lstStyle/>
          <a:p>
            <a:pPr algn="ctr"/>
            <a:r>
              <a:rPr lang="en-US" sz="2000" b="1" i="1" dirty="0">
                <a:solidFill>
                  <a:srgbClr val="FF0000"/>
                </a:solidFill>
              </a:rPr>
              <a:t>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mph" presetSubtype="0" fill="hold" grpId="0" nodeType="clickEffect">
                                  <p:stCondLst>
                                    <p:cond delay="0"/>
                                  </p:stCondLst>
                                  <p:childTnLst>
                                    <p:anim calcmode="discrete" valueType="str">
                                      <p:cBhvr>
                                        <p:cTn id="6" dur="10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5"/>
                                        </p:tgtEl>
                                        <p:attrNameLst>
                                          <p:attrName>fillcolor</p:attrName>
                                        </p:attrNameLst>
                                      </p:cBhvr>
                                      <p:to>
                                        <a:schemeClr val="folHlink"/>
                                      </p:to>
                                    </p:animClr>
                                    <p:set>
                                      <p:cBhvr>
                                        <p:cTn id="11" dur="2000" fill="hold"/>
                                        <p:tgtEl>
                                          <p:spTgt spid="15"/>
                                        </p:tgtEl>
                                        <p:attrNameLst>
                                          <p:attrName>fill.type</p:attrName>
                                        </p:attrNameLst>
                                      </p:cBhvr>
                                      <p:to>
                                        <p:strVal val="solid"/>
                                      </p:to>
                                    </p:set>
                                    <p:set>
                                      <p:cBhvr>
                                        <p:cTn id="12" dur="2000" fill="hold"/>
                                        <p:tgtEl>
                                          <p:spTgt spid="15"/>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9" presetClass="entr" presetSubtype="1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 calcmode="lin" valueType="num">
                                      <p:cBhvr>
                                        <p:cTn id="17" dur="1000" fill="hold"/>
                                        <p:tgtEl>
                                          <p:spTgt spid="27"/>
                                        </p:tgtEl>
                                        <p:attrNameLst>
                                          <p:attrName>ppt_w</p:attrName>
                                        </p:attrNameLst>
                                      </p:cBhvr>
                                      <p:tavLst>
                                        <p:tav tm="0" fmla="#ppt_w*sin(2.5*pi*$)">
                                          <p:val>
                                            <p:fltVal val="0"/>
                                          </p:val>
                                        </p:tav>
                                        <p:tav tm="100000">
                                          <p:val>
                                            <p:fltVal val="1"/>
                                          </p:val>
                                        </p:tav>
                                      </p:tavLst>
                                    </p:anim>
                                    <p:anim calcmode="lin" valueType="num">
                                      <p:cBhvr>
                                        <p:cTn id="18" dur="10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mph" presetSubtype="0" fill="hold" grpId="0" nodeType="clickEffect">
                                  <p:stCondLst>
                                    <p:cond delay="0"/>
                                  </p:stCondLst>
                                  <p:childTnLst>
                                    <p:anim calcmode="discrete" valueType="str">
                                      <p:cBhvr>
                                        <p:cTn id="22" dur="1000" fill="hold"/>
                                        <p:tgtEl>
                                          <p:spTgt spid="21"/>
                                        </p:tgtEl>
                                        <p:attrNameLst>
                                          <p:attrName>style.visibility</p:attrName>
                                        </p:attrNameLst>
                                      </p:cBhvr>
                                      <p:tavLst>
                                        <p:tav tm="0">
                                          <p:val>
                                            <p:strVal val="hidden"/>
                                          </p:val>
                                        </p:tav>
                                        <p:tav tm="50000">
                                          <p:val>
                                            <p:strVal val="visible"/>
                                          </p:val>
                                        </p:tav>
                                      </p:tavLst>
                                    </p:anim>
                                  </p:childTnLst>
                                </p:cTn>
                              </p:par>
                            </p:childTnLst>
                          </p:cTn>
                        </p:par>
                      </p:childTnLst>
                    </p:cTn>
                  </p:par>
                  <p:par>
                    <p:cTn id="23" fill="hold">
                      <p:stCondLst>
                        <p:cond delay="indefinite"/>
                      </p:stCondLst>
                      <p:childTnLst>
                        <p:par>
                          <p:cTn id="24" fill="hold">
                            <p:stCondLst>
                              <p:cond delay="0"/>
                            </p:stCondLst>
                            <p:childTnLst>
                              <p:par>
                                <p:cTn id="25" presetID="1" presetClass="emph" presetSubtype="2" fill="hold" nodeType="clickEffect">
                                  <p:stCondLst>
                                    <p:cond delay="0"/>
                                  </p:stCondLst>
                                  <p:childTnLst>
                                    <p:animClr clrSpc="rgb" dir="cw">
                                      <p:cBhvr>
                                        <p:cTn id="26" dur="2000" fill="hold"/>
                                        <p:tgtEl>
                                          <p:spTgt spid="11"/>
                                        </p:tgtEl>
                                        <p:attrNameLst>
                                          <p:attrName>fillcolor</p:attrName>
                                        </p:attrNameLst>
                                      </p:cBhvr>
                                      <p:to>
                                        <a:srgbClr val="F6A07E"/>
                                      </p:to>
                                    </p:animClr>
                                    <p:set>
                                      <p:cBhvr>
                                        <p:cTn id="27" dur="2000" fill="hold"/>
                                        <p:tgtEl>
                                          <p:spTgt spid="11"/>
                                        </p:tgtEl>
                                        <p:attrNameLst>
                                          <p:attrName>fill.type</p:attrName>
                                        </p:attrNameLst>
                                      </p:cBhvr>
                                      <p:to>
                                        <p:strVal val="solid"/>
                                      </p:to>
                                    </p:set>
                                    <p:set>
                                      <p:cBhvr>
                                        <p:cTn id="28" dur="2000" fill="hold"/>
                                        <p:tgtEl>
                                          <p:spTgt spid="11"/>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17" presetClass="entr" presetSubtype="8" fill="hold" nodeType="click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p:cTn id="33" dur="500" fill="hold"/>
                                        <p:tgtEl>
                                          <p:spTgt spid="28"/>
                                        </p:tgtEl>
                                        <p:attrNameLst>
                                          <p:attrName>ppt_x</p:attrName>
                                        </p:attrNameLst>
                                      </p:cBhvr>
                                      <p:tavLst>
                                        <p:tav tm="0">
                                          <p:val>
                                            <p:strVal val="#ppt_x-#ppt_w/2"/>
                                          </p:val>
                                        </p:tav>
                                        <p:tav tm="100000">
                                          <p:val>
                                            <p:strVal val="#ppt_x"/>
                                          </p:val>
                                        </p:tav>
                                      </p:tavLst>
                                    </p:anim>
                                    <p:anim calcmode="lin" valueType="num">
                                      <p:cBhvr>
                                        <p:cTn id="34" dur="500" fill="hold"/>
                                        <p:tgtEl>
                                          <p:spTgt spid="28"/>
                                        </p:tgtEl>
                                        <p:attrNameLst>
                                          <p:attrName>ppt_y</p:attrName>
                                        </p:attrNameLst>
                                      </p:cBhvr>
                                      <p:tavLst>
                                        <p:tav tm="0">
                                          <p:val>
                                            <p:strVal val="#ppt_y"/>
                                          </p:val>
                                        </p:tav>
                                        <p:tav tm="100000">
                                          <p:val>
                                            <p:strVal val="#ppt_y"/>
                                          </p:val>
                                        </p:tav>
                                      </p:tavLst>
                                    </p:anim>
                                    <p:anim calcmode="lin" valueType="num">
                                      <p:cBhvr>
                                        <p:cTn id="35" dur="500" fill="hold"/>
                                        <p:tgtEl>
                                          <p:spTgt spid="28"/>
                                        </p:tgtEl>
                                        <p:attrNameLst>
                                          <p:attrName>ppt_w</p:attrName>
                                        </p:attrNameLst>
                                      </p:cBhvr>
                                      <p:tavLst>
                                        <p:tav tm="0">
                                          <p:val>
                                            <p:fltVal val="0"/>
                                          </p:val>
                                        </p:tav>
                                        <p:tav tm="100000">
                                          <p:val>
                                            <p:strVal val="#ppt_w"/>
                                          </p:val>
                                        </p:tav>
                                      </p:tavLst>
                                    </p:anim>
                                    <p:anim calcmode="lin" valueType="num">
                                      <p:cBhvr>
                                        <p:cTn id="36" dur="5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8" fill="hold" nodeType="clickEffect">
                                  <p:stCondLst>
                                    <p:cond delay="0"/>
                                  </p:stCondLst>
                                  <p:childTnLst>
                                    <p:set>
                                      <p:cBhvr>
                                        <p:cTn id="40" dur="1" fill="hold">
                                          <p:stCondLst>
                                            <p:cond delay="0"/>
                                          </p:stCondLst>
                                        </p:cTn>
                                        <p:tgtEl>
                                          <p:spTgt spid="31"/>
                                        </p:tgtEl>
                                        <p:attrNameLst>
                                          <p:attrName>style.visibility</p:attrName>
                                        </p:attrNameLst>
                                      </p:cBhvr>
                                      <p:to>
                                        <p:strVal val="visible"/>
                                      </p:to>
                                    </p:set>
                                    <p:anim calcmode="lin" valueType="num">
                                      <p:cBhvr>
                                        <p:cTn id="41" dur="500" fill="hold"/>
                                        <p:tgtEl>
                                          <p:spTgt spid="31"/>
                                        </p:tgtEl>
                                        <p:attrNameLst>
                                          <p:attrName>ppt_x</p:attrName>
                                        </p:attrNameLst>
                                      </p:cBhvr>
                                      <p:tavLst>
                                        <p:tav tm="0">
                                          <p:val>
                                            <p:strVal val="#ppt_x-#ppt_w/2"/>
                                          </p:val>
                                        </p:tav>
                                        <p:tav tm="100000">
                                          <p:val>
                                            <p:strVal val="#ppt_x"/>
                                          </p:val>
                                        </p:tav>
                                      </p:tavLst>
                                    </p:anim>
                                    <p:anim calcmode="lin" valueType="num">
                                      <p:cBhvr>
                                        <p:cTn id="42" dur="500" fill="hold"/>
                                        <p:tgtEl>
                                          <p:spTgt spid="31"/>
                                        </p:tgtEl>
                                        <p:attrNameLst>
                                          <p:attrName>ppt_y</p:attrName>
                                        </p:attrNameLst>
                                      </p:cBhvr>
                                      <p:tavLst>
                                        <p:tav tm="0">
                                          <p:val>
                                            <p:strVal val="#ppt_y"/>
                                          </p:val>
                                        </p:tav>
                                        <p:tav tm="100000">
                                          <p:val>
                                            <p:strVal val="#ppt_y"/>
                                          </p:val>
                                        </p:tav>
                                      </p:tavLst>
                                    </p:anim>
                                    <p:anim calcmode="lin" valueType="num">
                                      <p:cBhvr>
                                        <p:cTn id="43" dur="500" fill="hold"/>
                                        <p:tgtEl>
                                          <p:spTgt spid="31"/>
                                        </p:tgtEl>
                                        <p:attrNameLst>
                                          <p:attrName>ppt_w</p:attrName>
                                        </p:attrNameLst>
                                      </p:cBhvr>
                                      <p:tavLst>
                                        <p:tav tm="0">
                                          <p:val>
                                            <p:fltVal val="0"/>
                                          </p:val>
                                        </p:tav>
                                        <p:tav tm="100000">
                                          <p:val>
                                            <p:strVal val="#ppt_w"/>
                                          </p:val>
                                        </p:tav>
                                      </p:tavLst>
                                    </p:anim>
                                    <p:anim calcmode="lin" valueType="num">
                                      <p:cBhvr>
                                        <p:cTn id="44" dur="5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9" presetClass="entr" presetSubtype="10" fill="hold" grpId="0" nodeType="clickEffect">
                                  <p:stCondLst>
                                    <p:cond delay="0"/>
                                  </p:stCondLst>
                                  <p:childTnLst>
                                    <p:set>
                                      <p:cBhvr>
                                        <p:cTn id="48" dur="1" fill="hold">
                                          <p:stCondLst>
                                            <p:cond delay="0"/>
                                          </p:stCondLst>
                                        </p:cTn>
                                        <p:tgtEl>
                                          <p:spTgt spid="33"/>
                                        </p:tgtEl>
                                        <p:attrNameLst>
                                          <p:attrName>style.visibility</p:attrName>
                                        </p:attrNameLst>
                                      </p:cBhvr>
                                      <p:to>
                                        <p:strVal val="visible"/>
                                      </p:to>
                                    </p:set>
                                    <p:anim calcmode="lin" valueType="num">
                                      <p:cBhvr>
                                        <p:cTn id="49" dur="1000" fill="hold"/>
                                        <p:tgtEl>
                                          <p:spTgt spid="33"/>
                                        </p:tgtEl>
                                        <p:attrNameLst>
                                          <p:attrName>ppt_w</p:attrName>
                                        </p:attrNameLst>
                                      </p:cBhvr>
                                      <p:tavLst>
                                        <p:tav tm="0" fmla="#ppt_w*sin(2.5*pi*$)">
                                          <p:val>
                                            <p:fltVal val="0"/>
                                          </p:val>
                                        </p:tav>
                                        <p:tav tm="100000">
                                          <p:val>
                                            <p:fltVal val="1"/>
                                          </p:val>
                                        </p:tav>
                                      </p:tavLst>
                                    </p:anim>
                                    <p:anim calcmode="lin" valueType="num">
                                      <p:cBhvr>
                                        <p:cTn id="50" dur="1000" fill="hold"/>
                                        <p:tgtEl>
                                          <p:spTgt spid="33"/>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35" presetClass="emph" presetSubtype="0" fill="hold" grpId="0" nodeType="clickEffect">
                                  <p:stCondLst>
                                    <p:cond delay="0"/>
                                  </p:stCondLst>
                                  <p:iterate type="lt">
                                    <p:tmPct val="0"/>
                                  </p:iterate>
                                  <p:childTnLst>
                                    <p:anim calcmode="discrete" valueType="str">
                                      <p:cBhvr>
                                        <p:cTn id="54" dur="1000" fill="hold"/>
                                        <p:tgtEl>
                                          <p:spTgt spid="22"/>
                                        </p:tgtEl>
                                        <p:attrNameLst>
                                          <p:attrName>style.visibility</p:attrName>
                                        </p:attrNameLst>
                                      </p:cBhvr>
                                      <p:tavLst>
                                        <p:tav tm="0">
                                          <p:val>
                                            <p:strVal val="hidden"/>
                                          </p:val>
                                        </p:tav>
                                        <p:tav tm="50000">
                                          <p:val>
                                            <p:strVal val="visible"/>
                                          </p:val>
                                        </p:tav>
                                      </p:tavLst>
                                    </p:anim>
                                  </p:childTnLst>
                                </p:cTn>
                              </p:par>
                            </p:childTnLst>
                          </p:cTn>
                        </p:par>
                      </p:childTnLst>
                    </p:cTn>
                  </p:par>
                  <p:par>
                    <p:cTn id="55" fill="hold">
                      <p:stCondLst>
                        <p:cond delay="indefinite"/>
                      </p:stCondLst>
                      <p:childTnLst>
                        <p:par>
                          <p:cTn id="56" fill="hold">
                            <p:stCondLst>
                              <p:cond delay="0"/>
                            </p:stCondLst>
                            <p:childTnLst>
                              <p:par>
                                <p:cTn id="57" presetID="17" presetClass="entr" presetSubtype="8"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ppt_x</p:attrName>
                                        </p:attrNameLst>
                                      </p:cBhvr>
                                      <p:tavLst>
                                        <p:tav tm="0">
                                          <p:val>
                                            <p:strVal val="#ppt_x-#ppt_w/2"/>
                                          </p:val>
                                        </p:tav>
                                        <p:tav tm="100000">
                                          <p:val>
                                            <p:strVal val="#ppt_x"/>
                                          </p:val>
                                        </p:tav>
                                      </p:tavLst>
                                    </p:anim>
                                    <p:anim calcmode="lin" valueType="num">
                                      <p:cBhvr>
                                        <p:cTn id="60" dur="500" fill="hold"/>
                                        <p:tgtEl>
                                          <p:spTgt spid="25"/>
                                        </p:tgtEl>
                                        <p:attrNameLst>
                                          <p:attrName>ppt_y</p:attrName>
                                        </p:attrNameLst>
                                      </p:cBhvr>
                                      <p:tavLst>
                                        <p:tav tm="0">
                                          <p:val>
                                            <p:strVal val="#ppt_y"/>
                                          </p:val>
                                        </p:tav>
                                        <p:tav tm="100000">
                                          <p:val>
                                            <p:strVal val="#ppt_y"/>
                                          </p:val>
                                        </p:tav>
                                      </p:tavLst>
                                    </p:anim>
                                    <p:anim calcmode="lin" valueType="num">
                                      <p:cBhvr>
                                        <p:cTn id="61" dur="500" fill="hold"/>
                                        <p:tgtEl>
                                          <p:spTgt spid="25"/>
                                        </p:tgtEl>
                                        <p:attrNameLst>
                                          <p:attrName>ppt_w</p:attrName>
                                        </p:attrNameLst>
                                      </p:cBhvr>
                                      <p:tavLst>
                                        <p:tav tm="0">
                                          <p:val>
                                            <p:fltVal val="0"/>
                                          </p:val>
                                        </p:tav>
                                        <p:tav tm="100000">
                                          <p:val>
                                            <p:strVal val="#ppt_w"/>
                                          </p:val>
                                        </p:tav>
                                      </p:tavLst>
                                    </p:anim>
                                    <p:anim calcmode="lin" valueType="num">
                                      <p:cBhvr>
                                        <p:cTn id="62"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39" presetClass="entr" presetSubtype="0" accel="100000" fill="hold" grpId="0" nodeType="clickEffect">
                                  <p:stCondLst>
                                    <p:cond delay="0"/>
                                  </p:stCondLst>
                                  <p:iterate type="lt">
                                    <p:tmPct val="0"/>
                                  </p:iterate>
                                  <p:childTnLst>
                                    <p:set>
                                      <p:cBhvr>
                                        <p:cTn id="66" dur="1" fill="hold">
                                          <p:stCondLst>
                                            <p:cond delay="0"/>
                                          </p:stCondLst>
                                        </p:cTn>
                                        <p:tgtEl>
                                          <p:spTgt spid="24"/>
                                        </p:tgtEl>
                                        <p:attrNameLst>
                                          <p:attrName>style.visibility</p:attrName>
                                        </p:attrNameLst>
                                      </p:cBhvr>
                                      <p:to>
                                        <p:strVal val="visible"/>
                                      </p:to>
                                    </p:set>
                                    <p:anim calcmode="lin" valueType="num">
                                      <p:cBhvr>
                                        <p:cTn id="67" dur="500" fill="hold"/>
                                        <p:tgtEl>
                                          <p:spTgt spid="24"/>
                                        </p:tgtEl>
                                        <p:attrNameLst>
                                          <p:attrName>ppt_h</p:attrName>
                                        </p:attrNameLst>
                                      </p:cBhvr>
                                      <p:tavLst>
                                        <p:tav tm="0">
                                          <p:val>
                                            <p:strVal val="#ppt_h/20"/>
                                          </p:val>
                                        </p:tav>
                                        <p:tav tm="50000">
                                          <p:val>
                                            <p:strVal val="#ppt_h/20"/>
                                          </p:val>
                                        </p:tav>
                                        <p:tav tm="100000">
                                          <p:val>
                                            <p:strVal val="#ppt_h"/>
                                          </p:val>
                                        </p:tav>
                                      </p:tavLst>
                                    </p:anim>
                                    <p:anim calcmode="lin" valueType="num">
                                      <p:cBhvr>
                                        <p:cTn id="68" dur="500" fill="hold"/>
                                        <p:tgtEl>
                                          <p:spTgt spid="24"/>
                                        </p:tgtEl>
                                        <p:attrNameLst>
                                          <p:attrName>ppt_w</p:attrName>
                                        </p:attrNameLst>
                                      </p:cBhvr>
                                      <p:tavLst>
                                        <p:tav tm="0">
                                          <p:val>
                                            <p:strVal val="#ppt_w+.3"/>
                                          </p:val>
                                        </p:tav>
                                        <p:tav tm="50000">
                                          <p:val>
                                            <p:strVal val="#ppt_w+.3"/>
                                          </p:val>
                                        </p:tav>
                                        <p:tav tm="100000">
                                          <p:val>
                                            <p:strVal val="#ppt_w"/>
                                          </p:val>
                                        </p:tav>
                                      </p:tavLst>
                                    </p:anim>
                                    <p:anim calcmode="lin" valueType="num">
                                      <p:cBhvr>
                                        <p:cTn id="69" dur="500" fill="hold"/>
                                        <p:tgtEl>
                                          <p:spTgt spid="24"/>
                                        </p:tgtEl>
                                        <p:attrNameLst>
                                          <p:attrName>ppt_x</p:attrName>
                                        </p:attrNameLst>
                                      </p:cBhvr>
                                      <p:tavLst>
                                        <p:tav tm="0">
                                          <p:val>
                                            <p:strVal val="#ppt_x-.3"/>
                                          </p:val>
                                        </p:tav>
                                        <p:tav tm="50000">
                                          <p:val>
                                            <p:strVal val="#ppt_x"/>
                                          </p:val>
                                        </p:tav>
                                        <p:tav tm="100000">
                                          <p:val>
                                            <p:strVal val="#ppt_x"/>
                                          </p:val>
                                        </p:tav>
                                      </p:tavLst>
                                    </p:anim>
                                    <p:anim calcmode="lin" valueType="num">
                                      <p:cBhvr>
                                        <p:cTn id="70"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36" presetClass="emph" presetSubtype="0" fill="hold" grpId="3" nodeType="clickEffect">
                                  <p:stCondLst>
                                    <p:cond delay="0"/>
                                  </p:stCondLst>
                                  <p:iterate type="lt">
                                    <p:tmPct val="10000"/>
                                  </p:iterate>
                                  <p:childTnLst>
                                    <p:animScale>
                                      <p:cBhvr>
                                        <p:cTn id="74" dur="250" autoRev="1" fill="hold">
                                          <p:stCondLst>
                                            <p:cond delay="0"/>
                                          </p:stCondLst>
                                        </p:cTn>
                                        <p:tgtEl>
                                          <p:spTgt spid="24"/>
                                        </p:tgtEl>
                                      </p:cBhvr>
                                      <p:to x="80000" y="100000"/>
                                    </p:animScale>
                                    <p:anim by="(#ppt_w*0.10)" calcmode="lin" valueType="num">
                                      <p:cBhvr>
                                        <p:cTn id="75" dur="250" autoRev="1" fill="hold">
                                          <p:stCondLst>
                                            <p:cond delay="0"/>
                                          </p:stCondLst>
                                        </p:cTn>
                                        <p:tgtEl>
                                          <p:spTgt spid="24"/>
                                        </p:tgtEl>
                                        <p:attrNameLst>
                                          <p:attrName>ppt_x</p:attrName>
                                        </p:attrNameLst>
                                      </p:cBhvr>
                                    </p:anim>
                                    <p:anim by="(-#ppt_w*0.10)" calcmode="lin" valueType="num">
                                      <p:cBhvr>
                                        <p:cTn id="76" dur="250" autoRev="1" fill="hold">
                                          <p:stCondLst>
                                            <p:cond delay="0"/>
                                          </p:stCondLst>
                                        </p:cTn>
                                        <p:tgtEl>
                                          <p:spTgt spid="24"/>
                                        </p:tgtEl>
                                        <p:attrNameLst>
                                          <p:attrName>ppt_y</p:attrName>
                                        </p:attrNameLst>
                                      </p:cBhvr>
                                    </p:anim>
                                    <p:animRot by="-480000">
                                      <p:cBhvr>
                                        <p:cTn id="77" dur="250" autoRev="1" fill="hold">
                                          <p:stCondLst>
                                            <p:cond delay="0"/>
                                          </p:stCondLst>
                                        </p:cTn>
                                        <p:tgtEl>
                                          <p:spTgt spid="24"/>
                                        </p:tgtEl>
                                        <p:attrNameLst>
                                          <p:attrName>r</p:attrName>
                                        </p:attrNameLst>
                                      </p:cBhvr>
                                    </p:animRot>
                                  </p:childTnLst>
                                </p:cTn>
                              </p:par>
                            </p:childTnLst>
                          </p:cTn>
                        </p:par>
                      </p:childTnLst>
                    </p:cTn>
                  </p:par>
                  <p:par>
                    <p:cTn id="78" fill="hold">
                      <p:stCondLst>
                        <p:cond delay="indefinite"/>
                      </p:stCondLst>
                      <p:childTnLst>
                        <p:par>
                          <p:cTn id="79" fill="hold">
                            <p:stCondLst>
                              <p:cond delay="0"/>
                            </p:stCondLst>
                            <p:childTnLst>
                              <p:par>
                                <p:cTn id="80" presetID="23" presetClass="exit" presetSubtype="32" fill="hold" grpId="2" nodeType="clickEffect">
                                  <p:stCondLst>
                                    <p:cond delay="0"/>
                                  </p:stCondLst>
                                  <p:iterate type="lt">
                                    <p:tmPct val="0"/>
                                  </p:iterate>
                                  <p:childTnLst>
                                    <p:anim calcmode="lin" valueType="num">
                                      <p:cBhvr>
                                        <p:cTn id="81" dur="500"/>
                                        <p:tgtEl>
                                          <p:spTgt spid="24"/>
                                        </p:tgtEl>
                                        <p:attrNameLst>
                                          <p:attrName>ppt_w</p:attrName>
                                        </p:attrNameLst>
                                      </p:cBhvr>
                                      <p:tavLst>
                                        <p:tav tm="0">
                                          <p:val>
                                            <p:strVal val="ppt_w"/>
                                          </p:val>
                                        </p:tav>
                                        <p:tav tm="100000">
                                          <p:val>
                                            <p:fltVal val="0"/>
                                          </p:val>
                                        </p:tav>
                                      </p:tavLst>
                                    </p:anim>
                                    <p:anim calcmode="lin" valueType="num">
                                      <p:cBhvr>
                                        <p:cTn id="82" dur="500"/>
                                        <p:tgtEl>
                                          <p:spTgt spid="24"/>
                                        </p:tgtEl>
                                        <p:attrNameLst>
                                          <p:attrName>ppt_h</p:attrName>
                                        </p:attrNameLst>
                                      </p:cBhvr>
                                      <p:tavLst>
                                        <p:tav tm="0">
                                          <p:val>
                                            <p:strVal val="ppt_h"/>
                                          </p:val>
                                        </p:tav>
                                        <p:tav tm="100000">
                                          <p:val>
                                            <p:fltVal val="0"/>
                                          </p:val>
                                        </p:tav>
                                      </p:tavLst>
                                    </p:anim>
                                    <p:set>
                                      <p:cBhvr>
                                        <p:cTn id="83" dur="1" fill="hold">
                                          <p:stCondLst>
                                            <p:cond delay="499"/>
                                          </p:stCondLst>
                                        </p:cTn>
                                        <p:tgtEl>
                                          <p:spTgt spid="24"/>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35" presetClass="emph" presetSubtype="0" fill="hold" grpId="0" nodeType="clickEffect">
                                  <p:stCondLst>
                                    <p:cond delay="0"/>
                                  </p:stCondLst>
                                  <p:childTnLst>
                                    <p:anim calcmode="discrete" valueType="str">
                                      <p:cBhvr>
                                        <p:cTn id="87" dur="1000" fill="hold"/>
                                        <p:tgtEl>
                                          <p:spTgt spid="23"/>
                                        </p:tgtEl>
                                        <p:attrNameLst>
                                          <p:attrName>style.visibility</p:attrName>
                                        </p:attrNameLst>
                                      </p:cBhvr>
                                      <p:tavLst>
                                        <p:tav tm="0">
                                          <p:val>
                                            <p:strVal val="hidden"/>
                                          </p:val>
                                        </p:tav>
                                        <p:tav tm="50000">
                                          <p:val>
                                            <p:strVal val="visible"/>
                                          </p:val>
                                        </p:tav>
                                      </p:tavLst>
                                    </p:anim>
                                  </p:childTnLst>
                                </p:cTn>
                              </p:par>
                            </p:childTnLst>
                          </p:cTn>
                        </p:par>
                      </p:childTnLst>
                    </p:cTn>
                  </p:par>
                  <p:par>
                    <p:cTn id="88" fill="hold">
                      <p:stCondLst>
                        <p:cond delay="indefinite"/>
                      </p:stCondLst>
                      <p:childTnLst>
                        <p:par>
                          <p:cTn id="89" fill="hold">
                            <p:stCondLst>
                              <p:cond delay="0"/>
                            </p:stCondLst>
                            <p:childTnLst>
                              <p:par>
                                <p:cTn id="90" presetID="17" presetClass="entr" presetSubtype="8" fill="hold" nodeType="clickEffect">
                                  <p:stCondLst>
                                    <p:cond delay="0"/>
                                  </p:stCondLst>
                                  <p:childTnLst>
                                    <p:set>
                                      <p:cBhvr>
                                        <p:cTn id="91" dur="1" fill="hold">
                                          <p:stCondLst>
                                            <p:cond delay="0"/>
                                          </p:stCondLst>
                                        </p:cTn>
                                        <p:tgtEl>
                                          <p:spTgt spid="26"/>
                                        </p:tgtEl>
                                        <p:attrNameLst>
                                          <p:attrName>style.visibility</p:attrName>
                                        </p:attrNameLst>
                                      </p:cBhvr>
                                      <p:to>
                                        <p:strVal val="visible"/>
                                      </p:to>
                                    </p:set>
                                    <p:anim calcmode="lin" valueType="num">
                                      <p:cBhvr>
                                        <p:cTn id="92" dur="500" fill="hold"/>
                                        <p:tgtEl>
                                          <p:spTgt spid="26"/>
                                        </p:tgtEl>
                                        <p:attrNameLst>
                                          <p:attrName>ppt_x</p:attrName>
                                        </p:attrNameLst>
                                      </p:cBhvr>
                                      <p:tavLst>
                                        <p:tav tm="0">
                                          <p:val>
                                            <p:strVal val="#ppt_x-#ppt_w/2"/>
                                          </p:val>
                                        </p:tav>
                                        <p:tav tm="100000">
                                          <p:val>
                                            <p:strVal val="#ppt_x"/>
                                          </p:val>
                                        </p:tav>
                                      </p:tavLst>
                                    </p:anim>
                                    <p:anim calcmode="lin" valueType="num">
                                      <p:cBhvr>
                                        <p:cTn id="93" dur="500" fill="hold"/>
                                        <p:tgtEl>
                                          <p:spTgt spid="26"/>
                                        </p:tgtEl>
                                        <p:attrNameLst>
                                          <p:attrName>ppt_y</p:attrName>
                                        </p:attrNameLst>
                                      </p:cBhvr>
                                      <p:tavLst>
                                        <p:tav tm="0">
                                          <p:val>
                                            <p:strVal val="#ppt_y"/>
                                          </p:val>
                                        </p:tav>
                                        <p:tav tm="100000">
                                          <p:val>
                                            <p:strVal val="#ppt_y"/>
                                          </p:val>
                                        </p:tav>
                                      </p:tavLst>
                                    </p:anim>
                                    <p:anim calcmode="lin" valueType="num">
                                      <p:cBhvr>
                                        <p:cTn id="94" dur="500" fill="hold"/>
                                        <p:tgtEl>
                                          <p:spTgt spid="26"/>
                                        </p:tgtEl>
                                        <p:attrNameLst>
                                          <p:attrName>ppt_w</p:attrName>
                                        </p:attrNameLst>
                                      </p:cBhvr>
                                      <p:tavLst>
                                        <p:tav tm="0">
                                          <p:val>
                                            <p:fltVal val="0"/>
                                          </p:val>
                                        </p:tav>
                                        <p:tav tm="100000">
                                          <p:val>
                                            <p:strVal val="#ppt_w"/>
                                          </p:val>
                                        </p:tav>
                                      </p:tavLst>
                                    </p:anim>
                                    <p:anim calcmode="lin" valueType="num">
                                      <p:cBhvr>
                                        <p:cTn id="95" dur="5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96" fill="hold">
                      <p:stCondLst>
                        <p:cond delay="indefinite"/>
                      </p:stCondLst>
                      <p:childTnLst>
                        <p:par>
                          <p:cTn id="97" fill="hold">
                            <p:stCondLst>
                              <p:cond delay="0"/>
                            </p:stCondLst>
                            <p:childTnLst>
                              <p:par>
                                <p:cTn id="98" presetID="17" presetClass="entr" presetSubtype="8" fill="hold" nodeType="clickEffect">
                                  <p:stCondLst>
                                    <p:cond delay="0"/>
                                  </p:stCondLst>
                                  <p:childTnLst>
                                    <p:set>
                                      <p:cBhvr>
                                        <p:cTn id="99" dur="1" fill="hold">
                                          <p:stCondLst>
                                            <p:cond delay="0"/>
                                          </p:stCondLst>
                                        </p:cTn>
                                        <p:tgtEl>
                                          <p:spTgt spid="34"/>
                                        </p:tgtEl>
                                        <p:attrNameLst>
                                          <p:attrName>style.visibility</p:attrName>
                                        </p:attrNameLst>
                                      </p:cBhvr>
                                      <p:to>
                                        <p:strVal val="visible"/>
                                      </p:to>
                                    </p:set>
                                    <p:anim calcmode="lin" valueType="num">
                                      <p:cBhvr>
                                        <p:cTn id="100" dur="500" fill="hold"/>
                                        <p:tgtEl>
                                          <p:spTgt spid="34"/>
                                        </p:tgtEl>
                                        <p:attrNameLst>
                                          <p:attrName>ppt_x</p:attrName>
                                        </p:attrNameLst>
                                      </p:cBhvr>
                                      <p:tavLst>
                                        <p:tav tm="0">
                                          <p:val>
                                            <p:strVal val="#ppt_x-#ppt_w/2"/>
                                          </p:val>
                                        </p:tav>
                                        <p:tav tm="100000">
                                          <p:val>
                                            <p:strVal val="#ppt_x"/>
                                          </p:val>
                                        </p:tav>
                                      </p:tavLst>
                                    </p:anim>
                                    <p:anim calcmode="lin" valueType="num">
                                      <p:cBhvr>
                                        <p:cTn id="101" dur="500" fill="hold"/>
                                        <p:tgtEl>
                                          <p:spTgt spid="34"/>
                                        </p:tgtEl>
                                        <p:attrNameLst>
                                          <p:attrName>ppt_y</p:attrName>
                                        </p:attrNameLst>
                                      </p:cBhvr>
                                      <p:tavLst>
                                        <p:tav tm="0">
                                          <p:val>
                                            <p:strVal val="#ppt_y"/>
                                          </p:val>
                                        </p:tav>
                                        <p:tav tm="100000">
                                          <p:val>
                                            <p:strVal val="#ppt_y"/>
                                          </p:val>
                                        </p:tav>
                                      </p:tavLst>
                                    </p:anim>
                                    <p:anim calcmode="lin" valueType="num">
                                      <p:cBhvr>
                                        <p:cTn id="102" dur="500" fill="hold"/>
                                        <p:tgtEl>
                                          <p:spTgt spid="34"/>
                                        </p:tgtEl>
                                        <p:attrNameLst>
                                          <p:attrName>ppt_w</p:attrName>
                                        </p:attrNameLst>
                                      </p:cBhvr>
                                      <p:tavLst>
                                        <p:tav tm="0">
                                          <p:val>
                                            <p:fltVal val="0"/>
                                          </p:val>
                                        </p:tav>
                                        <p:tav tm="100000">
                                          <p:val>
                                            <p:strVal val="#ppt_w"/>
                                          </p:val>
                                        </p:tav>
                                      </p:tavLst>
                                    </p:anim>
                                    <p:anim calcmode="lin" valueType="num">
                                      <p:cBhvr>
                                        <p:cTn id="103" dur="500" fill="hold"/>
                                        <p:tgtEl>
                                          <p:spTgt spid="34"/>
                                        </p:tgtEl>
                                        <p:attrNameLst>
                                          <p:attrName>ppt_h</p:attrName>
                                        </p:attrNameLst>
                                      </p:cBhvr>
                                      <p:tavLst>
                                        <p:tav tm="0">
                                          <p:val>
                                            <p:strVal val="#ppt_h"/>
                                          </p:val>
                                        </p:tav>
                                        <p:tav tm="100000">
                                          <p:val>
                                            <p:strVal val="#ppt_h"/>
                                          </p:val>
                                        </p:tav>
                                      </p:tavLst>
                                    </p:anim>
                                  </p:childTnLst>
                                </p:cTn>
                              </p:par>
                            </p:childTnLst>
                          </p:cTn>
                        </p:par>
                      </p:childTnLst>
                    </p:cTn>
                  </p:par>
                  <p:par>
                    <p:cTn id="104" fill="hold">
                      <p:stCondLst>
                        <p:cond delay="indefinite"/>
                      </p:stCondLst>
                      <p:childTnLst>
                        <p:par>
                          <p:cTn id="105" fill="hold">
                            <p:stCondLst>
                              <p:cond delay="0"/>
                            </p:stCondLst>
                            <p:childTnLst>
                              <p:par>
                                <p:cTn id="106" presetID="1" presetClass="emph" presetSubtype="2" fill="hold" nodeType="clickEffect">
                                  <p:stCondLst>
                                    <p:cond delay="0"/>
                                  </p:stCondLst>
                                  <p:childTnLst>
                                    <p:animClr clrSpc="rgb" dir="cw">
                                      <p:cBhvr>
                                        <p:cTn id="107" dur="2000" fill="hold"/>
                                        <p:tgtEl>
                                          <p:spTgt spid="17"/>
                                        </p:tgtEl>
                                        <p:attrNameLst>
                                          <p:attrName>fillcolor</p:attrName>
                                        </p:attrNameLst>
                                      </p:cBhvr>
                                      <p:to>
                                        <a:schemeClr val="folHlink"/>
                                      </p:to>
                                    </p:animClr>
                                    <p:set>
                                      <p:cBhvr>
                                        <p:cTn id="108" dur="2000" fill="hold"/>
                                        <p:tgtEl>
                                          <p:spTgt spid="17"/>
                                        </p:tgtEl>
                                        <p:attrNameLst>
                                          <p:attrName>fill.type</p:attrName>
                                        </p:attrNameLst>
                                      </p:cBhvr>
                                      <p:to>
                                        <p:strVal val="solid"/>
                                      </p:to>
                                    </p:set>
                                    <p:set>
                                      <p:cBhvr>
                                        <p:cTn id="109" dur="2000" fill="hold"/>
                                        <p:tgtEl>
                                          <p:spTgt spid="17"/>
                                        </p:tgtEl>
                                        <p:attrNameLst>
                                          <p:attrName>fill.on</p:attrName>
                                        </p:attrNameLst>
                                      </p:cBhvr>
                                      <p:to>
                                        <p:strVal val="true"/>
                                      </p:to>
                                    </p:set>
                                  </p:childTnLst>
                                </p:cTn>
                              </p:par>
                            </p:childTnLst>
                          </p:cTn>
                        </p:par>
                      </p:childTnLst>
                    </p:cTn>
                  </p:par>
                  <p:par>
                    <p:cTn id="110" fill="hold">
                      <p:stCondLst>
                        <p:cond delay="indefinite"/>
                      </p:stCondLst>
                      <p:childTnLst>
                        <p:par>
                          <p:cTn id="111" fill="hold">
                            <p:stCondLst>
                              <p:cond delay="0"/>
                            </p:stCondLst>
                            <p:childTnLst>
                              <p:par>
                                <p:cTn id="112" presetID="19" presetClass="entr" presetSubtype="10" fill="hold" grpId="0" nodeType="clickEffect">
                                  <p:stCondLst>
                                    <p:cond delay="0"/>
                                  </p:stCondLst>
                                  <p:childTnLst>
                                    <p:set>
                                      <p:cBhvr>
                                        <p:cTn id="113" dur="1" fill="hold">
                                          <p:stCondLst>
                                            <p:cond delay="0"/>
                                          </p:stCondLst>
                                        </p:cTn>
                                        <p:tgtEl>
                                          <p:spTgt spid="35"/>
                                        </p:tgtEl>
                                        <p:attrNameLst>
                                          <p:attrName>style.visibility</p:attrName>
                                        </p:attrNameLst>
                                      </p:cBhvr>
                                      <p:to>
                                        <p:strVal val="visible"/>
                                      </p:to>
                                    </p:set>
                                    <p:anim calcmode="lin" valueType="num">
                                      <p:cBhvr>
                                        <p:cTn id="114" dur="1000" fill="hold"/>
                                        <p:tgtEl>
                                          <p:spTgt spid="35"/>
                                        </p:tgtEl>
                                        <p:attrNameLst>
                                          <p:attrName>ppt_w</p:attrName>
                                        </p:attrNameLst>
                                      </p:cBhvr>
                                      <p:tavLst>
                                        <p:tav tm="0" fmla="#ppt_w*sin(2.5*pi*$)">
                                          <p:val>
                                            <p:fltVal val="0"/>
                                          </p:val>
                                        </p:tav>
                                        <p:tav tm="100000">
                                          <p:val>
                                            <p:fltVal val="1"/>
                                          </p:val>
                                        </p:tav>
                                      </p:tavLst>
                                    </p:anim>
                                    <p:anim calcmode="lin" valueType="num">
                                      <p:cBhvr>
                                        <p:cTn id="115" dur="1000" fill="hold"/>
                                        <p:tgtEl>
                                          <p:spTgt spid="35"/>
                                        </p:tgtEl>
                                        <p:attrNameLst>
                                          <p:attrName>ppt_h</p:attrName>
                                        </p:attrNameLst>
                                      </p:cBhvr>
                                      <p:tavLst>
                                        <p:tav tm="0">
                                          <p:val>
                                            <p:strVal val="#ppt_h"/>
                                          </p:val>
                                        </p:tav>
                                        <p:tav tm="100000">
                                          <p:val>
                                            <p:strVal val="#ppt_h"/>
                                          </p:val>
                                        </p:tav>
                                      </p:tavLst>
                                    </p:anim>
                                  </p:childTnLst>
                                </p:cTn>
                              </p:par>
                            </p:childTnLst>
                          </p:cTn>
                        </p:par>
                      </p:childTnLst>
                    </p:cTn>
                  </p:par>
                  <p:par>
                    <p:cTn id="116" fill="hold">
                      <p:stCondLst>
                        <p:cond delay="indefinite"/>
                      </p:stCondLst>
                      <p:childTnLst>
                        <p:par>
                          <p:cTn id="117" fill="hold">
                            <p:stCondLst>
                              <p:cond delay="0"/>
                            </p:stCondLst>
                            <p:childTnLst>
                              <p:par>
                                <p:cTn id="118" presetID="41" presetClass="exit" presetSubtype="0" fill="hold" grpId="1" nodeType="clickEffect">
                                  <p:stCondLst>
                                    <p:cond delay="0"/>
                                  </p:stCondLst>
                                  <p:iterate type="lt">
                                    <p:tmPct val="10000"/>
                                  </p:iterate>
                                  <p:childTnLst>
                                    <p:anim calcmode="lin" valueType="num">
                                      <p:cBhvr>
                                        <p:cTn id="119" dur="500"/>
                                        <p:tgtEl>
                                          <p:spTgt spid="22"/>
                                        </p:tgtEl>
                                        <p:attrNameLst>
                                          <p:attrName>ppt_x</p:attrName>
                                        </p:attrNameLst>
                                      </p:cBhvr>
                                      <p:tavLst>
                                        <p:tav tm="0">
                                          <p:val>
                                            <p:strVal val="ppt_x"/>
                                          </p:val>
                                        </p:tav>
                                        <p:tav tm="50000">
                                          <p:val>
                                            <p:strVal val="ppt_x+.1"/>
                                          </p:val>
                                        </p:tav>
                                        <p:tav tm="100000">
                                          <p:val>
                                            <p:strVal val="ppt_x"/>
                                          </p:val>
                                        </p:tav>
                                      </p:tavLst>
                                    </p:anim>
                                    <p:anim calcmode="lin" valueType="num">
                                      <p:cBhvr>
                                        <p:cTn id="120" dur="500"/>
                                        <p:tgtEl>
                                          <p:spTgt spid="22"/>
                                        </p:tgtEl>
                                        <p:attrNameLst>
                                          <p:attrName>ppt_y</p:attrName>
                                        </p:attrNameLst>
                                      </p:cBhvr>
                                      <p:tavLst>
                                        <p:tav tm="0">
                                          <p:val>
                                            <p:strVal val="ppt_y"/>
                                          </p:val>
                                        </p:tav>
                                        <p:tav tm="100000">
                                          <p:val>
                                            <p:strVal val="ppt_y"/>
                                          </p:val>
                                        </p:tav>
                                      </p:tavLst>
                                    </p:anim>
                                    <p:anim calcmode="lin" valueType="num">
                                      <p:cBhvr>
                                        <p:cTn id="121" dur="500"/>
                                        <p:tgtEl>
                                          <p:spTgt spid="22"/>
                                        </p:tgtEl>
                                        <p:attrNameLst>
                                          <p:attrName>ppt_h</p:attrName>
                                        </p:attrNameLst>
                                      </p:cBhvr>
                                      <p:tavLst>
                                        <p:tav tm="0">
                                          <p:val>
                                            <p:strVal val="ppt_h"/>
                                          </p:val>
                                        </p:tav>
                                        <p:tav tm="50000">
                                          <p:val>
                                            <p:strVal val="ppt_h+.01"/>
                                          </p:val>
                                        </p:tav>
                                        <p:tav tm="100000">
                                          <p:val>
                                            <p:strVal val="ppt_h/10"/>
                                          </p:val>
                                        </p:tav>
                                      </p:tavLst>
                                    </p:anim>
                                    <p:anim calcmode="lin" valueType="num">
                                      <p:cBhvr>
                                        <p:cTn id="122" dur="500"/>
                                        <p:tgtEl>
                                          <p:spTgt spid="22"/>
                                        </p:tgtEl>
                                        <p:attrNameLst>
                                          <p:attrName>ppt_w</p:attrName>
                                        </p:attrNameLst>
                                      </p:cBhvr>
                                      <p:tavLst>
                                        <p:tav tm="0">
                                          <p:val>
                                            <p:strVal val="ppt_w"/>
                                          </p:val>
                                        </p:tav>
                                        <p:tav tm="50000">
                                          <p:val>
                                            <p:strVal val="ppt_w+.01"/>
                                          </p:val>
                                        </p:tav>
                                        <p:tav tm="100000">
                                          <p:val>
                                            <p:strVal val="ppt_w/10"/>
                                          </p:val>
                                        </p:tav>
                                      </p:tavLst>
                                    </p:anim>
                                    <p:animEffect transition="out" filter="fade">
                                      <p:cBhvr>
                                        <p:cTn id="123" dur="500" tmFilter="0,0; .5, 0; 1, 1"/>
                                        <p:tgtEl>
                                          <p:spTgt spid="22"/>
                                        </p:tgtEl>
                                      </p:cBhvr>
                                    </p:animEffect>
                                    <p:set>
                                      <p:cBhvr>
                                        <p:cTn id="12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22" grpId="1"/>
      <p:bldP spid="23" grpId="0"/>
      <p:bldP spid="27" grpId="0"/>
      <p:bldP spid="33" grpId="0"/>
      <p:bldP spid="24" grpId="0" animBg="1"/>
      <p:bldP spid="24" grpId="2" animBg="1"/>
      <p:bldP spid="24" grpId="3" animBg="1"/>
      <p:bldP spid="3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
          <p:cNvSpPr txBox="1">
            <a:spLocks/>
          </p:cNvSpPr>
          <p:nvPr/>
        </p:nvSpPr>
        <p:spPr bwMode="auto">
          <a:xfrm>
            <a:off x="0" y="3143248"/>
            <a:ext cx="9144000" cy="15001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by the Inquisition and ordered, under threat of torture, to deny his beliefs. He did so, and was permitted to return to his own house, in 1634, on condition that he did not leave it. </a:t>
            </a:r>
          </a:p>
          <a:p>
            <a:r>
              <a:rPr lang="en-US" dirty="0">
                <a:latin typeface="Times New Roman" pitchFamily="18" charset="0"/>
                <a:cs typeface="Times New Roman" pitchFamily="18" charset="0"/>
              </a:rPr>
              <a:t>   In 1638 Galileo published another important book, the </a:t>
            </a:r>
            <a:r>
              <a:rPr lang="en-US" i="1" dirty="0">
                <a:latin typeface="Times New Roman" pitchFamily="18" charset="0"/>
                <a:cs typeface="Times New Roman" pitchFamily="18" charset="0"/>
              </a:rPr>
              <a:t>Dialogue on the Two</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New Science</a:t>
            </a:r>
            <a:r>
              <a:rPr lang="en-US" dirty="0">
                <a:latin typeface="Times New Roman" pitchFamily="18" charset="0"/>
                <a:cs typeface="Times New Roman" pitchFamily="18" charset="0"/>
              </a:rPr>
              <a:t>, which explained his ideas about the new science of mechanics, later developed by </a:t>
            </a:r>
            <a:r>
              <a:rPr lang="en-US" i="1" dirty="0">
                <a:latin typeface="Times New Roman" pitchFamily="18" charset="0"/>
                <a:cs typeface="Times New Roman" pitchFamily="18" charset="0"/>
              </a:rPr>
              <a:t>Sir Isaac Newton</a:t>
            </a:r>
            <a:r>
              <a:rPr lang="en-US" dirty="0">
                <a:latin typeface="Times New Roman" pitchFamily="18" charset="0"/>
                <a:cs typeface="Times New Roman" pitchFamily="18" charset="0"/>
              </a:rPr>
              <a:t> .</a:t>
            </a:r>
          </a:p>
        </p:txBody>
      </p:sp>
      <p:sp>
        <p:nvSpPr>
          <p:cNvPr id="21" name="Content Placeholder 2"/>
          <p:cNvSpPr txBox="1">
            <a:spLocks/>
          </p:cNvSpPr>
          <p:nvPr/>
        </p:nvSpPr>
        <p:spPr bwMode="auto">
          <a:xfrm>
            <a:off x="0" y="2571744"/>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but he did not write very much. In 1632, however, he published his</a:t>
            </a:r>
          </a:p>
        </p:txBody>
      </p:sp>
      <p:sp>
        <p:nvSpPr>
          <p:cNvPr id="8" name="Content Placeholder 2"/>
          <p:cNvSpPr txBox="1">
            <a:spLocks/>
          </p:cNvSpPr>
          <p:nvPr/>
        </p:nvSpPr>
        <p:spPr bwMode="auto">
          <a:xfrm>
            <a:off x="0" y="571480"/>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become </a:t>
            </a:r>
            <a:r>
              <a:rPr lang="en-US" dirty="0">
                <a:latin typeface="Times New Roman" pitchFamily="18" charset="0"/>
                <a:cs typeface="Times New Roman" pitchFamily="18" charset="0"/>
              </a:rPr>
              <a:t>" first philosopher and mathematician" to the Duke of     Tuscany.</a:t>
            </a:r>
          </a:p>
        </p:txBody>
      </p:sp>
      <p:sp>
        <p:nvSpPr>
          <p:cNvPr id="9" name="Content Placeholder 2"/>
          <p:cNvSpPr txBox="1">
            <a:spLocks/>
          </p:cNvSpPr>
          <p:nvPr/>
        </p:nvSpPr>
        <p:spPr bwMode="auto">
          <a:xfrm>
            <a:off x="0" y="857232"/>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This gave him more time for research and in 1613 he published a book called </a:t>
            </a:r>
            <a:r>
              <a:rPr lang="en-US" i="1" dirty="0">
                <a:latin typeface="Times New Roman" pitchFamily="18" charset="0"/>
                <a:cs typeface="Times New Roman" pitchFamily="18" charset="0"/>
              </a:rPr>
              <a:t>Letter on the Sunspot,</a:t>
            </a:r>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p:txBody>
      </p:sp>
      <p:sp>
        <p:nvSpPr>
          <p:cNvPr id="6" name="Title 1"/>
          <p:cNvSpPr>
            <a:spLocks noGrp="1"/>
          </p:cNvSpPr>
          <p:nvPr>
            <p:ph type="title"/>
          </p:nvPr>
        </p:nvSpPr>
        <p:spPr>
          <a:xfrm>
            <a:off x="500034" y="0"/>
            <a:ext cx="8229600" cy="857232"/>
          </a:xfrm>
        </p:spPr>
        <p:txBody>
          <a:bodyPr/>
          <a:lstStyle/>
          <a:p>
            <a:r>
              <a:rPr lang="en-US" dirty="0"/>
              <a:t>EXAMPLE 7 </a:t>
            </a:r>
            <a:r>
              <a:rPr lang="en-US" sz="2000" dirty="0"/>
              <a:t>(math 88)</a:t>
            </a:r>
          </a:p>
        </p:txBody>
      </p:sp>
      <p:sp>
        <p:nvSpPr>
          <p:cNvPr id="7" name="Content Placeholder 2"/>
          <p:cNvSpPr txBox="1">
            <a:spLocks/>
          </p:cNvSpPr>
          <p:nvPr/>
        </p:nvSpPr>
        <p:spPr bwMode="auto">
          <a:xfrm>
            <a:off x="0" y="571480"/>
            <a:ext cx="307180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In 1610 Galileo left Padua to</a:t>
            </a:r>
          </a:p>
        </p:txBody>
      </p:sp>
      <p:sp>
        <p:nvSpPr>
          <p:cNvPr id="12" name="Content Placeholder 2"/>
          <p:cNvSpPr txBox="1">
            <a:spLocks/>
          </p:cNvSpPr>
          <p:nvPr/>
        </p:nvSpPr>
        <p:spPr bwMode="auto">
          <a:xfrm>
            <a:off x="0" y="1142984"/>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and in it, as well as describing for the first time the spots , that appear on the face of the Sun,</a:t>
            </a:r>
          </a:p>
        </p:txBody>
      </p:sp>
      <p:sp>
        <p:nvSpPr>
          <p:cNvPr id="13" name="Content Placeholder 2"/>
          <p:cNvSpPr txBox="1">
            <a:spLocks/>
          </p:cNvSpPr>
          <p:nvPr/>
        </p:nvSpPr>
        <p:spPr bwMode="auto">
          <a:xfrm>
            <a:off x="857224" y="1428736"/>
            <a:ext cx="578644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declared his belief in Copernicus' theory that the Earth</a:t>
            </a:r>
          </a:p>
        </p:txBody>
      </p:sp>
      <p:cxnSp>
        <p:nvCxnSpPr>
          <p:cNvPr id="14" name="Straight Connector 13"/>
          <p:cNvCxnSpPr/>
          <p:nvPr/>
        </p:nvCxnSpPr>
        <p:spPr>
          <a:xfrm>
            <a:off x="4929190" y="1142984"/>
            <a:ext cx="250033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857884" y="1142984"/>
            <a:ext cx="1571636" cy="15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bwMode="auto">
          <a:xfrm>
            <a:off x="0" y="1428736"/>
            <a:ext cx="9144000" cy="1285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                                                                                                        goes round the sun. This brought Galileo into conflict with the Roman Catholic Church which still believed in the teaching of Ptolemy and said that all Christians were to believe in it. In 1616 the Pope made him promise nit to hold, teach or defend the ideas of </a:t>
            </a:r>
            <a:r>
              <a:rPr lang="en-US" dirty="0" err="1">
                <a:latin typeface="Times New Roman" pitchFamily="18" charset="0"/>
                <a:cs typeface="Times New Roman" pitchFamily="18" charset="0"/>
              </a:rPr>
              <a:t>Copemicus</a:t>
            </a:r>
            <a:r>
              <a:rPr lang="en-US" dirty="0">
                <a:latin typeface="Times New Roman" pitchFamily="18" charset="0"/>
                <a:cs typeface="Times New Roman" pitchFamily="18" charset="0"/>
              </a:rPr>
              <a:t>. Galileo  went to live quietly</a:t>
            </a:r>
          </a:p>
        </p:txBody>
      </p:sp>
      <p:sp>
        <p:nvSpPr>
          <p:cNvPr id="20" name="Content Placeholder 2"/>
          <p:cNvSpPr txBox="1">
            <a:spLocks/>
          </p:cNvSpPr>
          <p:nvPr/>
        </p:nvSpPr>
        <p:spPr bwMode="auto">
          <a:xfrm>
            <a:off x="0" y="228599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in Florence and did not give up his studies,</a:t>
            </a:r>
          </a:p>
        </p:txBody>
      </p:sp>
      <p:sp>
        <p:nvSpPr>
          <p:cNvPr id="22" name="Content Placeholder 2"/>
          <p:cNvSpPr txBox="1">
            <a:spLocks/>
          </p:cNvSpPr>
          <p:nvPr/>
        </p:nvSpPr>
        <p:spPr bwMode="auto">
          <a:xfrm>
            <a:off x="0" y="2857496"/>
            <a:ext cx="9144000" cy="7858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i="1" dirty="0">
                <a:latin typeface="Times New Roman" pitchFamily="18" charset="0"/>
                <a:cs typeface="Times New Roman" pitchFamily="18" charset="0"/>
              </a:rPr>
              <a:t>Dialogue on the Two Principal Systems of the World </a:t>
            </a:r>
            <a:r>
              <a:rPr lang="en-US" dirty="0">
                <a:latin typeface="Times New Roman" pitchFamily="18" charset="0"/>
                <a:cs typeface="Times New Roman" pitchFamily="18" charset="0"/>
              </a:rPr>
              <a:t>in which he began defended the theory of Copernicus. The book was praised all over Europe, but Galileo was called the Rome</a:t>
            </a:r>
          </a:p>
        </p:txBody>
      </p:sp>
      <p:sp>
        <p:nvSpPr>
          <p:cNvPr id="24" name="Content Placeholder 2"/>
          <p:cNvSpPr txBox="1">
            <a:spLocks/>
          </p:cNvSpPr>
          <p:nvPr/>
        </p:nvSpPr>
        <p:spPr bwMode="auto">
          <a:xfrm>
            <a:off x="857224" y="4500570"/>
            <a:ext cx="4572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He went blind in 1637 but continued his work</a:t>
            </a:r>
          </a:p>
        </p:txBody>
      </p:sp>
      <p:sp>
        <p:nvSpPr>
          <p:cNvPr id="25" name="Content Placeholder 2"/>
          <p:cNvSpPr txBox="1">
            <a:spLocks/>
          </p:cNvSpPr>
          <p:nvPr/>
        </p:nvSpPr>
        <p:spPr bwMode="auto">
          <a:xfrm>
            <a:off x="0" y="4500570"/>
            <a:ext cx="9144000" cy="571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up to his death at </a:t>
            </a:r>
            <a:r>
              <a:rPr lang="en-US" dirty="0" err="1">
                <a:latin typeface="Times New Roman" pitchFamily="18" charset="0"/>
                <a:cs typeface="Times New Roman" pitchFamily="18" charset="0"/>
              </a:rPr>
              <a:t>Arcetri</a:t>
            </a:r>
            <a:r>
              <a:rPr lang="en-US" dirty="0">
                <a:latin typeface="Times New Roman" pitchFamily="18" charset="0"/>
                <a:cs typeface="Times New Roman" pitchFamily="18" charset="0"/>
              </a:rPr>
              <a:t>, near Florence, on 8 January 1642.</a:t>
            </a:r>
          </a:p>
        </p:txBody>
      </p:sp>
      <p:sp>
        <p:nvSpPr>
          <p:cNvPr id="26" name="Rectangle 25"/>
          <p:cNvSpPr/>
          <p:nvPr/>
        </p:nvSpPr>
        <p:spPr>
          <a:xfrm>
            <a:off x="0" y="5103674"/>
            <a:ext cx="9144000" cy="1754326"/>
          </a:xfrm>
          <a:prstGeom prst="rect">
            <a:avLst/>
          </a:prstGeom>
          <a:gradFill flip="none" rotWithShape="1">
            <a:gsLst>
              <a:gs pos="0">
                <a:srgbClr val="FFEFD1"/>
              </a:gs>
              <a:gs pos="64999">
                <a:srgbClr val="F0EBD5"/>
              </a:gs>
              <a:gs pos="100000">
                <a:srgbClr val="D1C39F"/>
              </a:gs>
            </a:gsLst>
            <a:lin ang="18900000" scaled="1"/>
            <a:tileRect/>
          </a:gradFill>
        </p:spPr>
        <p:txBody>
          <a:bodyPr wrap="square">
            <a:spAutoFit/>
          </a:bodyPr>
          <a:lstStyle/>
          <a:p>
            <a:pPr lvl="0"/>
            <a:r>
              <a:rPr lang="en-US" b="1" dirty="0">
                <a:latin typeface="+mj-lt"/>
                <a:cs typeface="Times New Roman" pitchFamily="18" charset="0"/>
              </a:rPr>
              <a:t>46. According to the passage ,Galileo …..</a:t>
            </a:r>
          </a:p>
          <a:p>
            <a:pPr lvl="0"/>
            <a:r>
              <a:rPr lang="en-US" b="1" dirty="0">
                <a:latin typeface="+mj-lt"/>
                <a:cs typeface="Times New Roman" pitchFamily="18" charset="0"/>
              </a:rPr>
              <a:t>    a) did research studies about sunspots in 1613</a:t>
            </a:r>
          </a:p>
          <a:p>
            <a:pPr lvl="0"/>
            <a:r>
              <a:rPr lang="en-US" b="1" dirty="0">
                <a:latin typeface="+mj-lt"/>
                <a:cs typeface="Times New Roman" pitchFamily="18" charset="0"/>
              </a:rPr>
              <a:t>    b) Published a letter on the Sun and sent it to the Duke</a:t>
            </a:r>
          </a:p>
          <a:p>
            <a:pPr lvl="0"/>
            <a:r>
              <a:rPr lang="en-US" b="1" dirty="0">
                <a:latin typeface="+mj-lt"/>
                <a:cs typeface="Times New Roman" pitchFamily="18" charset="0"/>
              </a:rPr>
              <a:t>    c) Met the Duke of Tuscany, who was a mathematician</a:t>
            </a:r>
          </a:p>
          <a:p>
            <a:pPr lvl="0"/>
            <a:r>
              <a:rPr lang="en-US" b="1" dirty="0">
                <a:latin typeface="+mj-lt"/>
                <a:cs typeface="Times New Roman" pitchFamily="18" charset="0"/>
              </a:rPr>
              <a:t>    d)Did not stop his scientific work even after he became blind</a:t>
            </a:r>
          </a:p>
          <a:p>
            <a:r>
              <a:rPr lang="en-US" b="1" dirty="0">
                <a:latin typeface="+mj-lt"/>
              </a:rPr>
              <a:t> </a:t>
            </a:r>
          </a:p>
        </p:txBody>
      </p:sp>
      <p:cxnSp>
        <p:nvCxnSpPr>
          <p:cNvPr id="18" name="Straight Connector 17"/>
          <p:cNvCxnSpPr/>
          <p:nvPr/>
        </p:nvCxnSpPr>
        <p:spPr>
          <a:xfrm>
            <a:off x="785786" y="5643578"/>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357554" y="5643578"/>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000496" y="5357826"/>
            <a:ext cx="1000132"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False</a:t>
            </a:r>
            <a:endParaRPr lang="en-US" dirty="0">
              <a:solidFill>
                <a:srgbClr val="FF0000"/>
              </a:solidFill>
            </a:endParaRPr>
          </a:p>
        </p:txBody>
      </p:sp>
      <p:cxnSp>
        <p:nvCxnSpPr>
          <p:cNvPr id="35" name="Straight Connector 34"/>
          <p:cNvCxnSpPr/>
          <p:nvPr/>
        </p:nvCxnSpPr>
        <p:spPr>
          <a:xfrm>
            <a:off x="571472" y="5929330"/>
            <a:ext cx="128588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4143372" y="5643578"/>
            <a:ext cx="1133484"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False</a:t>
            </a:r>
            <a:endParaRPr lang="en-US" dirty="0">
              <a:solidFill>
                <a:srgbClr val="FF0000"/>
              </a:solidFill>
            </a:endParaRPr>
          </a:p>
        </p:txBody>
      </p:sp>
      <p:cxnSp>
        <p:nvCxnSpPr>
          <p:cNvPr id="37" name="Straight Connector 36"/>
          <p:cNvCxnSpPr/>
          <p:nvPr/>
        </p:nvCxnSpPr>
        <p:spPr>
          <a:xfrm>
            <a:off x="428596" y="6215082"/>
            <a:ext cx="185738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9" name="Oval 38"/>
          <p:cNvSpPr/>
          <p:nvPr/>
        </p:nvSpPr>
        <p:spPr>
          <a:xfrm>
            <a:off x="2786050" y="642918"/>
            <a:ext cx="928694" cy="2857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4143372" y="5929330"/>
            <a:ext cx="1133484" cy="353943"/>
          </a:xfrm>
          <a:prstGeom prst="rect">
            <a:avLst/>
          </a:prstGeom>
          <a:noFill/>
        </p:spPr>
        <p:txBody>
          <a:bodyPr wrap="square" lIns="0" tIns="0" rtlCol="0" anchor="b" anchorCtr="1">
            <a:spAutoFit/>
          </a:bodyPr>
          <a:lstStyle/>
          <a:p>
            <a:pPr lvl="1" algn="ctr"/>
            <a:r>
              <a:rPr lang="en-US" sz="2000" b="1" dirty="0">
                <a:solidFill>
                  <a:srgbClr val="FF0000"/>
                </a:solidFill>
                <a:latin typeface="+mj-lt"/>
                <a:cs typeface="Times New Roman" pitchFamily="18" charset="0"/>
              </a:rPr>
              <a:t>False</a:t>
            </a:r>
            <a:endParaRPr lang="en-US" dirty="0">
              <a:solidFill>
                <a:srgbClr val="FF0000"/>
              </a:solidFill>
            </a:endParaRPr>
          </a:p>
        </p:txBody>
      </p:sp>
      <p:cxnSp>
        <p:nvCxnSpPr>
          <p:cNvPr id="41" name="Straight Connector 40"/>
          <p:cNvCxnSpPr/>
          <p:nvPr/>
        </p:nvCxnSpPr>
        <p:spPr>
          <a:xfrm>
            <a:off x="4572000" y="6500834"/>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785918" y="4786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000628" y="6088559"/>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ppt_w/2"/>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ppt_w</p:attrName>
                                        </p:attrNameLst>
                                      </p:cBhvr>
                                      <p:tavLst>
                                        <p:tav tm="0">
                                          <p:val>
                                            <p:fltVal val="0"/>
                                          </p:val>
                                        </p:tav>
                                        <p:tav tm="100000">
                                          <p:val>
                                            <p:strVal val="#ppt_w"/>
                                          </p:val>
                                        </p:tav>
                                      </p:tavLst>
                                    </p:anim>
                                    <p:anim calcmode="lin" valueType="num">
                                      <p:cBhvr>
                                        <p:cTn id="10"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p:cTn id="15" dur="500" fill="hold"/>
                                        <p:tgtEl>
                                          <p:spTgt spid="29"/>
                                        </p:tgtEl>
                                        <p:attrNameLst>
                                          <p:attrName>ppt_x</p:attrName>
                                        </p:attrNameLst>
                                      </p:cBhvr>
                                      <p:tavLst>
                                        <p:tav tm="0">
                                          <p:val>
                                            <p:strVal val="#ppt_x-#ppt_w/2"/>
                                          </p:val>
                                        </p:tav>
                                        <p:tav tm="100000">
                                          <p:val>
                                            <p:strVal val="#ppt_x"/>
                                          </p:val>
                                        </p:tav>
                                      </p:tavLst>
                                    </p:anim>
                                    <p:anim calcmode="lin" valueType="num">
                                      <p:cBhvr>
                                        <p:cTn id="16" dur="500" fill="hold"/>
                                        <p:tgtEl>
                                          <p:spTgt spid="29"/>
                                        </p:tgtEl>
                                        <p:attrNameLst>
                                          <p:attrName>ppt_y</p:attrName>
                                        </p:attrNameLst>
                                      </p:cBhvr>
                                      <p:tavLst>
                                        <p:tav tm="0">
                                          <p:val>
                                            <p:strVal val="#ppt_y"/>
                                          </p:val>
                                        </p:tav>
                                        <p:tav tm="100000">
                                          <p:val>
                                            <p:strVal val="#ppt_y"/>
                                          </p:val>
                                        </p:tav>
                                      </p:tavLst>
                                    </p:anim>
                                    <p:anim calcmode="lin" valueType="num">
                                      <p:cBhvr>
                                        <p:cTn id="17" dur="500" fill="hold"/>
                                        <p:tgtEl>
                                          <p:spTgt spid="29"/>
                                        </p:tgtEl>
                                        <p:attrNameLst>
                                          <p:attrName>ppt_w</p:attrName>
                                        </p:attrNameLst>
                                      </p:cBhvr>
                                      <p:tavLst>
                                        <p:tav tm="0">
                                          <p:val>
                                            <p:fltVal val="0"/>
                                          </p:val>
                                        </p:tav>
                                        <p:tav tm="100000">
                                          <p:val>
                                            <p:strVal val="#ppt_w"/>
                                          </p:val>
                                        </p:tav>
                                      </p:tavLst>
                                    </p:anim>
                                    <p:anim calcmode="lin" valueType="num">
                                      <p:cBhvr>
                                        <p:cTn id="18"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8"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p:cTn id="23" dur="500" fill="hold"/>
                                        <p:tgtEl>
                                          <p:spTgt spid="14"/>
                                        </p:tgtEl>
                                        <p:attrNameLst>
                                          <p:attrName>ppt_x</p:attrName>
                                        </p:attrNameLst>
                                      </p:cBhvr>
                                      <p:tavLst>
                                        <p:tav tm="0">
                                          <p:val>
                                            <p:strVal val="#ppt_x-#ppt_w/2"/>
                                          </p:val>
                                        </p:tav>
                                        <p:tav tm="100000">
                                          <p:val>
                                            <p:strVal val="#ppt_x"/>
                                          </p:val>
                                        </p:tav>
                                      </p:tavLst>
                                    </p:anim>
                                    <p:anim calcmode="lin" valueType="num">
                                      <p:cBhvr>
                                        <p:cTn id="24" dur="500" fill="hold"/>
                                        <p:tgtEl>
                                          <p:spTgt spid="14"/>
                                        </p:tgtEl>
                                        <p:attrNameLst>
                                          <p:attrName>ppt_y</p:attrName>
                                        </p:attrNameLst>
                                      </p:cBhvr>
                                      <p:tavLst>
                                        <p:tav tm="0">
                                          <p:val>
                                            <p:strVal val="#ppt_y"/>
                                          </p:val>
                                        </p:tav>
                                        <p:tav tm="100000">
                                          <p:val>
                                            <p:strVal val="#ppt_y"/>
                                          </p:val>
                                        </p:tav>
                                      </p:tavLst>
                                    </p:anim>
                                    <p:anim calcmode="lin" valueType="num">
                                      <p:cBhvr>
                                        <p:cTn id="25" dur="500" fill="hold"/>
                                        <p:tgtEl>
                                          <p:spTgt spid="14"/>
                                        </p:tgtEl>
                                        <p:attrNameLst>
                                          <p:attrName>ppt_w</p:attrName>
                                        </p:attrNameLst>
                                      </p:cBhvr>
                                      <p:tavLst>
                                        <p:tav tm="0">
                                          <p:val>
                                            <p:fltVal val="0"/>
                                          </p:val>
                                        </p:tav>
                                        <p:tav tm="100000">
                                          <p:val>
                                            <p:strVal val="#ppt_w"/>
                                          </p:val>
                                        </p:tav>
                                      </p:tavLst>
                                    </p:anim>
                                    <p:anim calcmode="lin" valueType="num">
                                      <p:cBhvr>
                                        <p:cTn id="26" dur="5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iterate type="lt">
                                    <p:tmPct val="0"/>
                                  </p:iterate>
                                  <p:childTnLst>
                                    <p:set>
                                      <p:cBhvr>
                                        <p:cTn id="30" dur="1" fill="hold">
                                          <p:stCondLst>
                                            <p:cond delay="0"/>
                                          </p:stCondLst>
                                        </p:cTn>
                                        <p:tgtEl>
                                          <p:spTgt spid="33">
                                            <p:txEl>
                                              <p:pRg st="0" end="0"/>
                                            </p:txEl>
                                          </p:spTgt>
                                        </p:tgtEl>
                                        <p:attrNameLst>
                                          <p:attrName>style.visibility</p:attrName>
                                        </p:attrNameLst>
                                      </p:cBhvr>
                                      <p:to>
                                        <p:strVal val="visible"/>
                                      </p:to>
                                    </p:set>
                                    <p:animEffect transition="in" filter="box(in)">
                                      <p:cBhvr>
                                        <p:cTn id="31" dur="500"/>
                                        <p:tgtEl>
                                          <p:spTgt spid="3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7" presetClass="entr" presetSubtype="8" fill="hold" nodeType="clickEffect">
                                  <p:stCondLst>
                                    <p:cond delay="0"/>
                                  </p:stCondLst>
                                  <p:childTnLst>
                                    <p:set>
                                      <p:cBhvr>
                                        <p:cTn id="35" dur="1" fill="hold">
                                          <p:stCondLst>
                                            <p:cond delay="0"/>
                                          </p:stCondLst>
                                        </p:cTn>
                                        <p:tgtEl>
                                          <p:spTgt spid="35"/>
                                        </p:tgtEl>
                                        <p:attrNameLst>
                                          <p:attrName>style.visibility</p:attrName>
                                        </p:attrNameLst>
                                      </p:cBhvr>
                                      <p:to>
                                        <p:strVal val="visible"/>
                                      </p:to>
                                    </p:set>
                                    <p:anim calcmode="lin" valueType="num">
                                      <p:cBhvr>
                                        <p:cTn id="36" dur="500" fill="hold"/>
                                        <p:tgtEl>
                                          <p:spTgt spid="35"/>
                                        </p:tgtEl>
                                        <p:attrNameLst>
                                          <p:attrName>ppt_x</p:attrName>
                                        </p:attrNameLst>
                                      </p:cBhvr>
                                      <p:tavLst>
                                        <p:tav tm="0">
                                          <p:val>
                                            <p:strVal val="#ppt_x-#ppt_w/2"/>
                                          </p:val>
                                        </p:tav>
                                        <p:tav tm="100000">
                                          <p:val>
                                            <p:strVal val="#ppt_x"/>
                                          </p:val>
                                        </p:tav>
                                      </p:tavLst>
                                    </p:anim>
                                    <p:anim calcmode="lin" valueType="num">
                                      <p:cBhvr>
                                        <p:cTn id="37" dur="500" fill="hold"/>
                                        <p:tgtEl>
                                          <p:spTgt spid="35"/>
                                        </p:tgtEl>
                                        <p:attrNameLst>
                                          <p:attrName>ppt_y</p:attrName>
                                        </p:attrNameLst>
                                      </p:cBhvr>
                                      <p:tavLst>
                                        <p:tav tm="0">
                                          <p:val>
                                            <p:strVal val="#ppt_y"/>
                                          </p:val>
                                        </p:tav>
                                        <p:tav tm="100000">
                                          <p:val>
                                            <p:strVal val="#ppt_y"/>
                                          </p:val>
                                        </p:tav>
                                      </p:tavLst>
                                    </p:anim>
                                    <p:anim calcmode="lin" valueType="num">
                                      <p:cBhvr>
                                        <p:cTn id="38" dur="500" fill="hold"/>
                                        <p:tgtEl>
                                          <p:spTgt spid="35"/>
                                        </p:tgtEl>
                                        <p:attrNameLst>
                                          <p:attrName>ppt_w</p:attrName>
                                        </p:attrNameLst>
                                      </p:cBhvr>
                                      <p:tavLst>
                                        <p:tav tm="0">
                                          <p:val>
                                            <p:fltVal val="0"/>
                                          </p:val>
                                        </p:tav>
                                        <p:tav tm="100000">
                                          <p:val>
                                            <p:strVal val="#ppt_w"/>
                                          </p:val>
                                        </p:tav>
                                      </p:tavLst>
                                    </p:anim>
                                    <p:anim calcmode="lin" valueType="num">
                                      <p:cBhvr>
                                        <p:cTn id="39" dur="500" fill="hold"/>
                                        <p:tgtEl>
                                          <p:spTgt spid="35"/>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17" presetClass="entr" presetSubtype="8"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p:cTn id="44" dur="500" fill="hold"/>
                                        <p:tgtEl>
                                          <p:spTgt spid="16"/>
                                        </p:tgtEl>
                                        <p:attrNameLst>
                                          <p:attrName>ppt_x</p:attrName>
                                        </p:attrNameLst>
                                      </p:cBhvr>
                                      <p:tavLst>
                                        <p:tav tm="0">
                                          <p:val>
                                            <p:strVal val="#ppt_x-#ppt_w/2"/>
                                          </p:val>
                                        </p:tav>
                                        <p:tav tm="100000">
                                          <p:val>
                                            <p:strVal val="#ppt_x"/>
                                          </p:val>
                                        </p:tav>
                                      </p:tavLst>
                                    </p:anim>
                                    <p:anim calcmode="lin" valueType="num">
                                      <p:cBhvr>
                                        <p:cTn id="45" dur="500" fill="hold"/>
                                        <p:tgtEl>
                                          <p:spTgt spid="16"/>
                                        </p:tgtEl>
                                        <p:attrNameLst>
                                          <p:attrName>ppt_y</p:attrName>
                                        </p:attrNameLst>
                                      </p:cBhvr>
                                      <p:tavLst>
                                        <p:tav tm="0">
                                          <p:val>
                                            <p:strVal val="#ppt_y"/>
                                          </p:val>
                                        </p:tav>
                                        <p:tav tm="100000">
                                          <p:val>
                                            <p:strVal val="#ppt_y"/>
                                          </p:val>
                                        </p:tav>
                                      </p:tavLst>
                                    </p:anim>
                                    <p:anim calcmode="lin" valueType="num">
                                      <p:cBhvr>
                                        <p:cTn id="46" dur="500" fill="hold"/>
                                        <p:tgtEl>
                                          <p:spTgt spid="16"/>
                                        </p:tgtEl>
                                        <p:attrNameLst>
                                          <p:attrName>ppt_w</p:attrName>
                                        </p:attrNameLst>
                                      </p:cBhvr>
                                      <p:tavLst>
                                        <p:tav tm="0">
                                          <p:val>
                                            <p:fltVal val="0"/>
                                          </p:val>
                                        </p:tav>
                                        <p:tav tm="100000">
                                          <p:val>
                                            <p:strVal val="#ppt_w"/>
                                          </p:val>
                                        </p:tav>
                                      </p:tavLst>
                                    </p:anim>
                                    <p:anim calcmode="lin" valueType="num">
                                      <p:cBhvr>
                                        <p:cTn id="47"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iterate type="lt">
                                    <p:tmPct val="0"/>
                                  </p:iterate>
                                  <p:childTnLst>
                                    <p:set>
                                      <p:cBhvr>
                                        <p:cTn id="51" dur="1" fill="hold">
                                          <p:stCondLst>
                                            <p:cond delay="0"/>
                                          </p:stCondLst>
                                        </p:cTn>
                                        <p:tgtEl>
                                          <p:spTgt spid="36">
                                            <p:txEl>
                                              <p:pRg st="0" end="0"/>
                                            </p:txEl>
                                          </p:spTgt>
                                        </p:tgtEl>
                                        <p:attrNameLst>
                                          <p:attrName>style.visibility</p:attrName>
                                        </p:attrNameLst>
                                      </p:cBhvr>
                                      <p:to>
                                        <p:strVal val="visible"/>
                                      </p:to>
                                    </p:set>
                                    <p:animEffect transition="in" filter="box(in)">
                                      <p:cBhvr>
                                        <p:cTn id="52" dur="500"/>
                                        <p:tgtEl>
                                          <p:spTgt spid="3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7" presetClass="entr" presetSubtype="8"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anim calcmode="lin" valueType="num">
                                      <p:cBhvr>
                                        <p:cTn id="57" dur="500" fill="hold"/>
                                        <p:tgtEl>
                                          <p:spTgt spid="37"/>
                                        </p:tgtEl>
                                        <p:attrNameLst>
                                          <p:attrName>ppt_x</p:attrName>
                                        </p:attrNameLst>
                                      </p:cBhvr>
                                      <p:tavLst>
                                        <p:tav tm="0">
                                          <p:val>
                                            <p:strVal val="#ppt_x-#ppt_w/2"/>
                                          </p:val>
                                        </p:tav>
                                        <p:tav tm="100000">
                                          <p:val>
                                            <p:strVal val="#ppt_x"/>
                                          </p:val>
                                        </p:tav>
                                      </p:tavLst>
                                    </p:anim>
                                    <p:anim calcmode="lin" valueType="num">
                                      <p:cBhvr>
                                        <p:cTn id="58" dur="500" fill="hold"/>
                                        <p:tgtEl>
                                          <p:spTgt spid="37"/>
                                        </p:tgtEl>
                                        <p:attrNameLst>
                                          <p:attrName>ppt_y</p:attrName>
                                        </p:attrNameLst>
                                      </p:cBhvr>
                                      <p:tavLst>
                                        <p:tav tm="0">
                                          <p:val>
                                            <p:strVal val="#ppt_y"/>
                                          </p:val>
                                        </p:tav>
                                        <p:tav tm="100000">
                                          <p:val>
                                            <p:strVal val="#ppt_y"/>
                                          </p:val>
                                        </p:tav>
                                      </p:tavLst>
                                    </p:anim>
                                    <p:anim calcmode="lin" valueType="num">
                                      <p:cBhvr>
                                        <p:cTn id="59" dur="500" fill="hold"/>
                                        <p:tgtEl>
                                          <p:spTgt spid="37"/>
                                        </p:tgtEl>
                                        <p:attrNameLst>
                                          <p:attrName>ppt_w</p:attrName>
                                        </p:attrNameLst>
                                      </p:cBhvr>
                                      <p:tavLst>
                                        <p:tav tm="0">
                                          <p:val>
                                            <p:fltVal val="0"/>
                                          </p:val>
                                        </p:tav>
                                        <p:tav tm="100000">
                                          <p:val>
                                            <p:strVal val="#ppt_w"/>
                                          </p:val>
                                        </p:tav>
                                      </p:tavLst>
                                    </p:anim>
                                    <p:anim calcmode="lin" valueType="num">
                                      <p:cBhvr>
                                        <p:cTn id="60" dur="500" fill="hold"/>
                                        <p:tgtEl>
                                          <p:spTgt spid="37"/>
                                        </p:tgtEl>
                                        <p:attrNameLst>
                                          <p:attrName>ppt_h</p:attrName>
                                        </p:attrNameLst>
                                      </p:cBhvr>
                                      <p:tavLst>
                                        <p:tav tm="0">
                                          <p:val>
                                            <p:strVal val="#ppt_h"/>
                                          </p:val>
                                        </p:tav>
                                        <p:tav tm="100000">
                                          <p:val>
                                            <p:strVal val="#ppt_h"/>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mph" presetSubtype="0" fill="hold" grpId="0" nodeType="clickEffect">
                                  <p:stCondLst>
                                    <p:cond delay="0"/>
                                  </p:stCondLst>
                                  <p:iterate type="lt">
                                    <p:tmPct val="4000"/>
                                  </p:iterate>
                                  <p:childTnLst>
                                    <p:set>
                                      <p:cBhvr override="childStyle">
                                        <p:cTn id="64" dur="500" fill="hold"/>
                                        <p:tgtEl>
                                          <p:spTgt spid="8"/>
                                        </p:tgtEl>
                                        <p:attrNameLst>
                                          <p:attrName>style.color</p:attrName>
                                        </p:attrNameLst>
                                      </p:cBhvr>
                                      <p:to>
                                        <p:clrVal>
                                          <a:schemeClr val="accent2"/>
                                        </p:clrVal>
                                      </p:to>
                                    </p:set>
                                    <p:set>
                                      <p:cBhvr>
                                        <p:cTn id="65" dur="500" fill="hold"/>
                                        <p:tgtEl>
                                          <p:spTgt spid="8"/>
                                        </p:tgtEl>
                                        <p:attrNameLst>
                                          <p:attrName>fillcolor</p:attrName>
                                        </p:attrNameLst>
                                      </p:cBhvr>
                                      <p:to>
                                        <p:clrVal>
                                          <a:schemeClr val="accent2"/>
                                        </p:clrVal>
                                      </p:to>
                                    </p:set>
                                    <p:set>
                                      <p:cBhvr>
                                        <p:cTn id="66" dur="500" fill="hold"/>
                                        <p:tgtEl>
                                          <p:spTgt spid="8"/>
                                        </p:tgtEl>
                                        <p:attrNameLst>
                                          <p:attrName>fill.type</p:attrName>
                                        </p:attrNameLst>
                                      </p:cBhvr>
                                      <p:to>
                                        <p:strVal val="solid"/>
                                      </p:to>
                                    </p:set>
                                  </p:childTnLst>
                                </p:cTn>
                              </p:par>
                            </p:childTnLst>
                          </p:cTn>
                        </p:par>
                      </p:childTnLst>
                    </p:cTn>
                  </p:par>
                  <p:par>
                    <p:cTn id="67" fill="hold">
                      <p:stCondLst>
                        <p:cond delay="indefinite"/>
                      </p:stCondLst>
                      <p:childTnLst>
                        <p:par>
                          <p:cTn id="68" fill="hold">
                            <p:stCondLst>
                              <p:cond delay="0"/>
                            </p:stCondLst>
                            <p:childTnLst>
                              <p:par>
                                <p:cTn id="69" presetID="6" presetClass="entr" presetSubtype="16" fill="hold" grpId="0" nodeType="click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circle(in)">
                                      <p:cBhvr>
                                        <p:cTn id="71" dur="2000"/>
                                        <p:tgtEl>
                                          <p:spTgt spid="39"/>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nodeType="clickEffect">
                                  <p:stCondLst>
                                    <p:cond delay="0"/>
                                  </p:stCondLst>
                                  <p:iterate type="lt">
                                    <p:tmPct val="0"/>
                                  </p:iterate>
                                  <p:childTnLst>
                                    <p:set>
                                      <p:cBhvr>
                                        <p:cTn id="75" dur="1" fill="hold">
                                          <p:stCondLst>
                                            <p:cond delay="0"/>
                                          </p:stCondLst>
                                        </p:cTn>
                                        <p:tgtEl>
                                          <p:spTgt spid="40">
                                            <p:txEl>
                                              <p:pRg st="0" end="0"/>
                                            </p:txEl>
                                          </p:spTgt>
                                        </p:tgtEl>
                                        <p:attrNameLst>
                                          <p:attrName>style.visibility</p:attrName>
                                        </p:attrNameLst>
                                      </p:cBhvr>
                                      <p:to>
                                        <p:strVal val="visible"/>
                                      </p:to>
                                    </p:set>
                                    <p:animEffect transition="in" filter="box(in)">
                                      <p:cBhvr>
                                        <p:cTn id="76" dur="500"/>
                                        <p:tgtEl>
                                          <p:spTgt spid="40">
                                            <p:txEl>
                                              <p:pRg st="0" end="0"/>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17" presetClass="entr" presetSubtype="8" fill="hold" nodeType="clickEffect">
                                  <p:stCondLst>
                                    <p:cond delay="0"/>
                                  </p:stCondLst>
                                  <p:childTnLst>
                                    <p:set>
                                      <p:cBhvr>
                                        <p:cTn id="80" dur="1" fill="hold">
                                          <p:stCondLst>
                                            <p:cond delay="0"/>
                                          </p:stCondLst>
                                        </p:cTn>
                                        <p:tgtEl>
                                          <p:spTgt spid="41"/>
                                        </p:tgtEl>
                                        <p:attrNameLst>
                                          <p:attrName>style.visibility</p:attrName>
                                        </p:attrNameLst>
                                      </p:cBhvr>
                                      <p:to>
                                        <p:strVal val="visible"/>
                                      </p:to>
                                    </p:set>
                                    <p:anim calcmode="lin" valueType="num">
                                      <p:cBhvr>
                                        <p:cTn id="81" dur="500" fill="hold"/>
                                        <p:tgtEl>
                                          <p:spTgt spid="41"/>
                                        </p:tgtEl>
                                        <p:attrNameLst>
                                          <p:attrName>ppt_x</p:attrName>
                                        </p:attrNameLst>
                                      </p:cBhvr>
                                      <p:tavLst>
                                        <p:tav tm="0">
                                          <p:val>
                                            <p:strVal val="#ppt_x-#ppt_w/2"/>
                                          </p:val>
                                        </p:tav>
                                        <p:tav tm="100000">
                                          <p:val>
                                            <p:strVal val="#ppt_x"/>
                                          </p:val>
                                        </p:tav>
                                      </p:tavLst>
                                    </p:anim>
                                    <p:anim calcmode="lin" valueType="num">
                                      <p:cBhvr>
                                        <p:cTn id="82" dur="500" fill="hold"/>
                                        <p:tgtEl>
                                          <p:spTgt spid="41"/>
                                        </p:tgtEl>
                                        <p:attrNameLst>
                                          <p:attrName>ppt_y</p:attrName>
                                        </p:attrNameLst>
                                      </p:cBhvr>
                                      <p:tavLst>
                                        <p:tav tm="0">
                                          <p:val>
                                            <p:strVal val="#ppt_y"/>
                                          </p:val>
                                        </p:tav>
                                        <p:tav tm="100000">
                                          <p:val>
                                            <p:strVal val="#ppt_y"/>
                                          </p:val>
                                        </p:tav>
                                      </p:tavLst>
                                    </p:anim>
                                    <p:anim calcmode="lin" valueType="num">
                                      <p:cBhvr>
                                        <p:cTn id="83" dur="500" fill="hold"/>
                                        <p:tgtEl>
                                          <p:spTgt spid="41"/>
                                        </p:tgtEl>
                                        <p:attrNameLst>
                                          <p:attrName>ppt_w</p:attrName>
                                        </p:attrNameLst>
                                      </p:cBhvr>
                                      <p:tavLst>
                                        <p:tav tm="0">
                                          <p:val>
                                            <p:fltVal val="0"/>
                                          </p:val>
                                        </p:tav>
                                        <p:tav tm="100000">
                                          <p:val>
                                            <p:strVal val="#ppt_w"/>
                                          </p:val>
                                        </p:tav>
                                      </p:tavLst>
                                    </p:anim>
                                    <p:anim calcmode="lin" valueType="num">
                                      <p:cBhvr>
                                        <p:cTn id="84" dur="500" fill="hold"/>
                                        <p:tgtEl>
                                          <p:spTgt spid="41"/>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7" presetClass="entr" presetSubtype="8" fill="hold" nodeType="clickEffect">
                                  <p:stCondLst>
                                    <p:cond delay="0"/>
                                  </p:stCondLst>
                                  <p:childTnLst>
                                    <p:set>
                                      <p:cBhvr>
                                        <p:cTn id="88" dur="1" fill="hold">
                                          <p:stCondLst>
                                            <p:cond delay="0"/>
                                          </p:stCondLst>
                                        </p:cTn>
                                        <p:tgtEl>
                                          <p:spTgt spid="44"/>
                                        </p:tgtEl>
                                        <p:attrNameLst>
                                          <p:attrName>style.visibility</p:attrName>
                                        </p:attrNameLst>
                                      </p:cBhvr>
                                      <p:to>
                                        <p:strVal val="visible"/>
                                      </p:to>
                                    </p:set>
                                    <p:anim calcmode="lin" valueType="num">
                                      <p:cBhvr>
                                        <p:cTn id="89" dur="500" fill="hold"/>
                                        <p:tgtEl>
                                          <p:spTgt spid="44"/>
                                        </p:tgtEl>
                                        <p:attrNameLst>
                                          <p:attrName>ppt_x</p:attrName>
                                        </p:attrNameLst>
                                      </p:cBhvr>
                                      <p:tavLst>
                                        <p:tav tm="0">
                                          <p:val>
                                            <p:strVal val="#ppt_x-#ppt_w/2"/>
                                          </p:val>
                                        </p:tav>
                                        <p:tav tm="100000">
                                          <p:val>
                                            <p:strVal val="#ppt_x"/>
                                          </p:val>
                                        </p:tav>
                                      </p:tavLst>
                                    </p:anim>
                                    <p:anim calcmode="lin" valueType="num">
                                      <p:cBhvr>
                                        <p:cTn id="90" dur="500" fill="hold"/>
                                        <p:tgtEl>
                                          <p:spTgt spid="44"/>
                                        </p:tgtEl>
                                        <p:attrNameLst>
                                          <p:attrName>ppt_y</p:attrName>
                                        </p:attrNameLst>
                                      </p:cBhvr>
                                      <p:tavLst>
                                        <p:tav tm="0">
                                          <p:val>
                                            <p:strVal val="#ppt_y"/>
                                          </p:val>
                                        </p:tav>
                                        <p:tav tm="100000">
                                          <p:val>
                                            <p:strVal val="#ppt_y"/>
                                          </p:val>
                                        </p:tav>
                                      </p:tavLst>
                                    </p:anim>
                                    <p:anim calcmode="lin" valueType="num">
                                      <p:cBhvr>
                                        <p:cTn id="91" dur="500" fill="hold"/>
                                        <p:tgtEl>
                                          <p:spTgt spid="44"/>
                                        </p:tgtEl>
                                        <p:attrNameLst>
                                          <p:attrName>ppt_w</p:attrName>
                                        </p:attrNameLst>
                                      </p:cBhvr>
                                      <p:tavLst>
                                        <p:tav tm="0">
                                          <p:val>
                                            <p:fltVal val="0"/>
                                          </p:val>
                                        </p:tav>
                                        <p:tav tm="100000">
                                          <p:val>
                                            <p:strVal val="#ppt_w"/>
                                          </p:val>
                                        </p:tav>
                                      </p:tavLst>
                                    </p:anim>
                                    <p:anim calcmode="lin" valueType="num">
                                      <p:cBhvr>
                                        <p:cTn id="92" dur="500" fill="hold"/>
                                        <p:tgtEl>
                                          <p:spTgt spid="44"/>
                                        </p:tgtEl>
                                        <p:attrNameLst>
                                          <p:attrName>ppt_h</p:attrName>
                                        </p:attrNameLst>
                                      </p:cBhvr>
                                      <p:tavLst>
                                        <p:tav tm="0">
                                          <p:val>
                                            <p:strVal val="#ppt_h"/>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1" presetClass="emph" presetSubtype="2" fill="hold" nodeType="clickEffect">
                                  <p:stCondLst>
                                    <p:cond delay="0"/>
                                  </p:stCondLst>
                                  <p:childTnLst>
                                    <p:animClr clrSpc="rgb" dir="cw">
                                      <p:cBhvr>
                                        <p:cTn id="96" dur="2000" fill="hold"/>
                                        <p:tgtEl>
                                          <p:spTgt spid="24"/>
                                        </p:tgtEl>
                                        <p:attrNameLst>
                                          <p:attrName>fillcolor</p:attrName>
                                        </p:attrNameLst>
                                      </p:cBhvr>
                                      <p:to>
                                        <a:schemeClr val="folHlink"/>
                                      </p:to>
                                    </p:animClr>
                                    <p:set>
                                      <p:cBhvr>
                                        <p:cTn id="97" dur="2000" fill="hold"/>
                                        <p:tgtEl>
                                          <p:spTgt spid="24"/>
                                        </p:tgtEl>
                                        <p:attrNameLst>
                                          <p:attrName>fill.type</p:attrName>
                                        </p:attrNameLst>
                                      </p:cBhvr>
                                      <p:to>
                                        <p:strVal val="solid"/>
                                      </p:to>
                                    </p:set>
                                    <p:set>
                                      <p:cBhvr>
                                        <p:cTn id="98" dur="2000" fill="hold"/>
                                        <p:tgtEl>
                                          <p:spTgt spid="24"/>
                                        </p:tgtEl>
                                        <p:attrNameLst>
                                          <p:attrName>fill.on</p:attrName>
                                        </p:attrNameLst>
                                      </p:cBhvr>
                                      <p:to>
                                        <p:strVal val="true"/>
                                      </p:to>
                                    </p:set>
                                  </p:childTnLst>
                                </p:cTn>
                              </p:par>
                            </p:childTnLst>
                          </p:cTn>
                        </p:par>
                      </p:childTnLst>
                    </p:cTn>
                  </p:par>
                  <p:par>
                    <p:cTn id="99" fill="hold">
                      <p:stCondLst>
                        <p:cond delay="indefinite"/>
                      </p:stCondLst>
                      <p:childTnLst>
                        <p:par>
                          <p:cTn id="100" fill="hold">
                            <p:stCondLst>
                              <p:cond delay="0"/>
                            </p:stCondLst>
                            <p:childTnLst>
                              <p:par>
                                <p:cTn id="101" presetID="12" presetClass="entr" presetSubtype="4" fill="hold" grpId="0" nodeType="clickEffect">
                                  <p:stCondLst>
                                    <p:cond delay="0"/>
                                  </p:stCondLst>
                                  <p:childTnLst>
                                    <p:set>
                                      <p:cBhvr>
                                        <p:cTn id="102" dur="1" fill="hold">
                                          <p:stCondLst>
                                            <p:cond delay="0"/>
                                          </p:stCondLst>
                                        </p:cTn>
                                        <p:tgtEl>
                                          <p:spTgt spid="45"/>
                                        </p:tgtEl>
                                        <p:attrNameLst>
                                          <p:attrName>style.visibility</p:attrName>
                                        </p:attrNameLst>
                                      </p:cBhvr>
                                      <p:to>
                                        <p:strVal val="visible"/>
                                      </p:to>
                                    </p:set>
                                    <p:animEffect transition="in" filter="slide(fromBottom)">
                                      <p:cBhvr>
                                        <p:cTn id="103"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9" grpId="0" animBg="1"/>
      <p:bldP spid="45"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photographed one after another and shown very quickly on the screen so that the figures on them seem to move.</a:t>
            </a:r>
          </a:p>
          <a:p>
            <a:r>
              <a:rPr lang="en-US" sz="2000" dirty="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14" name="Content Placeholder 2"/>
          <p:cNvSpPr txBox="1">
            <a:spLocks/>
          </p:cNvSpPr>
          <p:nvPr/>
        </p:nvSpPr>
        <p:spPr bwMode="auto">
          <a:xfrm>
            <a:off x="0" y="1643050"/>
            <a:ext cx="9144000" cy="16430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of the moment in a way that shows up its importance. They often contain caricatures enlarged and comic portraits of real people ( politicians for instance) – for if a cartoonist wants to criticize a  political leader or show that he dislike him, one of the best ways to make him look silly and funny in a cartoon.</a:t>
            </a:r>
          </a:p>
          <a:p>
            <a:endParaRPr lang="en-US" sz="2000" dirty="0">
              <a:latin typeface="Times New Roman" pitchFamily="18" charset="0"/>
              <a:cs typeface="Times New Roman" pitchFamily="18" charset="0"/>
            </a:endParaRPr>
          </a:p>
        </p:txBody>
      </p:sp>
      <p:sp>
        <p:nvSpPr>
          <p:cNvPr id="12"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 newspaper cartoons, of course, especially the ones about politic, are critical;</a:t>
            </a:r>
          </a:p>
        </p:txBody>
      </p:sp>
      <p:sp>
        <p:nvSpPr>
          <p:cNvPr id="6" name="Title 1"/>
          <p:cNvSpPr>
            <a:spLocks noGrp="1"/>
          </p:cNvSpPr>
          <p:nvPr>
            <p:ph type="title"/>
          </p:nvPr>
        </p:nvSpPr>
        <p:spPr>
          <a:xfrm>
            <a:off x="500034" y="0"/>
            <a:ext cx="8229600" cy="714356"/>
          </a:xfrm>
        </p:spPr>
        <p:txBody>
          <a:bodyPr/>
          <a:lstStyle/>
          <a:p>
            <a:r>
              <a:rPr lang="en-US" dirty="0"/>
              <a:t>EXAMPLE 8 </a:t>
            </a:r>
            <a:r>
              <a:rPr lang="en-US" sz="2000" dirty="0"/>
              <a:t>(math 88)</a:t>
            </a:r>
          </a:p>
        </p:txBody>
      </p:sp>
      <p:sp>
        <p:nvSpPr>
          <p:cNvPr id="7" name="Content Placeholder 2"/>
          <p:cNvSpPr txBox="1">
            <a:spLocks/>
          </p:cNvSpPr>
          <p:nvPr/>
        </p:nvSpPr>
        <p:spPr bwMode="auto">
          <a:xfrm>
            <a:off x="0" y="642918"/>
            <a:ext cx="9144000"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When people today speak of cartoons, they usually mean the comic drawing which</a:t>
            </a:r>
          </a:p>
        </p:txBody>
      </p:sp>
      <p:cxnSp>
        <p:nvCxnSpPr>
          <p:cNvPr id="8" name="Straight Connector 7"/>
          <p:cNvCxnSpPr/>
          <p:nvPr/>
        </p:nvCxnSpPr>
        <p:spPr>
          <a:xfrm>
            <a:off x="142844" y="1000108"/>
            <a:ext cx="82868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txBox="1">
            <a:spLocks/>
          </p:cNvSpPr>
          <p:nvPr/>
        </p:nvSpPr>
        <p:spPr bwMode="auto">
          <a:xfrm>
            <a:off x="0" y="1000108"/>
            <a:ext cx="5214942"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appear in almost every newspaper and magazine,</a:t>
            </a:r>
          </a:p>
        </p:txBody>
      </p:sp>
      <p:sp>
        <p:nvSpPr>
          <p:cNvPr id="11" name="Content Placeholder 2"/>
          <p:cNvSpPr txBox="1">
            <a:spLocks/>
          </p:cNvSpPr>
          <p:nvPr/>
        </p:nvSpPr>
        <p:spPr bwMode="auto">
          <a:xfrm>
            <a:off x="0" y="100010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drawings of some scene or situation intended to be funny.</a:t>
            </a:r>
          </a:p>
        </p:txBody>
      </p:sp>
      <p:sp>
        <p:nvSpPr>
          <p:cNvPr id="13" name="Content Placeholder 2"/>
          <p:cNvSpPr txBox="1">
            <a:spLocks/>
          </p:cNvSpPr>
          <p:nvPr/>
        </p:nvSpPr>
        <p:spPr bwMode="auto">
          <a:xfrm>
            <a:off x="2000232" y="1643050"/>
            <a:ext cx="500062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they explain a significant or interesting event</a:t>
            </a:r>
          </a:p>
        </p:txBody>
      </p:sp>
      <p:sp>
        <p:nvSpPr>
          <p:cNvPr id="15" name="Content Placeholder 2"/>
          <p:cNvSpPr txBox="1">
            <a:spLocks/>
          </p:cNvSpPr>
          <p:nvPr/>
        </p:nvSpPr>
        <p:spPr bwMode="auto">
          <a:xfrm>
            <a:off x="0" y="3214686"/>
            <a:ext cx="9144000"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Another use of the word cartoon means the kind of " strip cartoon" in newspapers and comics which tells in a story in a set of little pictures. Some strip cartoons do not have words; others include conversations in the drawing in areas called " balloons".</a:t>
            </a:r>
          </a:p>
          <a:p>
            <a:endParaRPr lang="en-US" sz="2000" dirty="0">
              <a:latin typeface="Times New Roman" pitchFamily="18" charset="0"/>
              <a:cs typeface="Times New Roman" pitchFamily="18" charset="0"/>
            </a:endParaRPr>
          </a:p>
        </p:txBody>
      </p:sp>
      <p:sp>
        <p:nvSpPr>
          <p:cNvPr id="16" name="Content Placeholder 2"/>
          <p:cNvSpPr txBox="1">
            <a:spLocks/>
          </p:cNvSpPr>
          <p:nvPr/>
        </p:nvSpPr>
        <p:spPr bwMode="auto">
          <a:xfrm>
            <a:off x="0" y="414338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Cartoon film, such as those Walt Disney, are " animated cartoons", that is , they are films made from a great number of separate drawings</a:t>
            </a:r>
          </a:p>
        </p:txBody>
      </p:sp>
      <p:sp>
        <p:nvSpPr>
          <p:cNvPr id="20" name="Rectangle 19"/>
          <p:cNvSpPr/>
          <p:nvPr/>
        </p:nvSpPr>
        <p:spPr>
          <a:xfrm>
            <a:off x="0" y="5072074"/>
            <a:ext cx="9144000" cy="369332"/>
          </a:xfrm>
          <a:prstGeom prst="rect">
            <a:avLst/>
          </a:prstGeom>
          <a:blipFill>
            <a:blip r:embed="rId3"/>
            <a:tile tx="0" ty="0" sx="100000" sy="100000" flip="none" algn="tl"/>
          </a:blipFill>
        </p:spPr>
        <p:txBody>
          <a:bodyPr wrap="square">
            <a:spAutoFit/>
          </a:bodyPr>
          <a:lstStyle/>
          <a:p>
            <a:pPr lvl="0"/>
            <a:r>
              <a:rPr lang="en-US" b="1" dirty="0">
                <a:latin typeface="+mj-lt"/>
                <a:cs typeface="Times New Roman" pitchFamily="18" charset="0"/>
              </a:rPr>
              <a:t>47.Which sentence about the passage is NOT true?</a:t>
            </a:r>
          </a:p>
        </p:txBody>
      </p:sp>
      <p:sp>
        <p:nvSpPr>
          <p:cNvPr id="22" name="Rectangle 21"/>
          <p:cNvSpPr/>
          <p:nvPr/>
        </p:nvSpPr>
        <p:spPr>
          <a:xfrm>
            <a:off x="0" y="5429264"/>
            <a:ext cx="9144000" cy="400110"/>
          </a:xfrm>
          <a:prstGeom prst="rect">
            <a:avLst/>
          </a:prstGeom>
          <a:blipFill>
            <a:blip r:embed="rId3"/>
            <a:tile tx="0" ty="0" sx="100000" sy="100000" flip="none" algn="tl"/>
          </a:blipFill>
        </p:spPr>
        <p:txBody>
          <a:bodyPr wrap="square">
            <a:spAutoFit/>
          </a:bodyPr>
          <a:lstStyle/>
          <a:p>
            <a:pPr lvl="1"/>
            <a:r>
              <a:rPr lang="en-US" sz="2000" b="1" dirty="0">
                <a:latin typeface="+mj-lt"/>
                <a:cs typeface="Times New Roman" pitchFamily="18" charset="0"/>
              </a:rPr>
              <a:t>a)Comic drawings of some scene or situations make us laugh</a:t>
            </a:r>
          </a:p>
        </p:txBody>
      </p:sp>
      <p:sp>
        <p:nvSpPr>
          <p:cNvPr id="23" name="Rectangle 22"/>
          <p:cNvSpPr/>
          <p:nvPr/>
        </p:nvSpPr>
        <p:spPr>
          <a:xfrm>
            <a:off x="0" y="5786454"/>
            <a:ext cx="9144000" cy="400110"/>
          </a:xfrm>
          <a:prstGeom prst="rect">
            <a:avLst/>
          </a:prstGeom>
          <a:blipFill>
            <a:blip r:embed="rId3"/>
            <a:tile tx="0" ty="0" sx="100000" sy="100000" flip="none" algn="tl"/>
          </a:blipFill>
        </p:spPr>
        <p:txBody>
          <a:bodyPr wrap="square">
            <a:spAutoFit/>
          </a:bodyPr>
          <a:lstStyle/>
          <a:p>
            <a:pPr lvl="1"/>
            <a:r>
              <a:rPr lang="en-US" sz="2000" b="1" dirty="0">
                <a:latin typeface="+mj-lt"/>
                <a:cs typeface="Times New Roman" pitchFamily="18" charset="0"/>
              </a:rPr>
              <a:t>b)Some cartons explain a significant or interesting event</a:t>
            </a:r>
          </a:p>
        </p:txBody>
      </p:sp>
      <p:sp>
        <p:nvSpPr>
          <p:cNvPr id="24" name="Rectangle 23"/>
          <p:cNvSpPr/>
          <p:nvPr/>
        </p:nvSpPr>
        <p:spPr>
          <a:xfrm>
            <a:off x="0" y="6150114"/>
            <a:ext cx="9144000" cy="400110"/>
          </a:xfrm>
          <a:prstGeom prst="rect">
            <a:avLst/>
          </a:prstGeom>
          <a:blipFill>
            <a:blip r:embed="rId3"/>
            <a:tile tx="0" ty="0" sx="100000" sy="100000" flip="none" algn="tl"/>
          </a:blipFill>
        </p:spPr>
        <p:txBody>
          <a:bodyPr wrap="square">
            <a:spAutoFit/>
          </a:bodyPr>
          <a:lstStyle/>
          <a:p>
            <a:pPr lvl="1"/>
            <a:r>
              <a:rPr lang="en-US" sz="2000" b="1" dirty="0">
                <a:latin typeface="+mj-lt"/>
                <a:cs typeface="Times New Roman" pitchFamily="18" charset="0"/>
              </a:rPr>
              <a:t>c)Some people believe that cartoons are anything which makes us laughs</a:t>
            </a:r>
          </a:p>
        </p:txBody>
      </p:sp>
      <p:sp>
        <p:nvSpPr>
          <p:cNvPr id="25" name="Rectangle 24"/>
          <p:cNvSpPr/>
          <p:nvPr/>
        </p:nvSpPr>
        <p:spPr>
          <a:xfrm>
            <a:off x="0" y="6504057"/>
            <a:ext cx="9144000" cy="400110"/>
          </a:xfrm>
          <a:prstGeom prst="rect">
            <a:avLst/>
          </a:prstGeom>
          <a:blipFill>
            <a:blip r:embed="rId3"/>
            <a:tile tx="0" ty="0" sx="100000" sy="100000" flip="none" algn="tl"/>
          </a:blipFill>
        </p:spPr>
        <p:txBody>
          <a:bodyPr wrap="square">
            <a:spAutoFit/>
          </a:bodyPr>
          <a:lstStyle/>
          <a:p>
            <a:pPr lvl="1"/>
            <a:r>
              <a:rPr lang="en-US" sz="2000" b="1" dirty="0">
                <a:latin typeface="+mj-lt"/>
                <a:cs typeface="Times New Roman" pitchFamily="18" charset="0"/>
              </a:rPr>
              <a:t>d)Most cartoons which appear in magazines or newspapers makes us laugh </a:t>
            </a:r>
          </a:p>
        </p:txBody>
      </p:sp>
      <p:sp>
        <p:nvSpPr>
          <p:cNvPr id="26" name="TextBox 25"/>
          <p:cNvSpPr txBox="1"/>
          <p:nvPr/>
        </p:nvSpPr>
        <p:spPr>
          <a:xfrm>
            <a:off x="5929322" y="5357826"/>
            <a:ext cx="428628" cy="400110"/>
          </a:xfrm>
          <a:prstGeom prst="rect">
            <a:avLst/>
          </a:prstGeom>
          <a:noFill/>
        </p:spPr>
        <p:txBody>
          <a:bodyPr wrap="square" rtlCol="0">
            <a:spAutoFit/>
          </a:bodyPr>
          <a:lstStyle/>
          <a:p>
            <a:pPr algn="ctr"/>
            <a:r>
              <a:rPr lang="en-US" sz="2000" b="1" i="1" dirty="0">
                <a:solidFill>
                  <a:srgbClr val="FF0000"/>
                </a:solidFill>
              </a:rPr>
              <a:t>T</a:t>
            </a:r>
          </a:p>
        </p:txBody>
      </p:sp>
      <p:sp>
        <p:nvSpPr>
          <p:cNvPr id="27" name="TextBox 26"/>
          <p:cNvSpPr txBox="1"/>
          <p:nvPr/>
        </p:nvSpPr>
        <p:spPr>
          <a:xfrm>
            <a:off x="5857884" y="5786454"/>
            <a:ext cx="428628" cy="400110"/>
          </a:xfrm>
          <a:prstGeom prst="rect">
            <a:avLst/>
          </a:prstGeom>
          <a:noFill/>
        </p:spPr>
        <p:txBody>
          <a:bodyPr wrap="square" rtlCol="0">
            <a:spAutoFit/>
          </a:bodyPr>
          <a:lstStyle/>
          <a:p>
            <a:pPr algn="ctr"/>
            <a:r>
              <a:rPr lang="en-US" sz="2000" b="1" i="1" dirty="0">
                <a:solidFill>
                  <a:srgbClr val="FF0000"/>
                </a:solidFill>
              </a:rPr>
              <a:t>T</a:t>
            </a:r>
          </a:p>
        </p:txBody>
      </p:sp>
      <p:cxnSp>
        <p:nvCxnSpPr>
          <p:cNvPr id="31" name="Straight Connector 30"/>
          <p:cNvCxnSpPr/>
          <p:nvPr/>
        </p:nvCxnSpPr>
        <p:spPr>
          <a:xfrm>
            <a:off x="214282" y="1357298"/>
            <a:ext cx="828680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42844" y="1643050"/>
            <a:ext cx="2000264"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929454" y="6072206"/>
            <a:ext cx="428628" cy="400110"/>
          </a:xfrm>
          <a:prstGeom prst="rect">
            <a:avLst/>
          </a:prstGeom>
          <a:noFill/>
        </p:spPr>
        <p:txBody>
          <a:bodyPr wrap="square" rtlCol="0">
            <a:spAutoFit/>
          </a:bodyPr>
          <a:lstStyle/>
          <a:p>
            <a:pPr algn="ctr"/>
            <a:r>
              <a:rPr lang="en-US" sz="2000" b="1" i="1" dirty="0">
                <a:solidFill>
                  <a:srgbClr val="FF0000"/>
                </a:solidFill>
              </a:rPr>
              <a:t>T</a:t>
            </a:r>
          </a:p>
        </p:txBody>
      </p:sp>
      <p:sp>
        <p:nvSpPr>
          <p:cNvPr id="35" name="TextBox 34"/>
          <p:cNvSpPr txBox="1"/>
          <p:nvPr/>
        </p:nvSpPr>
        <p:spPr>
          <a:xfrm>
            <a:off x="214282" y="6286520"/>
            <a:ext cx="642942" cy="769441"/>
          </a:xfrm>
          <a:prstGeom prst="rect">
            <a:avLst/>
          </a:prstGeom>
          <a:noFill/>
        </p:spPr>
        <p:txBody>
          <a:bodyPr wrap="square" rtlCol="0">
            <a:spAutoFit/>
          </a:bodyPr>
          <a:lstStyle/>
          <a:p>
            <a:r>
              <a:rPr lang="en-US" sz="4400" b="1"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mph" presetSubtype="0" fill="hold" grpId="0" nodeType="clickEffect">
                                  <p:stCondLst>
                                    <p:cond delay="0"/>
                                  </p:stCondLst>
                                  <p:childTnLst>
                                    <p:animClr clrSpc="hsl" dir="cw">
                                      <p:cBhvr override="childStyle">
                                        <p:cTn id="6" dur="500" fill="hold"/>
                                        <p:tgtEl>
                                          <p:spTgt spid="22"/>
                                        </p:tgtEl>
                                        <p:attrNameLst>
                                          <p:attrName>style.color</p:attrName>
                                        </p:attrNameLst>
                                      </p:cBhvr>
                                      <p:by>
                                        <p:hsl h="-7200000" s="0" l="0"/>
                                      </p:by>
                                    </p:animClr>
                                    <p:animClr clrSpc="hsl" dir="cw">
                                      <p:cBhvr>
                                        <p:cTn id="7" dur="500" fill="hold"/>
                                        <p:tgtEl>
                                          <p:spTgt spid="22"/>
                                        </p:tgtEl>
                                        <p:attrNameLst>
                                          <p:attrName>fillcolor</p:attrName>
                                        </p:attrNameLst>
                                      </p:cBhvr>
                                      <p:by>
                                        <p:hsl h="-7200000" s="0" l="0"/>
                                      </p:by>
                                    </p:animClr>
                                    <p:animClr clrSpc="hsl" dir="cw">
                                      <p:cBhvr>
                                        <p:cTn id="8" dur="500" fill="hold"/>
                                        <p:tgtEl>
                                          <p:spTgt spid="22"/>
                                        </p:tgtEl>
                                        <p:attrNameLst>
                                          <p:attrName>stroke.color</p:attrName>
                                        </p:attrNameLst>
                                      </p:cBhvr>
                                      <p:by>
                                        <p:hsl h="-7200000" s="0" l="0"/>
                                      </p:by>
                                    </p:animClr>
                                    <p:set>
                                      <p:cBhvr>
                                        <p:cTn id="9" dur="500" fill="hold"/>
                                        <p:tgtEl>
                                          <p:spTgt spid="2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0" nodeType="clickEffect">
                                  <p:stCondLst>
                                    <p:cond delay="0"/>
                                  </p:stCondLst>
                                  <p:childTnLst>
                                    <p:animClr clrSpc="rgb" dir="cw">
                                      <p:cBhvr override="childStyle">
                                        <p:cTn id="13" dur="2000" fill="hold"/>
                                        <p:tgtEl>
                                          <p:spTgt spid="11"/>
                                        </p:tgtEl>
                                        <p:attrNameLst>
                                          <p:attrName>style.color</p:attrName>
                                        </p:attrNameLst>
                                      </p:cBhvr>
                                      <p:to>
                                        <a:srgbClr val="FF3300"/>
                                      </p:to>
                                    </p:animClr>
                                  </p:childTnLst>
                                </p:cTn>
                              </p:par>
                            </p:childTnLst>
                          </p:cTn>
                        </p:par>
                      </p:childTnLst>
                    </p:cTn>
                  </p:par>
                  <p:par>
                    <p:cTn id="14" fill="hold">
                      <p:stCondLst>
                        <p:cond delay="indefinite"/>
                      </p:stCondLst>
                      <p:childTnLst>
                        <p:par>
                          <p:cTn id="15" fill="hold">
                            <p:stCondLst>
                              <p:cond delay="0"/>
                            </p:stCondLst>
                            <p:childTnLst>
                              <p:par>
                                <p:cTn id="16" presetID="19" presetClass="entr" presetSubtype="10"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 calcmode="lin" valueType="num">
                                      <p:cBhvr>
                                        <p:cTn id="18" dur="1000" fill="hold"/>
                                        <p:tgtEl>
                                          <p:spTgt spid="26"/>
                                        </p:tgtEl>
                                        <p:attrNameLst>
                                          <p:attrName>ppt_w</p:attrName>
                                        </p:attrNameLst>
                                      </p:cBhvr>
                                      <p:tavLst>
                                        <p:tav tm="0" fmla="#ppt_w*sin(2.5*pi*$)">
                                          <p:val>
                                            <p:fltVal val="0"/>
                                          </p:val>
                                        </p:tav>
                                        <p:tav tm="100000">
                                          <p:val>
                                            <p:fltVal val="1"/>
                                          </p:val>
                                        </p:tav>
                                      </p:tavLst>
                                    </p:anim>
                                    <p:anim calcmode="lin" valueType="num">
                                      <p:cBhvr>
                                        <p:cTn id="19" dur="1000" fill="hold"/>
                                        <p:tgtEl>
                                          <p:spTgt spid="26"/>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mph" presetSubtype="0" fill="hold" grpId="0" nodeType="clickEffect">
                                  <p:stCondLst>
                                    <p:cond delay="0"/>
                                  </p:stCondLst>
                                  <p:childTnLst>
                                    <p:animClr clrSpc="hsl" dir="cw">
                                      <p:cBhvr override="childStyle">
                                        <p:cTn id="23" dur="500" fill="hold"/>
                                        <p:tgtEl>
                                          <p:spTgt spid="23"/>
                                        </p:tgtEl>
                                        <p:attrNameLst>
                                          <p:attrName>style.color</p:attrName>
                                        </p:attrNameLst>
                                      </p:cBhvr>
                                      <p:by>
                                        <p:hsl h="0" s="-12549" l="-25098"/>
                                      </p:by>
                                    </p:animClr>
                                    <p:animClr clrSpc="hsl" dir="cw">
                                      <p:cBhvr>
                                        <p:cTn id="24" dur="500" fill="hold"/>
                                        <p:tgtEl>
                                          <p:spTgt spid="23"/>
                                        </p:tgtEl>
                                        <p:attrNameLst>
                                          <p:attrName>fillcolor</p:attrName>
                                        </p:attrNameLst>
                                      </p:cBhvr>
                                      <p:by>
                                        <p:hsl h="0" s="-12549" l="-25098"/>
                                      </p:by>
                                    </p:animClr>
                                    <p:animClr clrSpc="hsl" dir="cw">
                                      <p:cBhvr>
                                        <p:cTn id="25" dur="500" fill="hold"/>
                                        <p:tgtEl>
                                          <p:spTgt spid="23"/>
                                        </p:tgtEl>
                                        <p:attrNameLst>
                                          <p:attrName>stroke.color</p:attrName>
                                        </p:attrNameLst>
                                      </p:cBhvr>
                                      <p:by>
                                        <p:hsl h="0" s="-12549" l="-25098"/>
                                      </p:by>
                                    </p:animClr>
                                    <p:set>
                                      <p:cBhvr>
                                        <p:cTn id="26" dur="500" fill="hold"/>
                                        <p:tgtEl>
                                          <p:spTgt spid="23"/>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13"/>
                                        </p:tgtEl>
                                        <p:attrNameLst>
                                          <p:attrName>fillcolor</p:attrName>
                                        </p:attrNameLst>
                                      </p:cBhvr>
                                      <p:to>
                                        <a:srgbClr val="FFFF00"/>
                                      </p:to>
                                    </p:animClr>
                                    <p:set>
                                      <p:cBhvr>
                                        <p:cTn id="31" dur="2000" fill="hold"/>
                                        <p:tgtEl>
                                          <p:spTgt spid="13"/>
                                        </p:tgtEl>
                                        <p:attrNameLst>
                                          <p:attrName>fill.type</p:attrName>
                                        </p:attrNameLst>
                                      </p:cBhvr>
                                      <p:to>
                                        <p:strVal val="solid"/>
                                      </p:to>
                                    </p:set>
                                    <p:set>
                                      <p:cBhvr>
                                        <p:cTn id="32" dur="2000" fill="hold"/>
                                        <p:tgtEl>
                                          <p:spTgt spid="13"/>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19" presetClass="entr" presetSubtype="1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p:cTn id="37" dur="1000" fill="hold"/>
                                        <p:tgtEl>
                                          <p:spTgt spid="27"/>
                                        </p:tgtEl>
                                        <p:attrNameLst>
                                          <p:attrName>ppt_w</p:attrName>
                                        </p:attrNameLst>
                                      </p:cBhvr>
                                      <p:tavLst>
                                        <p:tav tm="0" fmla="#ppt_w*sin(2.5*pi*$)">
                                          <p:val>
                                            <p:fltVal val="0"/>
                                          </p:val>
                                        </p:tav>
                                        <p:tav tm="100000">
                                          <p:val>
                                            <p:fltVal val="1"/>
                                          </p:val>
                                        </p:tav>
                                      </p:tavLst>
                                    </p:anim>
                                    <p:anim calcmode="lin" valueType="num">
                                      <p:cBhvr>
                                        <p:cTn id="38" dur="10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mph" presetSubtype="0" fill="hold" grpId="0" nodeType="clickEffect">
                                  <p:stCondLst>
                                    <p:cond delay="0"/>
                                  </p:stCondLst>
                                  <p:childTnLst>
                                    <p:animClr clrSpc="hsl" dir="cw">
                                      <p:cBhvr override="childStyle">
                                        <p:cTn id="42" dur="500" fill="hold"/>
                                        <p:tgtEl>
                                          <p:spTgt spid="24"/>
                                        </p:tgtEl>
                                        <p:attrNameLst>
                                          <p:attrName>style.color</p:attrName>
                                        </p:attrNameLst>
                                      </p:cBhvr>
                                      <p:by>
                                        <p:hsl h="-7200000" s="0" l="0"/>
                                      </p:by>
                                    </p:animClr>
                                    <p:animClr clrSpc="hsl" dir="cw">
                                      <p:cBhvr>
                                        <p:cTn id="43" dur="500" fill="hold"/>
                                        <p:tgtEl>
                                          <p:spTgt spid="24"/>
                                        </p:tgtEl>
                                        <p:attrNameLst>
                                          <p:attrName>fillcolor</p:attrName>
                                        </p:attrNameLst>
                                      </p:cBhvr>
                                      <p:by>
                                        <p:hsl h="-7200000" s="0" l="0"/>
                                      </p:by>
                                    </p:animClr>
                                    <p:animClr clrSpc="hsl" dir="cw">
                                      <p:cBhvr>
                                        <p:cTn id="44" dur="500" fill="hold"/>
                                        <p:tgtEl>
                                          <p:spTgt spid="24"/>
                                        </p:tgtEl>
                                        <p:attrNameLst>
                                          <p:attrName>stroke.color</p:attrName>
                                        </p:attrNameLst>
                                      </p:cBhvr>
                                      <p:by>
                                        <p:hsl h="-7200000" s="0" l="0"/>
                                      </p:by>
                                    </p:animClr>
                                    <p:set>
                                      <p:cBhvr>
                                        <p:cTn id="45" dur="500" fill="hold"/>
                                        <p:tgtEl>
                                          <p:spTgt spid="24"/>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17" presetClass="entr" presetSubtype="8"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 calcmode="lin" valueType="num">
                                      <p:cBhvr>
                                        <p:cTn id="50" dur="500" fill="hold"/>
                                        <p:tgtEl>
                                          <p:spTgt spid="8"/>
                                        </p:tgtEl>
                                        <p:attrNameLst>
                                          <p:attrName>ppt_x</p:attrName>
                                        </p:attrNameLst>
                                      </p:cBhvr>
                                      <p:tavLst>
                                        <p:tav tm="0">
                                          <p:val>
                                            <p:strVal val="#ppt_x-#ppt_w/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 calcmode="lin" valueType="num">
                                      <p:cBhvr>
                                        <p:cTn id="52" dur="500" fill="hold"/>
                                        <p:tgtEl>
                                          <p:spTgt spid="8"/>
                                        </p:tgtEl>
                                        <p:attrNameLst>
                                          <p:attrName>ppt_w</p:attrName>
                                        </p:attrNameLst>
                                      </p:cBhvr>
                                      <p:tavLst>
                                        <p:tav tm="0">
                                          <p:val>
                                            <p:fltVal val="0"/>
                                          </p:val>
                                        </p:tav>
                                        <p:tav tm="100000">
                                          <p:val>
                                            <p:strVal val="#ppt_w"/>
                                          </p:val>
                                        </p:tav>
                                      </p:tavLst>
                                    </p:anim>
                                    <p:anim calcmode="lin" valueType="num">
                                      <p:cBhvr>
                                        <p:cTn id="53" dur="5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17" presetClass="entr" presetSubtype="8" fill="hold" nodeType="clickEffect">
                                  <p:stCondLst>
                                    <p:cond delay="0"/>
                                  </p:stCondLst>
                                  <p:childTnLst>
                                    <p:set>
                                      <p:cBhvr>
                                        <p:cTn id="57" dur="1" fill="hold">
                                          <p:stCondLst>
                                            <p:cond delay="0"/>
                                          </p:stCondLst>
                                        </p:cTn>
                                        <p:tgtEl>
                                          <p:spTgt spid="31"/>
                                        </p:tgtEl>
                                        <p:attrNameLst>
                                          <p:attrName>style.visibility</p:attrName>
                                        </p:attrNameLst>
                                      </p:cBhvr>
                                      <p:to>
                                        <p:strVal val="visible"/>
                                      </p:to>
                                    </p:set>
                                    <p:anim calcmode="lin" valueType="num">
                                      <p:cBhvr>
                                        <p:cTn id="58" dur="500" fill="hold"/>
                                        <p:tgtEl>
                                          <p:spTgt spid="31"/>
                                        </p:tgtEl>
                                        <p:attrNameLst>
                                          <p:attrName>ppt_x</p:attrName>
                                        </p:attrNameLst>
                                      </p:cBhvr>
                                      <p:tavLst>
                                        <p:tav tm="0">
                                          <p:val>
                                            <p:strVal val="#ppt_x-#ppt_w/2"/>
                                          </p:val>
                                        </p:tav>
                                        <p:tav tm="100000">
                                          <p:val>
                                            <p:strVal val="#ppt_x"/>
                                          </p:val>
                                        </p:tav>
                                      </p:tavLst>
                                    </p:anim>
                                    <p:anim calcmode="lin" valueType="num">
                                      <p:cBhvr>
                                        <p:cTn id="59" dur="500" fill="hold"/>
                                        <p:tgtEl>
                                          <p:spTgt spid="31"/>
                                        </p:tgtEl>
                                        <p:attrNameLst>
                                          <p:attrName>ppt_y</p:attrName>
                                        </p:attrNameLst>
                                      </p:cBhvr>
                                      <p:tavLst>
                                        <p:tav tm="0">
                                          <p:val>
                                            <p:strVal val="#ppt_y"/>
                                          </p:val>
                                        </p:tav>
                                        <p:tav tm="100000">
                                          <p:val>
                                            <p:strVal val="#ppt_y"/>
                                          </p:val>
                                        </p:tav>
                                      </p:tavLst>
                                    </p:anim>
                                    <p:anim calcmode="lin" valueType="num">
                                      <p:cBhvr>
                                        <p:cTn id="60" dur="500" fill="hold"/>
                                        <p:tgtEl>
                                          <p:spTgt spid="31"/>
                                        </p:tgtEl>
                                        <p:attrNameLst>
                                          <p:attrName>ppt_w</p:attrName>
                                        </p:attrNameLst>
                                      </p:cBhvr>
                                      <p:tavLst>
                                        <p:tav tm="0">
                                          <p:val>
                                            <p:fltVal val="0"/>
                                          </p:val>
                                        </p:tav>
                                        <p:tav tm="100000">
                                          <p:val>
                                            <p:strVal val="#ppt_w"/>
                                          </p:val>
                                        </p:tav>
                                      </p:tavLst>
                                    </p:anim>
                                    <p:anim calcmode="lin" valueType="num">
                                      <p:cBhvr>
                                        <p:cTn id="61" dur="5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17" presetClass="entr" presetSubtype="8" fill="hold" nodeType="clickEffect">
                                  <p:stCondLst>
                                    <p:cond delay="0"/>
                                  </p:stCondLst>
                                  <p:childTnLst>
                                    <p:set>
                                      <p:cBhvr>
                                        <p:cTn id="65" dur="1" fill="hold">
                                          <p:stCondLst>
                                            <p:cond delay="0"/>
                                          </p:stCondLst>
                                        </p:cTn>
                                        <p:tgtEl>
                                          <p:spTgt spid="33"/>
                                        </p:tgtEl>
                                        <p:attrNameLst>
                                          <p:attrName>style.visibility</p:attrName>
                                        </p:attrNameLst>
                                      </p:cBhvr>
                                      <p:to>
                                        <p:strVal val="visible"/>
                                      </p:to>
                                    </p:set>
                                    <p:anim calcmode="lin" valueType="num">
                                      <p:cBhvr>
                                        <p:cTn id="66" dur="500" fill="hold"/>
                                        <p:tgtEl>
                                          <p:spTgt spid="33"/>
                                        </p:tgtEl>
                                        <p:attrNameLst>
                                          <p:attrName>ppt_x</p:attrName>
                                        </p:attrNameLst>
                                      </p:cBhvr>
                                      <p:tavLst>
                                        <p:tav tm="0">
                                          <p:val>
                                            <p:strVal val="#ppt_x-#ppt_w/2"/>
                                          </p:val>
                                        </p:tav>
                                        <p:tav tm="100000">
                                          <p:val>
                                            <p:strVal val="#ppt_x"/>
                                          </p:val>
                                        </p:tav>
                                      </p:tavLst>
                                    </p:anim>
                                    <p:anim calcmode="lin" valueType="num">
                                      <p:cBhvr>
                                        <p:cTn id="67" dur="500" fill="hold"/>
                                        <p:tgtEl>
                                          <p:spTgt spid="33"/>
                                        </p:tgtEl>
                                        <p:attrNameLst>
                                          <p:attrName>ppt_y</p:attrName>
                                        </p:attrNameLst>
                                      </p:cBhvr>
                                      <p:tavLst>
                                        <p:tav tm="0">
                                          <p:val>
                                            <p:strVal val="#ppt_y"/>
                                          </p:val>
                                        </p:tav>
                                        <p:tav tm="100000">
                                          <p:val>
                                            <p:strVal val="#ppt_y"/>
                                          </p:val>
                                        </p:tav>
                                      </p:tavLst>
                                    </p:anim>
                                    <p:anim calcmode="lin" valueType="num">
                                      <p:cBhvr>
                                        <p:cTn id="68" dur="500" fill="hold"/>
                                        <p:tgtEl>
                                          <p:spTgt spid="33"/>
                                        </p:tgtEl>
                                        <p:attrNameLst>
                                          <p:attrName>ppt_w</p:attrName>
                                        </p:attrNameLst>
                                      </p:cBhvr>
                                      <p:tavLst>
                                        <p:tav tm="0">
                                          <p:val>
                                            <p:fltVal val="0"/>
                                          </p:val>
                                        </p:tav>
                                        <p:tav tm="100000">
                                          <p:val>
                                            <p:strVal val="#ppt_w"/>
                                          </p:val>
                                        </p:tav>
                                      </p:tavLst>
                                    </p:anim>
                                    <p:anim calcmode="lin" valueType="num">
                                      <p:cBhvr>
                                        <p:cTn id="69" dur="500" fill="hold"/>
                                        <p:tgtEl>
                                          <p:spTgt spid="33"/>
                                        </p:tgtEl>
                                        <p:attrNameLst>
                                          <p:attrName>ppt_h</p:attrName>
                                        </p:attrNameLst>
                                      </p:cBhvr>
                                      <p:tavLst>
                                        <p:tav tm="0">
                                          <p:val>
                                            <p:strVal val="#ppt_h"/>
                                          </p:val>
                                        </p:tav>
                                        <p:tav tm="100000">
                                          <p:val>
                                            <p:strVal val="#ppt_h"/>
                                          </p:val>
                                        </p:tav>
                                      </p:tavLst>
                                    </p:anim>
                                  </p:childTnLst>
                                </p:cTn>
                              </p:par>
                            </p:childTnLst>
                          </p:cTn>
                        </p:par>
                      </p:childTnLst>
                    </p:cTn>
                  </p:par>
                  <p:par>
                    <p:cTn id="70" fill="hold">
                      <p:stCondLst>
                        <p:cond delay="indefinite"/>
                      </p:stCondLst>
                      <p:childTnLst>
                        <p:par>
                          <p:cTn id="71" fill="hold">
                            <p:stCondLst>
                              <p:cond delay="0"/>
                            </p:stCondLst>
                            <p:childTnLst>
                              <p:par>
                                <p:cTn id="72" presetID="19" presetClass="entr" presetSubtype="10" fill="hold" grpId="0" nodeType="clickEffect">
                                  <p:stCondLst>
                                    <p:cond delay="0"/>
                                  </p:stCondLst>
                                  <p:childTnLst>
                                    <p:set>
                                      <p:cBhvr>
                                        <p:cTn id="73" dur="1" fill="hold">
                                          <p:stCondLst>
                                            <p:cond delay="0"/>
                                          </p:stCondLst>
                                        </p:cTn>
                                        <p:tgtEl>
                                          <p:spTgt spid="34"/>
                                        </p:tgtEl>
                                        <p:attrNameLst>
                                          <p:attrName>style.visibility</p:attrName>
                                        </p:attrNameLst>
                                      </p:cBhvr>
                                      <p:to>
                                        <p:strVal val="visible"/>
                                      </p:to>
                                    </p:set>
                                    <p:anim calcmode="lin" valueType="num">
                                      <p:cBhvr>
                                        <p:cTn id="74" dur="1000" fill="hold"/>
                                        <p:tgtEl>
                                          <p:spTgt spid="34"/>
                                        </p:tgtEl>
                                        <p:attrNameLst>
                                          <p:attrName>ppt_w</p:attrName>
                                        </p:attrNameLst>
                                      </p:cBhvr>
                                      <p:tavLst>
                                        <p:tav tm="0" fmla="#ppt_w*sin(2.5*pi*$)">
                                          <p:val>
                                            <p:fltVal val="0"/>
                                          </p:val>
                                        </p:tav>
                                        <p:tav tm="100000">
                                          <p:val>
                                            <p:fltVal val="1"/>
                                          </p:val>
                                        </p:tav>
                                      </p:tavLst>
                                    </p:anim>
                                    <p:anim calcmode="lin" valueType="num">
                                      <p:cBhvr>
                                        <p:cTn id="75" dur="1000" fill="hold"/>
                                        <p:tgtEl>
                                          <p:spTgt spid="34"/>
                                        </p:tgtEl>
                                        <p:attrNameLst>
                                          <p:attrName>ppt_h</p:attrName>
                                        </p:attrNameLst>
                                      </p:cBhvr>
                                      <p:tavLst>
                                        <p:tav tm="0">
                                          <p:val>
                                            <p:strVal val="#ppt_h"/>
                                          </p:val>
                                        </p:tav>
                                        <p:tav tm="100000">
                                          <p:val>
                                            <p:strVal val="#ppt_h"/>
                                          </p:val>
                                        </p:tav>
                                      </p:tavLst>
                                    </p:anim>
                                  </p:childTnLst>
                                </p:cTn>
                              </p:par>
                            </p:childTnLst>
                          </p:cTn>
                        </p:par>
                      </p:childTnLst>
                    </p:cTn>
                  </p:par>
                  <p:par>
                    <p:cTn id="76" fill="hold">
                      <p:stCondLst>
                        <p:cond delay="indefinite"/>
                      </p:stCondLst>
                      <p:childTnLst>
                        <p:par>
                          <p:cTn id="77" fill="hold">
                            <p:stCondLst>
                              <p:cond delay="0"/>
                            </p:stCondLst>
                            <p:childTnLst>
                              <p:par>
                                <p:cTn id="78" presetID="12" presetClass="entr" presetSubtype="4" fill="hold" grpId="0" nodeType="click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slide(fromBottom)">
                                      <p:cBhvr>
                                        <p:cTn id="80"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2" grpId="0" animBg="1"/>
      <p:bldP spid="23" grpId="0" animBg="1"/>
      <p:bldP spid="24" grpId="0" animBg="1"/>
      <p:bldP spid="26" grpId="0"/>
      <p:bldP spid="27" grpId="0"/>
      <p:bldP spid="34" grpId="0"/>
      <p:bldP spid="35"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0" y="2143116"/>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 month was measured by the length of time from new moon- this is about 29.25 days.</a:t>
            </a:r>
          </a:p>
        </p:txBody>
      </p:sp>
      <p:sp>
        <p:nvSpPr>
          <p:cNvPr id="5" name="Slide Number Placeholder 4"/>
          <p:cNvSpPr>
            <a:spLocks noGrp="1"/>
          </p:cNvSpPr>
          <p:nvPr>
            <p:ph type="sldNum" sz="quarter" idx="12"/>
          </p:nvPr>
        </p:nvSpPr>
        <p:spPr/>
        <p:txBody>
          <a:bodyPr/>
          <a:lstStyle/>
          <a:p>
            <a:fld id="{54B2DABA-7B72-4E6B-98B7-F7033500D50E}" type="slidenum">
              <a:rPr lang="en-US" smtClean="0"/>
              <a:pPr/>
              <a:t>57</a:t>
            </a:fld>
            <a:endParaRPr lang="en-US"/>
          </a:p>
        </p:txBody>
      </p:sp>
      <p:sp>
        <p:nvSpPr>
          <p:cNvPr id="6" name="Title 1"/>
          <p:cNvSpPr>
            <a:spLocks noGrp="1"/>
          </p:cNvSpPr>
          <p:nvPr>
            <p:ph type="title"/>
          </p:nvPr>
        </p:nvSpPr>
        <p:spPr>
          <a:xfrm>
            <a:off x="500034" y="0"/>
            <a:ext cx="8229600" cy="857232"/>
          </a:xfrm>
        </p:spPr>
        <p:txBody>
          <a:bodyPr/>
          <a:lstStyle/>
          <a:p>
            <a:r>
              <a:rPr lang="en-US" dirty="0"/>
              <a:t>EXAMPLE 9 </a:t>
            </a:r>
            <a:r>
              <a:rPr lang="en-US" sz="2000" dirty="0"/>
              <a:t>(science 88)</a:t>
            </a:r>
          </a:p>
        </p:txBody>
      </p:sp>
      <p:sp>
        <p:nvSpPr>
          <p:cNvPr id="7" name="Content Placeholder 2"/>
          <p:cNvSpPr txBox="1">
            <a:spLocks/>
          </p:cNvSpPr>
          <p:nvPr/>
        </p:nvSpPr>
        <p:spPr bwMode="auto">
          <a:xfrm>
            <a:off x="0" y="64291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According to the modern western calendar, the year is divided into 12 periods known as months; some of them have 31 days, some 30 days, and one- </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8" name="Content Placeholder 2"/>
          <p:cNvSpPr txBox="1">
            <a:spLocks/>
          </p:cNvSpPr>
          <p:nvPr/>
        </p:nvSpPr>
        <p:spPr bwMode="auto">
          <a:xfrm>
            <a:off x="6500826" y="928670"/>
            <a:ext cx="2500298" cy="5000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February- has 28 days,</a:t>
            </a:r>
          </a:p>
        </p:txBody>
      </p:sp>
      <p:sp>
        <p:nvSpPr>
          <p:cNvPr id="9" name="Content Placeholder 2"/>
          <p:cNvSpPr txBox="1">
            <a:spLocks/>
          </p:cNvSpPr>
          <p:nvPr/>
        </p:nvSpPr>
        <p:spPr bwMode="auto">
          <a:xfrm>
            <a:off x="0" y="1285860"/>
            <a:ext cx="5072066"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except in leap years, when it has 29. How ever,</a:t>
            </a:r>
          </a:p>
        </p:txBody>
      </p:sp>
      <p:sp>
        <p:nvSpPr>
          <p:cNvPr id="11"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word "month" is connected with the word " moon", and when the ancient  peoples first made calendars </a:t>
            </a:r>
          </a:p>
        </p:txBody>
      </p:sp>
      <p:sp>
        <p:nvSpPr>
          <p:cNvPr id="13" name="Content Placeholder 2"/>
          <p:cNvSpPr txBox="1">
            <a:spLocks/>
          </p:cNvSpPr>
          <p:nvPr/>
        </p:nvSpPr>
        <p:spPr bwMode="auto">
          <a:xfrm>
            <a:off x="0" y="2428868"/>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The month then began when the new crescent moon was first seen in the sky at sunset and the lengths of the months were either 29 or 30 days.</a:t>
            </a:r>
          </a:p>
        </p:txBody>
      </p:sp>
      <p:sp>
        <p:nvSpPr>
          <p:cNvPr id="14" name="Content Placeholder 2"/>
          <p:cNvSpPr txBox="1">
            <a:spLocks/>
          </p:cNvSpPr>
          <p:nvPr/>
        </p:nvSpPr>
        <p:spPr bwMode="auto">
          <a:xfrm>
            <a:off x="571472" y="3000372"/>
            <a:ext cx="8572528"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This did not produce an accurate calendar and, therefore, the system was dropped.</a:t>
            </a:r>
          </a:p>
        </p:txBody>
      </p:sp>
      <p:sp>
        <p:nvSpPr>
          <p:cNvPr id="15" name="Content Placeholder 2"/>
          <p:cNvSpPr txBox="1">
            <a:spLocks/>
          </p:cNvSpPr>
          <p:nvPr/>
        </p:nvSpPr>
        <p:spPr bwMode="auto">
          <a:xfrm>
            <a:off x="0" y="328612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Our present months, with their different numbers of days, do not  correspond to any movements of the heavenly bodies.</a:t>
            </a:r>
          </a:p>
        </p:txBody>
      </p:sp>
      <p:sp>
        <p:nvSpPr>
          <p:cNvPr id="16" name="Content Placeholder 2"/>
          <p:cNvSpPr txBox="1">
            <a:spLocks/>
          </p:cNvSpPr>
          <p:nvPr/>
        </p:nvSpPr>
        <p:spPr bwMode="auto">
          <a:xfrm>
            <a:off x="0" y="3857628"/>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Sometimes when people use the word "month" they mean any period of 28 days- which may easily occur in two different months so far as the calendar is concerned.</a:t>
            </a:r>
          </a:p>
        </p:txBody>
      </p:sp>
      <p:sp>
        <p:nvSpPr>
          <p:cNvPr id="17" name="Content Placeholder 2"/>
          <p:cNvSpPr txBox="1">
            <a:spLocks/>
          </p:cNvSpPr>
          <p:nvPr/>
        </p:nvSpPr>
        <p:spPr bwMode="auto">
          <a:xfrm>
            <a:off x="0" y="4429132"/>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Therefore, whenever it is necessary to distinguish between the two uses of the word, the months as shown on the calendar are often spoken of as calendar months.</a:t>
            </a:r>
          </a:p>
        </p:txBody>
      </p:sp>
      <p:sp>
        <p:nvSpPr>
          <p:cNvPr id="18" name="Rectangle 17"/>
          <p:cNvSpPr/>
          <p:nvPr/>
        </p:nvSpPr>
        <p:spPr>
          <a:xfrm>
            <a:off x="0" y="5072074"/>
            <a:ext cx="9144000" cy="369332"/>
          </a:xfrm>
          <a:prstGeom prst="rect">
            <a:avLst/>
          </a:prstGeom>
          <a:blipFill>
            <a:blip r:embed="rId2"/>
            <a:tile tx="0" ty="0" sx="100000" sy="100000" flip="none" algn="tl"/>
          </a:blipFill>
        </p:spPr>
        <p:txBody>
          <a:bodyPr wrap="square">
            <a:spAutoFit/>
          </a:bodyPr>
          <a:lstStyle/>
          <a:p>
            <a:pPr lvl="0"/>
            <a:r>
              <a:rPr lang="en-US" b="1" dirty="0">
                <a:latin typeface="+mj-lt"/>
                <a:cs typeface="Times New Roman" pitchFamily="18" charset="0"/>
              </a:rPr>
              <a:t>481.Which sentence about the month is NOT true according to the passage?</a:t>
            </a:r>
          </a:p>
        </p:txBody>
      </p:sp>
      <p:sp>
        <p:nvSpPr>
          <p:cNvPr id="19" name="Rectangle 18"/>
          <p:cNvSpPr/>
          <p:nvPr/>
        </p:nvSpPr>
        <p:spPr>
          <a:xfrm>
            <a:off x="0" y="5429264"/>
            <a:ext cx="9144000" cy="400110"/>
          </a:xfrm>
          <a:prstGeom prst="rect">
            <a:avLst/>
          </a:prstGeom>
          <a:blipFill>
            <a:blip r:embed="rId2"/>
            <a:tile tx="0" ty="0" sx="100000" sy="100000" flip="none" algn="tl"/>
          </a:blipFill>
        </p:spPr>
        <p:txBody>
          <a:bodyPr wrap="square">
            <a:spAutoFit/>
          </a:bodyPr>
          <a:lstStyle/>
          <a:p>
            <a:pPr lvl="1"/>
            <a:r>
              <a:rPr lang="en-US" sz="2000" b="1" dirty="0">
                <a:latin typeface="+mj-lt"/>
                <a:cs typeface="Times New Roman" pitchFamily="18" charset="0"/>
              </a:rPr>
              <a:t>a)the days in a month range in February</a:t>
            </a:r>
          </a:p>
        </p:txBody>
      </p:sp>
      <p:sp>
        <p:nvSpPr>
          <p:cNvPr id="20" name="Rectangle 19"/>
          <p:cNvSpPr/>
          <p:nvPr/>
        </p:nvSpPr>
        <p:spPr>
          <a:xfrm>
            <a:off x="0" y="5786454"/>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b)There are often 28 days in February</a:t>
            </a:r>
          </a:p>
        </p:txBody>
      </p:sp>
      <p:sp>
        <p:nvSpPr>
          <p:cNvPr id="21" name="Rectangle 20"/>
          <p:cNvSpPr/>
          <p:nvPr/>
        </p:nvSpPr>
        <p:spPr>
          <a:xfrm>
            <a:off x="0" y="6143644"/>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c)The year was once divided into twelve 29.25- day months</a:t>
            </a:r>
          </a:p>
        </p:txBody>
      </p:sp>
      <p:sp>
        <p:nvSpPr>
          <p:cNvPr id="22" name="Rectangle 21"/>
          <p:cNvSpPr/>
          <p:nvPr/>
        </p:nvSpPr>
        <p:spPr>
          <a:xfrm>
            <a:off x="0" y="6488668"/>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d)There have been 12 months an a year since ancient times</a:t>
            </a:r>
          </a:p>
        </p:txBody>
      </p:sp>
      <p:cxnSp>
        <p:nvCxnSpPr>
          <p:cNvPr id="23" name="Straight Connector 22"/>
          <p:cNvCxnSpPr/>
          <p:nvPr/>
        </p:nvCxnSpPr>
        <p:spPr>
          <a:xfrm>
            <a:off x="142844" y="1643050"/>
            <a:ext cx="214314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flipH="1">
            <a:off x="4071934" y="5786454"/>
            <a:ext cx="285752" cy="400110"/>
          </a:xfrm>
          <a:prstGeom prst="rect">
            <a:avLst/>
          </a:prstGeom>
          <a:noFill/>
        </p:spPr>
        <p:txBody>
          <a:bodyPr wrap="square" rtlCol="0">
            <a:spAutoFit/>
          </a:bodyPr>
          <a:lstStyle/>
          <a:p>
            <a:pPr algn="ctr"/>
            <a:r>
              <a:rPr lang="en-US" sz="2000" b="1" i="1" dirty="0">
                <a:solidFill>
                  <a:srgbClr val="FF0000"/>
                </a:solidFill>
              </a:rPr>
              <a:t>T</a:t>
            </a:r>
          </a:p>
        </p:txBody>
      </p:sp>
      <p:cxnSp>
        <p:nvCxnSpPr>
          <p:cNvPr id="25" name="Straight Connector 24"/>
          <p:cNvCxnSpPr/>
          <p:nvPr/>
        </p:nvCxnSpPr>
        <p:spPr>
          <a:xfrm>
            <a:off x="7358082" y="2214554"/>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42844" y="2500306"/>
            <a:ext cx="78581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flipH="1">
            <a:off x="5214942" y="6072206"/>
            <a:ext cx="285752" cy="400110"/>
          </a:xfrm>
          <a:prstGeom prst="rect">
            <a:avLst/>
          </a:prstGeom>
          <a:noFill/>
        </p:spPr>
        <p:txBody>
          <a:bodyPr wrap="square" rtlCol="0">
            <a:spAutoFit/>
          </a:bodyPr>
          <a:lstStyle/>
          <a:p>
            <a:pPr algn="ctr"/>
            <a:r>
              <a:rPr lang="en-US" sz="2000" b="1" i="1" dirty="0">
                <a:solidFill>
                  <a:srgbClr val="FF0000"/>
                </a:solidFill>
              </a:rPr>
              <a:t>T</a:t>
            </a:r>
          </a:p>
        </p:txBody>
      </p:sp>
      <p:sp>
        <p:nvSpPr>
          <p:cNvPr id="29" name="TextBox 28"/>
          <p:cNvSpPr txBox="1"/>
          <p:nvPr/>
        </p:nvSpPr>
        <p:spPr>
          <a:xfrm flipH="1">
            <a:off x="5357818" y="6457890"/>
            <a:ext cx="285752" cy="400110"/>
          </a:xfrm>
          <a:prstGeom prst="rect">
            <a:avLst/>
          </a:prstGeom>
          <a:noFill/>
        </p:spPr>
        <p:txBody>
          <a:bodyPr wrap="square" rtlCol="0">
            <a:spAutoFit/>
          </a:bodyPr>
          <a:lstStyle/>
          <a:p>
            <a:pPr algn="ctr"/>
            <a:r>
              <a:rPr lang="en-US" sz="2000" b="1" i="1" dirty="0">
                <a:solidFill>
                  <a:srgbClr val="FF0000"/>
                </a:solidFill>
              </a:rPr>
              <a:t>F</a:t>
            </a:r>
          </a:p>
        </p:txBody>
      </p:sp>
      <p:sp>
        <p:nvSpPr>
          <p:cNvPr id="30" name="TextBox 29"/>
          <p:cNvSpPr txBox="1"/>
          <p:nvPr/>
        </p:nvSpPr>
        <p:spPr>
          <a:xfrm>
            <a:off x="285720" y="6286520"/>
            <a:ext cx="642942" cy="769441"/>
          </a:xfrm>
          <a:prstGeom prst="rect">
            <a:avLst/>
          </a:prstGeom>
          <a:noFill/>
        </p:spPr>
        <p:txBody>
          <a:bodyPr wrap="square" rtlCol="0">
            <a:spAutoFit/>
          </a:bodyPr>
          <a:lstStyle/>
          <a:p>
            <a:r>
              <a:rPr lang="en-US" sz="4400" b="1" dirty="0">
                <a:solidFill>
                  <a:srgbClr val="FF0000"/>
                </a:solidFill>
              </a:rPr>
              <a:t>√</a:t>
            </a:r>
          </a:p>
        </p:txBody>
      </p:sp>
      <p:sp>
        <p:nvSpPr>
          <p:cNvPr id="10" name="Content Placeholder 2"/>
          <p:cNvSpPr txBox="1">
            <a:spLocks/>
          </p:cNvSpPr>
          <p:nvPr/>
        </p:nvSpPr>
        <p:spPr bwMode="auto">
          <a:xfrm>
            <a:off x="0" y="1285860"/>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sz="2000" dirty="0">
                <a:latin typeface="Times New Roman" pitchFamily="18" charset="0"/>
                <a:cs typeface="Times New Roman" pitchFamily="18" charset="0"/>
              </a:rPr>
              <a:t>                                                                             months have not always been 12 of them in the year.</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0"/>
                                        </p:tgtEl>
                                        <p:attrNameLst>
                                          <p:attrName>style.color</p:attrName>
                                        </p:attrNameLst>
                                      </p:cBhvr>
                                      <p:by>
                                        <p:hsl h="0" s="-12549" l="-25098"/>
                                      </p:by>
                                    </p:animClr>
                                    <p:animClr clrSpc="hsl" dir="cw">
                                      <p:cBhvr>
                                        <p:cTn id="7" dur="500" fill="hold"/>
                                        <p:tgtEl>
                                          <p:spTgt spid="20"/>
                                        </p:tgtEl>
                                        <p:attrNameLst>
                                          <p:attrName>fillcolor</p:attrName>
                                        </p:attrNameLst>
                                      </p:cBhvr>
                                      <p:by>
                                        <p:hsl h="0" s="-12549" l="-25098"/>
                                      </p:by>
                                    </p:animClr>
                                    <p:animClr clrSpc="hsl" dir="cw">
                                      <p:cBhvr>
                                        <p:cTn id="8" dur="500" fill="hold"/>
                                        <p:tgtEl>
                                          <p:spTgt spid="20"/>
                                        </p:tgtEl>
                                        <p:attrNameLst>
                                          <p:attrName>stroke.color</p:attrName>
                                        </p:attrNameLst>
                                      </p:cBhvr>
                                      <p:by>
                                        <p:hsl h="0" s="-12549" l="-25098"/>
                                      </p:by>
                                    </p:animClr>
                                    <p:set>
                                      <p:cBhvr>
                                        <p:cTn id="9" dur="500" fill="hold"/>
                                        <p:tgtEl>
                                          <p:spTgt spid="2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8"/>
                                        </p:tgtEl>
                                        <p:attrNameLst>
                                          <p:attrName>fillcolor</p:attrName>
                                        </p:attrNameLst>
                                      </p:cBhvr>
                                      <p:to>
                                        <a:srgbClr val="FF3300"/>
                                      </p:to>
                                    </p:animClr>
                                    <p:set>
                                      <p:cBhvr>
                                        <p:cTn id="14" dur="2000" fill="hold"/>
                                        <p:tgtEl>
                                          <p:spTgt spid="8"/>
                                        </p:tgtEl>
                                        <p:attrNameLst>
                                          <p:attrName>fill.type</p:attrName>
                                        </p:attrNameLst>
                                      </p:cBhvr>
                                      <p:to>
                                        <p:strVal val="solid"/>
                                      </p:to>
                                    </p:set>
                                    <p:set>
                                      <p:cBhvr>
                                        <p:cTn id="15" dur="2000" fill="hold"/>
                                        <p:tgtEl>
                                          <p:spTgt spid="8"/>
                                        </p:tgtEl>
                                        <p:attrNameLst>
                                          <p:attrName>fill.on</p:attrName>
                                        </p:attrNameLst>
                                      </p:cBhvr>
                                      <p:to>
                                        <p:strVal val="true"/>
                                      </p:to>
                                    </p:set>
                                  </p:childTnLst>
                                </p:cTn>
                              </p:par>
                            </p:childTnLst>
                          </p:cTn>
                        </p:par>
                      </p:childTnLst>
                    </p:cTn>
                  </p:par>
                  <p:par>
                    <p:cTn id="16" fill="hold">
                      <p:stCondLst>
                        <p:cond delay="indefinite"/>
                      </p:stCondLst>
                      <p:childTnLst>
                        <p:par>
                          <p:cTn id="17" fill="hold">
                            <p:stCondLst>
                              <p:cond delay="0"/>
                            </p:stCondLst>
                            <p:childTnLst>
                              <p:par>
                                <p:cTn id="18" presetID="17" presetClass="entr" presetSubtype="8" fill="hold" nodeType="clickEffect">
                                  <p:stCondLst>
                                    <p:cond delay="0"/>
                                  </p:stCondLst>
                                  <p:childTnLst>
                                    <p:set>
                                      <p:cBhvr>
                                        <p:cTn id="19" dur="1" fill="hold">
                                          <p:stCondLst>
                                            <p:cond delay="0"/>
                                          </p:stCondLst>
                                        </p:cTn>
                                        <p:tgtEl>
                                          <p:spTgt spid="23"/>
                                        </p:tgtEl>
                                        <p:attrNameLst>
                                          <p:attrName>style.visibility</p:attrName>
                                        </p:attrNameLst>
                                      </p:cBhvr>
                                      <p:to>
                                        <p:strVal val="visible"/>
                                      </p:to>
                                    </p:set>
                                    <p:anim calcmode="lin" valueType="num">
                                      <p:cBhvr>
                                        <p:cTn id="20" dur="500" fill="hold"/>
                                        <p:tgtEl>
                                          <p:spTgt spid="23"/>
                                        </p:tgtEl>
                                        <p:attrNameLst>
                                          <p:attrName>ppt_x</p:attrName>
                                        </p:attrNameLst>
                                      </p:cBhvr>
                                      <p:tavLst>
                                        <p:tav tm="0">
                                          <p:val>
                                            <p:strVal val="#ppt_x-#ppt_w/2"/>
                                          </p:val>
                                        </p:tav>
                                        <p:tav tm="100000">
                                          <p:val>
                                            <p:strVal val="#ppt_x"/>
                                          </p:val>
                                        </p:tav>
                                      </p:tavLst>
                                    </p:anim>
                                    <p:anim calcmode="lin" valueType="num">
                                      <p:cBhvr>
                                        <p:cTn id="21" dur="500" fill="hold"/>
                                        <p:tgtEl>
                                          <p:spTgt spid="23"/>
                                        </p:tgtEl>
                                        <p:attrNameLst>
                                          <p:attrName>ppt_y</p:attrName>
                                        </p:attrNameLst>
                                      </p:cBhvr>
                                      <p:tavLst>
                                        <p:tav tm="0">
                                          <p:val>
                                            <p:strVal val="#ppt_y"/>
                                          </p:val>
                                        </p:tav>
                                        <p:tav tm="100000">
                                          <p:val>
                                            <p:strVal val="#ppt_y"/>
                                          </p:val>
                                        </p:tav>
                                      </p:tavLst>
                                    </p:anim>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9" presetClass="entr" presetSubtype="1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p:cTn id="28" dur="1000" fill="hold"/>
                                        <p:tgtEl>
                                          <p:spTgt spid="24"/>
                                        </p:tgtEl>
                                        <p:attrNameLst>
                                          <p:attrName>ppt_w</p:attrName>
                                        </p:attrNameLst>
                                      </p:cBhvr>
                                      <p:tavLst>
                                        <p:tav tm="0" fmla="#ppt_w*sin(2.5*pi*$)">
                                          <p:val>
                                            <p:fltVal val="0"/>
                                          </p:val>
                                        </p:tav>
                                        <p:tav tm="100000">
                                          <p:val>
                                            <p:fltVal val="1"/>
                                          </p:val>
                                        </p:tav>
                                      </p:tavLst>
                                    </p:anim>
                                    <p:anim calcmode="lin" valueType="num">
                                      <p:cBhvr>
                                        <p:cTn id="29" dur="10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mph" presetSubtype="0" fill="hold" grpId="0" nodeType="clickEffect">
                                  <p:stCondLst>
                                    <p:cond delay="0"/>
                                  </p:stCondLst>
                                  <p:childTnLst>
                                    <p:animClr clrSpc="hsl" dir="cw">
                                      <p:cBhvr override="childStyle">
                                        <p:cTn id="33" dur="500" fill="hold"/>
                                        <p:tgtEl>
                                          <p:spTgt spid="21"/>
                                        </p:tgtEl>
                                        <p:attrNameLst>
                                          <p:attrName>style.color</p:attrName>
                                        </p:attrNameLst>
                                      </p:cBhvr>
                                      <p:by>
                                        <p:hsl h="-7200000" s="0" l="0"/>
                                      </p:by>
                                    </p:animClr>
                                    <p:animClr clrSpc="hsl" dir="cw">
                                      <p:cBhvr>
                                        <p:cTn id="34" dur="500" fill="hold"/>
                                        <p:tgtEl>
                                          <p:spTgt spid="21"/>
                                        </p:tgtEl>
                                        <p:attrNameLst>
                                          <p:attrName>fillcolor</p:attrName>
                                        </p:attrNameLst>
                                      </p:cBhvr>
                                      <p:by>
                                        <p:hsl h="-7200000" s="0" l="0"/>
                                      </p:by>
                                    </p:animClr>
                                    <p:animClr clrSpc="hsl" dir="cw">
                                      <p:cBhvr>
                                        <p:cTn id="35" dur="500" fill="hold"/>
                                        <p:tgtEl>
                                          <p:spTgt spid="21"/>
                                        </p:tgtEl>
                                        <p:attrNameLst>
                                          <p:attrName>stroke.color</p:attrName>
                                        </p:attrNameLst>
                                      </p:cBhvr>
                                      <p:by>
                                        <p:hsl h="-7200000" s="0" l="0"/>
                                      </p:by>
                                    </p:animClr>
                                    <p:set>
                                      <p:cBhvr>
                                        <p:cTn id="36" dur="500" fill="hold"/>
                                        <p:tgtEl>
                                          <p:spTgt spid="21"/>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17" presetClass="entr" presetSubtype="8" fill="hold" nodeType="click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p:cTn id="41" dur="500" fill="hold"/>
                                        <p:tgtEl>
                                          <p:spTgt spid="25"/>
                                        </p:tgtEl>
                                        <p:attrNameLst>
                                          <p:attrName>ppt_x</p:attrName>
                                        </p:attrNameLst>
                                      </p:cBhvr>
                                      <p:tavLst>
                                        <p:tav tm="0">
                                          <p:val>
                                            <p:strVal val="#ppt_x-#ppt_w/2"/>
                                          </p:val>
                                        </p:tav>
                                        <p:tav tm="100000">
                                          <p:val>
                                            <p:strVal val="#ppt_x"/>
                                          </p:val>
                                        </p:tav>
                                      </p:tavLst>
                                    </p:anim>
                                    <p:anim calcmode="lin" valueType="num">
                                      <p:cBhvr>
                                        <p:cTn id="42" dur="500" fill="hold"/>
                                        <p:tgtEl>
                                          <p:spTgt spid="25"/>
                                        </p:tgtEl>
                                        <p:attrNameLst>
                                          <p:attrName>ppt_y</p:attrName>
                                        </p:attrNameLst>
                                      </p:cBhvr>
                                      <p:tavLst>
                                        <p:tav tm="0">
                                          <p:val>
                                            <p:strVal val="#ppt_y"/>
                                          </p:val>
                                        </p:tav>
                                        <p:tav tm="100000">
                                          <p:val>
                                            <p:strVal val="#ppt_y"/>
                                          </p:val>
                                        </p:tav>
                                      </p:tavLst>
                                    </p:anim>
                                    <p:anim calcmode="lin" valueType="num">
                                      <p:cBhvr>
                                        <p:cTn id="43" dur="500" fill="hold"/>
                                        <p:tgtEl>
                                          <p:spTgt spid="25"/>
                                        </p:tgtEl>
                                        <p:attrNameLst>
                                          <p:attrName>ppt_w</p:attrName>
                                        </p:attrNameLst>
                                      </p:cBhvr>
                                      <p:tavLst>
                                        <p:tav tm="0">
                                          <p:val>
                                            <p:fltVal val="0"/>
                                          </p:val>
                                        </p:tav>
                                        <p:tav tm="100000">
                                          <p:val>
                                            <p:strVal val="#ppt_w"/>
                                          </p:val>
                                        </p:tav>
                                      </p:tavLst>
                                    </p:anim>
                                    <p:anim calcmode="lin" valueType="num">
                                      <p:cBhvr>
                                        <p:cTn id="44" dur="5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8"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p:cTn id="49" dur="500" fill="hold"/>
                                        <p:tgtEl>
                                          <p:spTgt spid="27"/>
                                        </p:tgtEl>
                                        <p:attrNameLst>
                                          <p:attrName>ppt_x</p:attrName>
                                        </p:attrNameLst>
                                      </p:cBhvr>
                                      <p:tavLst>
                                        <p:tav tm="0">
                                          <p:val>
                                            <p:strVal val="#ppt_x-#ppt_w/2"/>
                                          </p:val>
                                        </p:tav>
                                        <p:tav tm="100000">
                                          <p:val>
                                            <p:strVal val="#ppt_x"/>
                                          </p:val>
                                        </p:tav>
                                      </p:tavLst>
                                    </p:anim>
                                    <p:anim calcmode="lin" valueType="num">
                                      <p:cBhvr>
                                        <p:cTn id="50" dur="500" fill="hold"/>
                                        <p:tgtEl>
                                          <p:spTgt spid="27"/>
                                        </p:tgtEl>
                                        <p:attrNameLst>
                                          <p:attrName>ppt_y</p:attrName>
                                        </p:attrNameLst>
                                      </p:cBhvr>
                                      <p:tavLst>
                                        <p:tav tm="0">
                                          <p:val>
                                            <p:strVal val="#ppt_y"/>
                                          </p:val>
                                        </p:tav>
                                        <p:tav tm="100000">
                                          <p:val>
                                            <p:strVal val="#ppt_y"/>
                                          </p:val>
                                        </p:tav>
                                      </p:tavLst>
                                    </p:anim>
                                    <p:anim calcmode="lin" valueType="num">
                                      <p:cBhvr>
                                        <p:cTn id="51" dur="500" fill="hold"/>
                                        <p:tgtEl>
                                          <p:spTgt spid="27"/>
                                        </p:tgtEl>
                                        <p:attrNameLst>
                                          <p:attrName>ppt_w</p:attrName>
                                        </p:attrNameLst>
                                      </p:cBhvr>
                                      <p:tavLst>
                                        <p:tav tm="0">
                                          <p:val>
                                            <p:fltVal val="0"/>
                                          </p:val>
                                        </p:tav>
                                        <p:tav tm="100000">
                                          <p:val>
                                            <p:strVal val="#ppt_w"/>
                                          </p:val>
                                        </p:tav>
                                      </p:tavLst>
                                    </p:anim>
                                    <p:anim calcmode="lin" valueType="num">
                                      <p:cBhvr>
                                        <p:cTn id="52" dur="500" fill="hold"/>
                                        <p:tgtEl>
                                          <p:spTgt spid="27"/>
                                        </p:tgtEl>
                                        <p:attrNameLst>
                                          <p:attrName>ppt_h</p:attrName>
                                        </p:attrNameLst>
                                      </p:cBhvr>
                                      <p:tavLst>
                                        <p:tav tm="0">
                                          <p:val>
                                            <p:strVal val="#ppt_h"/>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1" presetClass="emph" presetSubtype="2" fill="hold" grpId="0" nodeType="clickEffect">
                                  <p:stCondLst>
                                    <p:cond delay="0"/>
                                  </p:stCondLst>
                                  <p:childTnLst>
                                    <p:animClr clrSpc="rgb" dir="cw">
                                      <p:cBhvr>
                                        <p:cTn id="56" dur="2000" fill="hold"/>
                                        <p:tgtEl>
                                          <p:spTgt spid="12"/>
                                        </p:tgtEl>
                                        <p:attrNameLst>
                                          <p:attrName>fillcolor</p:attrName>
                                        </p:attrNameLst>
                                      </p:cBhvr>
                                      <p:to>
                                        <a:schemeClr val="folHlink"/>
                                      </p:to>
                                    </p:animClr>
                                    <p:set>
                                      <p:cBhvr>
                                        <p:cTn id="57" dur="2000" fill="hold"/>
                                        <p:tgtEl>
                                          <p:spTgt spid="12"/>
                                        </p:tgtEl>
                                        <p:attrNameLst>
                                          <p:attrName>fill.type</p:attrName>
                                        </p:attrNameLst>
                                      </p:cBhvr>
                                      <p:to>
                                        <p:strVal val="solid"/>
                                      </p:to>
                                    </p:set>
                                    <p:set>
                                      <p:cBhvr>
                                        <p:cTn id="58" dur="2000" fill="hold"/>
                                        <p:tgtEl>
                                          <p:spTgt spid="12"/>
                                        </p:tgtEl>
                                        <p:attrNameLst>
                                          <p:attrName>fill.on</p:attrName>
                                        </p:attrNameLst>
                                      </p:cBhvr>
                                      <p:to>
                                        <p:strVal val="true"/>
                                      </p:to>
                                    </p:set>
                                  </p:childTnLst>
                                </p:cTn>
                              </p:par>
                            </p:childTnLst>
                          </p:cTn>
                        </p:par>
                      </p:childTnLst>
                    </p:cTn>
                  </p:par>
                  <p:par>
                    <p:cTn id="59" fill="hold">
                      <p:stCondLst>
                        <p:cond delay="indefinite"/>
                      </p:stCondLst>
                      <p:childTnLst>
                        <p:par>
                          <p:cTn id="60" fill="hold">
                            <p:stCondLst>
                              <p:cond delay="0"/>
                            </p:stCondLst>
                            <p:childTnLst>
                              <p:par>
                                <p:cTn id="61" presetID="19" presetClass="entr" presetSubtype="1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 calcmode="lin" valueType="num">
                                      <p:cBhvr>
                                        <p:cTn id="63" dur="1000" fill="hold"/>
                                        <p:tgtEl>
                                          <p:spTgt spid="28"/>
                                        </p:tgtEl>
                                        <p:attrNameLst>
                                          <p:attrName>ppt_w</p:attrName>
                                        </p:attrNameLst>
                                      </p:cBhvr>
                                      <p:tavLst>
                                        <p:tav tm="0" fmla="#ppt_w*sin(2.5*pi*$)">
                                          <p:val>
                                            <p:fltVal val="0"/>
                                          </p:val>
                                        </p:tav>
                                        <p:tav tm="100000">
                                          <p:val>
                                            <p:fltVal val="1"/>
                                          </p:val>
                                        </p:tav>
                                      </p:tavLst>
                                    </p:anim>
                                    <p:anim calcmode="lin" valueType="num">
                                      <p:cBhvr>
                                        <p:cTn id="64" dur="10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24" presetClass="emph" presetSubtype="0" fill="hold" grpId="1" nodeType="clickEffect">
                                  <p:stCondLst>
                                    <p:cond delay="0"/>
                                  </p:stCondLst>
                                  <p:childTnLst>
                                    <p:animClr clrSpc="hsl" dir="cw">
                                      <p:cBhvr override="childStyle">
                                        <p:cTn id="68" dur="500" fill="hold"/>
                                        <p:tgtEl>
                                          <p:spTgt spid="22"/>
                                        </p:tgtEl>
                                        <p:attrNameLst>
                                          <p:attrName>style.color</p:attrName>
                                        </p:attrNameLst>
                                      </p:cBhvr>
                                      <p:by>
                                        <p:hsl h="0" s="-12549" l="-25098"/>
                                      </p:by>
                                    </p:animClr>
                                    <p:animClr clrSpc="hsl" dir="cw">
                                      <p:cBhvr>
                                        <p:cTn id="69" dur="500" fill="hold"/>
                                        <p:tgtEl>
                                          <p:spTgt spid="22"/>
                                        </p:tgtEl>
                                        <p:attrNameLst>
                                          <p:attrName>fillcolor</p:attrName>
                                        </p:attrNameLst>
                                      </p:cBhvr>
                                      <p:by>
                                        <p:hsl h="0" s="-12549" l="-25098"/>
                                      </p:by>
                                    </p:animClr>
                                    <p:animClr clrSpc="hsl" dir="cw">
                                      <p:cBhvr>
                                        <p:cTn id="70" dur="500" fill="hold"/>
                                        <p:tgtEl>
                                          <p:spTgt spid="22"/>
                                        </p:tgtEl>
                                        <p:attrNameLst>
                                          <p:attrName>stroke.color</p:attrName>
                                        </p:attrNameLst>
                                      </p:cBhvr>
                                      <p:by>
                                        <p:hsl h="0" s="-12549" l="-25098"/>
                                      </p:by>
                                    </p:animClr>
                                    <p:set>
                                      <p:cBhvr>
                                        <p:cTn id="71" dur="500" fill="hold"/>
                                        <p:tgtEl>
                                          <p:spTgt spid="22"/>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1" presetClass="emph" presetSubtype="2" fill="hold" nodeType="clickEffect">
                                  <p:stCondLst>
                                    <p:cond delay="0"/>
                                  </p:stCondLst>
                                  <p:childTnLst>
                                    <p:animClr clrSpc="rgb" dir="cw">
                                      <p:cBhvr>
                                        <p:cTn id="75" dur="2000" fill="hold"/>
                                        <p:tgtEl>
                                          <p:spTgt spid="10"/>
                                        </p:tgtEl>
                                        <p:attrNameLst>
                                          <p:attrName>fillcolor</p:attrName>
                                        </p:attrNameLst>
                                      </p:cBhvr>
                                      <p:to>
                                        <a:srgbClr val="F8EDE4"/>
                                      </p:to>
                                    </p:animClr>
                                    <p:set>
                                      <p:cBhvr>
                                        <p:cTn id="76" dur="2000" fill="hold"/>
                                        <p:tgtEl>
                                          <p:spTgt spid="10"/>
                                        </p:tgtEl>
                                        <p:attrNameLst>
                                          <p:attrName>fill.type</p:attrName>
                                        </p:attrNameLst>
                                      </p:cBhvr>
                                      <p:to>
                                        <p:strVal val="solid"/>
                                      </p:to>
                                    </p:set>
                                    <p:set>
                                      <p:cBhvr>
                                        <p:cTn id="77" dur="2000" fill="hold"/>
                                        <p:tgtEl>
                                          <p:spTgt spid="10"/>
                                        </p:tgtEl>
                                        <p:attrNameLst>
                                          <p:attrName>fill.on</p:attrName>
                                        </p:attrNameLst>
                                      </p:cBhvr>
                                      <p:to>
                                        <p:strVal val="true"/>
                                      </p:to>
                                    </p:set>
                                  </p:childTnLst>
                                </p:cTn>
                              </p:par>
                            </p:childTnLst>
                          </p:cTn>
                        </p:par>
                      </p:childTnLst>
                    </p:cTn>
                  </p:par>
                  <p:par>
                    <p:cTn id="78" fill="hold">
                      <p:stCondLst>
                        <p:cond delay="indefinite"/>
                      </p:stCondLst>
                      <p:childTnLst>
                        <p:par>
                          <p:cTn id="79" fill="hold">
                            <p:stCondLst>
                              <p:cond delay="0"/>
                            </p:stCondLst>
                            <p:childTnLst>
                              <p:par>
                                <p:cTn id="80" presetID="19" presetClass="entr" presetSubtype="10" fill="hold" grpId="0" nodeType="clickEffect">
                                  <p:stCondLst>
                                    <p:cond delay="0"/>
                                  </p:stCondLst>
                                  <p:childTnLst>
                                    <p:set>
                                      <p:cBhvr>
                                        <p:cTn id="81" dur="1" fill="hold">
                                          <p:stCondLst>
                                            <p:cond delay="0"/>
                                          </p:stCondLst>
                                        </p:cTn>
                                        <p:tgtEl>
                                          <p:spTgt spid="29"/>
                                        </p:tgtEl>
                                        <p:attrNameLst>
                                          <p:attrName>style.visibility</p:attrName>
                                        </p:attrNameLst>
                                      </p:cBhvr>
                                      <p:to>
                                        <p:strVal val="visible"/>
                                      </p:to>
                                    </p:set>
                                    <p:anim calcmode="lin" valueType="num">
                                      <p:cBhvr>
                                        <p:cTn id="82" dur="1000" fill="hold"/>
                                        <p:tgtEl>
                                          <p:spTgt spid="29"/>
                                        </p:tgtEl>
                                        <p:attrNameLst>
                                          <p:attrName>ppt_w</p:attrName>
                                        </p:attrNameLst>
                                      </p:cBhvr>
                                      <p:tavLst>
                                        <p:tav tm="0" fmla="#ppt_w*sin(2.5*pi*$)">
                                          <p:val>
                                            <p:fltVal val="0"/>
                                          </p:val>
                                        </p:tav>
                                        <p:tav tm="100000">
                                          <p:val>
                                            <p:fltVal val="1"/>
                                          </p:val>
                                        </p:tav>
                                      </p:tavLst>
                                    </p:anim>
                                    <p:anim calcmode="lin" valueType="num">
                                      <p:cBhvr>
                                        <p:cTn id="83" dur="10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84" fill="hold">
                      <p:stCondLst>
                        <p:cond delay="indefinite"/>
                      </p:stCondLst>
                      <p:childTnLst>
                        <p:par>
                          <p:cTn id="85" fill="hold">
                            <p:stCondLst>
                              <p:cond delay="0"/>
                            </p:stCondLst>
                            <p:childTnLst>
                              <p:par>
                                <p:cTn id="86" presetID="12" presetClass="entr" presetSubtype="4" fill="hold" grpId="0" nodeType="clickEffect">
                                  <p:stCondLst>
                                    <p:cond delay="0"/>
                                  </p:stCondLst>
                                  <p:childTnLst>
                                    <p:set>
                                      <p:cBhvr>
                                        <p:cTn id="87" dur="1" fill="hold">
                                          <p:stCondLst>
                                            <p:cond delay="0"/>
                                          </p:stCondLst>
                                        </p:cTn>
                                        <p:tgtEl>
                                          <p:spTgt spid="30"/>
                                        </p:tgtEl>
                                        <p:attrNameLst>
                                          <p:attrName>style.visibility</p:attrName>
                                        </p:attrNameLst>
                                      </p:cBhvr>
                                      <p:to>
                                        <p:strVal val="visible"/>
                                      </p:to>
                                    </p:set>
                                    <p:animEffect transition="in" filter="slide(fromBottom)">
                                      <p:cBhvr>
                                        <p:cTn id="8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0" grpId="0" animBg="1"/>
      <p:bldP spid="21" grpId="0" animBg="1"/>
      <p:bldP spid="22" grpId="1" animBg="1"/>
      <p:bldP spid="24" grpId="0"/>
      <p:bldP spid="28" grpId="0"/>
      <p:bldP spid="29" grpId="0"/>
      <p:bldP spid="30"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54B2DABA-7B72-4E6B-98B7-F7033500D50E}" type="slidenum">
              <a:rPr lang="en-US" smtClean="0"/>
              <a:pPr/>
              <a:t>58</a:t>
            </a:fld>
            <a:endParaRPr lang="en-US"/>
          </a:p>
        </p:txBody>
      </p:sp>
      <p:sp>
        <p:nvSpPr>
          <p:cNvPr id="6" name="Title 1"/>
          <p:cNvSpPr>
            <a:spLocks noGrp="1"/>
          </p:cNvSpPr>
          <p:nvPr>
            <p:ph type="title"/>
          </p:nvPr>
        </p:nvSpPr>
        <p:spPr>
          <a:xfrm>
            <a:off x="500034" y="0"/>
            <a:ext cx="8229600" cy="857232"/>
          </a:xfrm>
        </p:spPr>
        <p:txBody>
          <a:bodyPr/>
          <a:lstStyle/>
          <a:p>
            <a:r>
              <a:rPr lang="en-US" dirty="0"/>
              <a:t>EXAMPLE 10 </a:t>
            </a:r>
            <a:r>
              <a:rPr lang="en-US" sz="2000" dirty="0"/>
              <a:t>(science 92)</a:t>
            </a:r>
          </a:p>
        </p:txBody>
      </p:sp>
      <p:sp>
        <p:nvSpPr>
          <p:cNvPr id="18" name="Rectangle 17"/>
          <p:cNvSpPr/>
          <p:nvPr/>
        </p:nvSpPr>
        <p:spPr>
          <a:xfrm>
            <a:off x="0" y="5072074"/>
            <a:ext cx="9144000" cy="369332"/>
          </a:xfrm>
          <a:prstGeom prst="rect">
            <a:avLst/>
          </a:prstGeom>
          <a:blipFill>
            <a:blip r:embed="rId2"/>
            <a:tile tx="0" ty="0" sx="100000" sy="100000" flip="none" algn="tl"/>
          </a:blipFill>
        </p:spPr>
        <p:txBody>
          <a:bodyPr wrap="square">
            <a:spAutoFit/>
          </a:bodyPr>
          <a:lstStyle/>
          <a:p>
            <a:pPr lvl="0"/>
            <a:r>
              <a:rPr lang="en-US" b="1" dirty="0">
                <a:latin typeface="+mj-lt"/>
              </a:rPr>
              <a:t>49. Which statement about clouds is </a:t>
            </a:r>
            <a:r>
              <a:rPr lang="en-US" b="1" u="sng" dirty="0">
                <a:latin typeface="+mj-lt"/>
              </a:rPr>
              <a:t>NOT</a:t>
            </a:r>
            <a:r>
              <a:rPr lang="en-US" b="1" dirty="0">
                <a:latin typeface="+mj-lt"/>
              </a:rPr>
              <a:t> true?</a:t>
            </a:r>
            <a:endParaRPr lang="en-US" b="1" dirty="0">
              <a:latin typeface="+mj-lt"/>
              <a:cs typeface="Times New Roman" pitchFamily="18" charset="0"/>
            </a:endParaRPr>
          </a:p>
        </p:txBody>
      </p:sp>
      <p:sp>
        <p:nvSpPr>
          <p:cNvPr id="19" name="Rectangle 18"/>
          <p:cNvSpPr/>
          <p:nvPr/>
        </p:nvSpPr>
        <p:spPr>
          <a:xfrm>
            <a:off x="0" y="5429264"/>
            <a:ext cx="9144000" cy="400110"/>
          </a:xfrm>
          <a:prstGeom prst="rect">
            <a:avLst/>
          </a:prstGeom>
          <a:blipFill>
            <a:blip r:embed="rId2"/>
            <a:tile tx="0" ty="0" sx="100000" sy="100000" flip="none" algn="tl"/>
          </a:blipFill>
        </p:spPr>
        <p:txBody>
          <a:bodyPr wrap="square">
            <a:spAutoFit/>
          </a:bodyPr>
          <a:lstStyle/>
          <a:p>
            <a:pPr lvl="1"/>
            <a:r>
              <a:rPr lang="en-US" sz="2000" b="1" dirty="0">
                <a:latin typeface="+mj-lt"/>
                <a:cs typeface="Times New Roman" pitchFamily="18" charset="0"/>
              </a:rPr>
              <a:t>a) Once clouds have formed, they will remain until the air is warmed and rain falls.</a:t>
            </a:r>
          </a:p>
        </p:txBody>
      </p:sp>
      <p:sp>
        <p:nvSpPr>
          <p:cNvPr id="20" name="Rectangle 19"/>
          <p:cNvSpPr/>
          <p:nvPr/>
        </p:nvSpPr>
        <p:spPr>
          <a:xfrm>
            <a:off x="0" y="5786454"/>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b) When air rises, it cools, so when warm, moist air is forced to rise, clouds are likely to form.</a:t>
            </a:r>
          </a:p>
        </p:txBody>
      </p:sp>
      <p:sp>
        <p:nvSpPr>
          <p:cNvPr id="21" name="Rectangle 20"/>
          <p:cNvSpPr/>
          <p:nvPr/>
        </p:nvSpPr>
        <p:spPr>
          <a:xfrm>
            <a:off x="0" y="6143644"/>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c)When the air goes on cooling, water drops get bigger and may fall as rain.</a:t>
            </a:r>
          </a:p>
        </p:txBody>
      </p:sp>
      <p:sp>
        <p:nvSpPr>
          <p:cNvPr id="22" name="Rectangle 21"/>
          <p:cNvSpPr/>
          <p:nvPr/>
        </p:nvSpPr>
        <p:spPr>
          <a:xfrm>
            <a:off x="0" y="6488668"/>
            <a:ext cx="9144000" cy="369332"/>
          </a:xfrm>
          <a:prstGeom prst="rect">
            <a:avLst/>
          </a:prstGeom>
          <a:blipFill>
            <a:blip r:embed="rId2"/>
            <a:tile tx="0" ty="0" sx="100000" sy="100000" flip="none" algn="tl"/>
          </a:blipFill>
        </p:spPr>
        <p:txBody>
          <a:bodyPr wrap="square">
            <a:spAutoFit/>
          </a:bodyPr>
          <a:lstStyle/>
          <a:p>
            <a:pPr lvl="1"/>
            <a:r>
              <a:rPr lang="en-US" b="1" dirty="0">
                <a:latin typeface="+mj-lt"/>
                <a:cs typeface="Times New Roman" pitchFamily="18" charset="0"/>
              </a:rPr>
              <a:t>d) When warm air rises up over the cold air, it gets warmer and clouds are formed. </a:t>
            </a:r>
          </a:p>
        </p:txBody>
      </p:sp>
      <p:sp>
        <p:nvSpPr>
          <p:cNvPr id="31" name="Content Placeholder 2"/>
          <p:cNvSpPr txBox="1">
            <a:spLocks/>
          </p:cNvSpPr>
          <p:nvPr/>
        </p:nvSpPr>
        <p:spPr bwMode="auto">
          <a:xfrm>
            <a:off x="0" y="571480"/>
            <a:ext cx="9144000" cy="23574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z="2000" dirty="0">
                <a:latin typeface="Times New Roman" pitchFamily="18" charset="0"/>
                <a:cs typeface="Times New Roman" pitchFamily="18" charset="0"/>
              </a:rPr>
              <a:t>   </a:t>
            </a:r>
            <a:r>
              <a:rPr lang="en-US" dirty="0">
                <a:latin typeface="Times New Roman" pitchFamily="18" charset="0"/>
                <a:cs typeface="Times New Roman" pitchFamily="18" charset="0"/>
              </a:rPr>
              <a:t>Every cloud is made up of millions of tiny droplets of either water of particles of ice floating together in the air. The air always contains a certain amount of water vapor (that is water in the form of gas), which is invisible. The amount of water vapor that air can contain depends on the air’s temperature; the cooler the air, the less water it can hold.</a:t>
            </a:r>
          </a:p>
          <a:p>
            <a:pPr lvl="0"/>
            <a:r>
              <a:rPr lang="en-US" dirty="0">
                <a:latin typeface="Times New Roman" pitchFamily="18" charset="0"/>
                <a:cs typeface="Times New Roman" pitchFamily="18" charset="0"/>
              </a:rPr>
              <a:t>   When air cools, some of the water vapor will eventually condense; that is, it will form tiny, visible water droplets. If these are on the ground we call them dew, if near the ground we call them fog or mist, and if they are up the sky we call them clouds. When the water droplets are first reduced, they measure only a fiftieth of a millimeter across and are light enough to float in air.  </a:t>
            </a:r>
          </a:p>
        </p:txBody>
      </p:sp>
      <p:sp>
        <p:nvSpPr>
          <p:cNvPr id="32" name="Content Placeholder 2"/>
          <p:cNvSpPr txBox="1">
            <a:spLocks/>
          </p:cNvSpPr>
          <p:nvPr/>
        </p:nvSpPr>
        <p:spPr bwMode="auto">
          <a:xfrm>
            <a:off x="0" y="2786058"/>
            <a:ext cx="9144000" cy="3571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If the air goes on cooling, the drops get bigger and may fall as rain.</a:t>
            </a:r>
          </a:p>
        </p:txBody>
      </p:sp>
      <p:sp>
        <p:nvSpPr>
          <p:cNvPr id="33" name="TextBox 32"/>
          <p:cNvSpPr txBox="1"/>
          <p:nvPr/>
        </p:nvSpPr>
        <p:spPr>
          <a:xfrm>
            <a:off x="6500826" y="6143644"/>
            <a:ext cx="428628" cy="400110"/>
          </a:xfrm>
          <a:prstGeom prst="rect">
            <a:avLst/>
          </a:prstGeom>
          <a:noFill/>
        </p:spPr>
        <p:txBody>
          <a:bodyPr wrap="square" rtlCol="0">
            <a:spAutoFit/>
          </a:bodyPr>
          <a:lstStyle/>
          <a:p>
            <a:pPr algn="ctr"/>
            <a:r>
              <a:rPr lang="en-US" sz="2000" b="1" i="1" dirty="0">
                <a:solidFill>
                  <a:srgbClr val="FF0000"/>
                </a:solidFill>
              </a:rPr>
              <a:t>T</a:t>
            </a:r>
          </a:p>
        </p:txBody>
      </p:sp>
      <p:sp>
        <p:nvSpPr>
          <p:cNvPr id="34" name="Content Placeholder 2"/>
          <p:cNvSpPr txBox="1">
            <a:spLocks/>
          </p:cNvSpPr>
          <p:nvPr/>
        </p:nvSpPr>
        <p:spPr bwMode="auto">
          <a:xfrm>
            <a:off x="0" y="3071810"/>
            <a:ext cx="914400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When air rises it cools, so when warm, moist air is forced to rise, clouds are likely to form. </a:t>
            </a:r>
          </a:p>
        </p:txBody>
      </p:sp>
      <p:sp>
        <p:nvSpPr>
          <p:cNvPr id="35" name="TextBox 34"/>
          <p:cNvSpPr txBox="1"/>
          <p:nvPr/>
        </p:nvSpPr>
        <p:spPr>
          <a:xfrm>
            <a:off x="7929586" y="5786454"/>
            <a:ext cx="428628" cy="400110"/>
          </a:xfrm>
          <a:prstGeom prst="rect">
            <a:avLst/>
          </a:prstGeom>
          <a:noFill/>
        </p:spPr>
        <p:txBody>
          <a:bodyPr wrap="square" rtlCol="0">
            <a:spAutoFit/>
          </a:bodyPr>
          <a:lstStyle/>
          <a:p>
            <a:pPr algn="ctr"/>
            <a:r>
              <a:rPr lang="en-US" sz="2000" b="1" i="1" dirty="0">
                <a:solidFill>
                  <a:srgbClr val="FF0000"/>
                </a:solidFill>
              </a:rPr>
              <a:t>T</a:t>
            </a:r>
          </a:p>
        </p:txBody>
      </p:sp>
      <p:sp>
        <p:nvSpPr>
          <p:cNvPr id="36" name="Content Placeholder 2"/>
          <p:cNvSpPr txBox="1">
            <a:spLocks/>
          </p:cNvSpPr>
          <p:nvPr/>
        </p:nvSpPr>
        <p:spPr bwMode="auto">
          <a:xfrm>
            <a:off x="0" y="3357562"/>
            <a:ext cx="9144000"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latin typeface="Times New Roman" pitchFamily="18" charset="0"/>
                <a:cs typeface="Times New Roman" pitchFamily="18" charset="0"/>
              </a:rPr>
              <a:t>Mountains cause air to rise and thus mountains lands are often cloudy. Air may also be forced upwards through intense heating of the land or by the meeting of two masses of air, one cold and the other warm and moist.</a:t>
            </a:r>
          </a:p>
        </p:txBody>
      </p:sp>
      <p:sp>
        <p:nvSpPr>
          <p:cNvPr id="37" name="Content Placeholder 2"/>
          <p:cNvSpPr txBox="1">
            <a:spLocks/>
          </p:cNvSpPr>
          <p:nvPr/>
        </p:nvSpPr>
        <p:spPr bwMode="auto">
          <a:xfrm>
            <a:off x="0" y="3929066"/>
            <a:ext cx="9144000"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                                           The warm air rises up over the cold air, causing it to cool and clouds to form. </a:t>
            </a:r>
          </a:p>
        </p:txBody>
      </p:sp>
      <p:sp>
        <p:nvSpPr>
          <p:cNvPr id="38" name="Oval 37"/>
          <p:cNvSpPr/>
          <p:nvPr/>
        </p:nvSpPr>
        <p:spPr>
          <a:xfrm>
            <a:off x="4500562" y="6500834"/>
            <a:ext cx="857256" cy="3571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7072330" y="3929066"/>
            <a:ext cx="857256" cy="3571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7215206" y="6457890"/>
            <a:ext cx="428628" cy="400110"/>
          </a:xfrm>
          <a:prstGeom prst="rect">
            <a:avLst/>
          </a:prstGeom>
          <a:noFill/>
        </p:spPr>
        <p:txBody>
          <a:bodyPr wrap="square" rtlCol="0">
            <a:spAutoFit/>
          </a:bodyPr>
          <a:lstStyle/>
          <a:p>
            <a:pPr algn="ctr"/>
            <a:r>
              <a:rPr lang="en-US" sz="2000" b="1" i="1" dirty="0">
                <a:solidFill>
                  <a:srgbClr val="FF0000"/>
                </a:solidFill>
              </a:rPr>
              <a:t>F</a:t>
            </a:r>
          </a:p>
        </p:txBody>
      </p:sp>
      <p:sp>
        <p:nvSpPr>
          <p:cNvPr id="41" name="TextBox 40"/>
          <p:cNvSpPr txBox="1"/>
          <p:nvPr/>
        </p:nvSpPr>
        <p:spPr>
          <a:xfrm>
            <a:off x="428596" y="6286520"/>
            <a:ext cx="642942" cy="769441"/>
          </a:xfrm>
          <a:prstGeom prst="rect">
            <a:avLst/>
          </a:prstGeom>
          <a:noFill/>
        </p:spPr>
        <p:txBody>
          <a:bodyPr wrap="square" rtlCol="0">
            <a:spAutoFit/>
          </a:bodyPr>
          <a:lstStyle/>
          <a:p>
            <a:r>
              <a:rPr lang="en-US" sz="4400" b="1" dirty="0">
                <a:solidFill>
                  <a:srgbClr val="FF0000"/>
                </a:solidFill>
              </a:rPr>
              <a:t>√</a:t>
            </a:r>
          </a:p>
        </p:txBody>
      </p:sp>
      <p:sp>
        <p:nvSpPr>
          <p:cNvPr id="42" name="Content Placeholder 2"/>
          <p:cNvSpPr txBox="1">
            <a:spLocks/>
          </p:cNvSpPr>
          <p:nvPr/>
        </p:nvSpPr>
        <p:spPr bwMode="auto">
          <a:xfrm>
            <a:off x="500034" y="4214818"/>
            <a:ext cx="7429520" cy="4286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n-US" dirty="0">
                <a:latin typeface="Times New Roman" pitchFamily="18" charset="0"/>
                <a:cs typeface="Times New Roman" pitchFamily="18" charset="0"/>
              </a:rPr>
              <a:t>Once clouds have formed, they will remain until the air is warmed or rain falls.</a:t>
            </a:r>
          </a:p>
        </p:txBody>
      </p:sp>
      <p:sp>
        <p:nvSpPr>
          <p:cNvPr id="43" name="TextBox 42"/>
          <p:cNvSpPr txBox="1"/>
          <p:nvPr/>
        </p:nvSpPr>
        <p:spPr>
          <a:xfrm>
            <a:off x="7643834" y="5357826"/>
            <a:ext cx="428628" cy="400110"/>
          </a:xfrm>
          <a:prstGeom prst="rect">
            <a:avLst/>
          </a:prstGeom>
          <a:noFill/>
        </p:spPr>
        <p:txBody>
          <a:bodyPr wrap="square" rtlCol="0">
            <a:spAutoFit/>
          </a:bodyPr>
          <a:lstStyle/>
          <a:p>
            <a:pPr algn="ctr"/>
            <a:r>
              <a:rPr lang="en-US" sz="2000" b="1" i="1" dirty="0">
                <a:solidFill>
                  <a:srgbClr val="FF0000"/>
                </a:solidFill>
              </a:rPr>
              <a:t>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mph" presetSubtype="0" fill="hold" grpId="1" nodeType="clickEffect">
                                  <p:stCondLst>
                                    <p:cond delay="0"/>
                                  </p:stCondLst>
                                  <p:childTnLst>
                                    <p:animClr clrSpc="hsl" dir="cw">
                                      <p:cBhvr override="childStyle">
                                        <p:cTn id="6" dur="500" fill="hold"/>
                                        <p:tgtEl>
                                          <p:spTgt spid="19"/>
                                        </p:tgtEl>
                                        <p:attrNameLst>
                                          <p:attrName>style.color</p:attrName>
                                        </p:attrNameLst>
                                      </p:cBhvr>
                                      <p:by>
                                        <p:hsl h="-7200000" s="0" l="0"/>
                                      </p:by>
                                    </p:animClr>
                                    <p:animClr clrSpc="hsl" dir="cw">
                                      <p:cBhvr>
                                        <p:cTn id="7" dur="500" fill="hold"/>
                                        <p:tgtEl>
                                          <p:spTgt spid="19"/>
                                        </p:tgtEl>
                                        <p:attrNameLst>
                                          <p:attrName>fillcolor</p:attrName>
                                        </p:attrNameLst>
                                      </p:cBhvr>
                                      <p:by>
                                        <p:hsl h="-7200000" s="0" l="0"/>
                                      </p:by>
                                    </p:animClr>
                                    <p:animClr clrSpc="hsl" dir="cw">
                                      <p:cBhvr>
                                        <p:cTn id="8" dur="500" fill="hold"/>
                                        <p:tgtEl>
                                          <p:spTgt spid="19"/>
                                        </p:tgtEl>
                                        <p:attrNameLst>
                                          <p:attrName>stroke.color</p:attrName>
                                        </p:attrNameLst>
                                      </p:cBhvr>
                                      <p:by>
                                        <p:hsl h="-7200000" s="0" l="0"/>
                                      </p:by>
                                    </p:animClr>
                                    <p:set>
                                      <p:cBhvr>
                                        <p:cTn id="9" dur="500" fill="hold"/>
                                        <p:tgtEl>
                                          <p:spTgt spid="1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42"/>
                                        </p:tgtEl>
                                        <p:attrNameLst>
                                          <p:attrName>fillcolor</p:attrName>
                                        </p:attrNameLst>
                                      </p:cBhvr>
                                      <p:to>
                                        <a:schemeClr val="folHlink"/>
                                      </p:to>
                                    </p:animClr>
                                    <p:set>
                                      <p:cBhvr>
                                        <p:cTn id="14" dur="2000" fill="hold"/>
                                        <p:tgtEl>
                                          <p:spTgt spid="42"/>
                                        </p:tgtEl>
                                        <p:attrNameLst>
                                          <p:attrName>fill.type</p:attrName>
                                        </p:attrNameLst>
                                      </p:cBhvr>
                                      <p:to>
                                        <p:strVal val="solid"/>
                                      </p:to>
                                    </p:set>
                                    <p:set>
                                      <p:cBhvr>
                                        <p:cTn id="15" dur="2000" fill="hold"/>
                                        <p:tgtEl>
                                          <p:spTgt spid="42"/>
                                        </p:tgtEl>
                                        <p:attrNameLst>
                                          <p:attrName>fill.on</p:attrName>
                                        </p:attrNameLst>
                                      </p:cBhvr>
                                      <p:to>
                                        <p:strVal val="true"/>
                                      </p:to>
                                    </p:set>
                                  </p:childTnLst>
                                </p:cTn>
                              </p:par>
                            </p:childTnLst>
                          </p:cTn>
                        </p:par>
                      </p:childTnLst>
                    </p:cTn>
                  </p:par>
                  <p:par>
                    <p:cTn id="16" fill="hold">
                      <p:stCondLst>
                        <p:cond delay="indefinite"/>
                      </p:stCondLst>
                      <p:childTnLst>
                        <p:par>
                          <p:cTn id="17" fill="hold">
                            <p:stCondLst>
                              <p:cond delay="0"/>
                            </p:stCondLst>
                            <p:childTnLst>
                              <p:par>
                                <p:cTn id="18" presetID="19" presetClass="entr" presetSubtype="10" fill="hold" grpId="0" nodeType="clickEffect">
                                  <p:stCondLst>
                                    <p:cond delay="0"/>
                                  </p:stCondLst>
                                  <p:childTnLst>
                                    <p:set>
                                      <p:cBhvr>
                                        <p:cTn id="19" dur="1" fill="hold">
                                          <p:stCondLst>
                                            <p:cond delay="0"/>
                                          </p:stCondLst>
                                        </p:cTn>
                                        <p:tgtEl>
                                          <p:spTgt spid="43"/>
                                        </p:tgtEl>
                                        <p:attrNameLst>
                                          <p:attrName>style.visibility</p:attrName>
                                        </p:attrNameLst>
                                      </p:cBhvr>
                                      <p:to>
                                        <p:strVal val="visible"/>
                                      </p:to>
                                    </p:set>
                                    <p:anim calcmode="lin" valueType="num">
                                      <p:cBhvr>
                                        <p:cTn id="20" dur="1000" fill="hold"/>
                                        <p:tgtEl>
                                          <p:spTgt spid="43"/>
                                        </p:tgtEl>
                                        <p:attrNameLst>
                                          <p:attrName>ppt_w</p:attrName>
                                        </p:attrNameLst>
                                      </p:cBhvr>
                                      <p:tavLst>
                                        <p:tav tm="0" fmla="#ppt_w*sin(2.5*pi*$)">
                                          <p:val>
                                            <p:fltVal val="0"/>
                                          </p:val>
                                        </p:tav>
                                        <p:tav tm="100000">
                                          <p:val>
                                            <p:fltVal val="1"/>
                                          </p:val>
                                        </p:tav>
                                      </p:tavLst>
                                    </p:anim>
                                    <p:anim calcmode="lin" valueType="num">
                                      <p:cBhvr>
                                        <p:cTn id="21" dur="1000" fill="hold"/>
                                        <p:tgtEl>
                                          <p:spTgt spid="43"/>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4" presetClass="emph" presetSubtype="0" fill="hold" grpId="0" nodeType="clickEffect">
                                  <p:stCondLst>
                                    <p:cond delay="0"/>
                                  </p:stCondLst>
                                  <p:childTnLst>
                                    <p:animClr clrSpc="hsl" dir="cw">
                                      <p:cBhvr override="childStyle">
                                        <p:cTn id="25" dur="500" fill="hold"/>
                                        <p:tgtEl>
                                          <p:spTgt spid="20"/>
                                        </p:tgtEl>
                                        <p:attrNameLst>
                                          <p:attrName>style.color</p:attrName>
                                        </p:attrNameLst>
                                      </p:cBhvr>
                                      <p:by>
                                        <p:hsl h="0" s="-12549" l="-25098"/>
                                      </p:by>
                                    </p:animClr>
                                    <p:animClr clrSpc="hsl" dir="cw">
                                      <p:cBhvr>
                                        <p:cTn id="26" dur="500" fill="hold"/>
                                        <p:tgtEl>
                                          <p:spTgt spid="20"/>
                                        </p:tgtEl>
                                        <p:attrNameLst>
                                          <p:attrName>fillcolor</p:attrName>
                                        </p:attrNameLst>
                                      </p:cBhvr>
                                      <p:by>
                                        <p:hsl h="0" s="-12549" l="-25098"/>
                                      </p:by>
                                    </p:animClr>
                                    <p:animClr clrSpc="hsl" dir="cw">
                                      <p:cBhvr>
                                        <p:cTn id="27" dur="500" fill="hold"/>
                                        <p:tgtEl>
                                          <p:spTgt spid="20"/>
                                        </p:tgtEl>
                                        <p:attrNameLst>
                                          <p:attrName>stroke.color</p:attrName>
                                        </p:attrNameLst>
                                      </p:cBhvr>
                                      <p:by>
                                        <p:hsl h="0" s="-12549" l="-25098"/>
                                      </p:by>
                                    </p:animClr>
                                    <p:set>
                                      <p:cBhvr>
                                        <p:cTn id="28" dur="500" fill="hold"/>
                                        <p:tgtEl>
                                          <p:spTgt spid="20"/>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mph" presetSubtype="2" fill="hold" nodeType="clickEffect">
                                  <p:stCondLst>
                                    <p:cond delay="0"/>
                                  </p:stCondLst>
                                  <p:childTnLst>
                                    <p:animClr clrSpc="rgb" dir="cw">
                                      <p:cBhvr>
                                        <p:cTn id="32" dur="2000" fill="hold"/>
                                        <p:tgtEl>
                                          <p:spTgt spid="34"/>
                                        </p:tgtEl>
                                        <p:attrNameLst>
                                          <p:attrName>fillcolor</p:attrName>
                                        </p:attrNameLst>
                                      </p:cBhvr>
                                      <p:to>
                                        <a:schemeClr val="accent1"/>
                                      </p:to>
                                    </p:animClr>
                                    <p:set>
                                      <p:cBhvr>
                                        <p:cTn id="33" dur="2000" fill="hold"/>
                                        <p:tgtEl>
                                          <p:spTgt spid="34"/>
                                        </p:tgtEl>
                                        <p:attrNameLst>
                                          <p:attrName>fill.type</p:attrName>
                                        </p:attrNameLst>
                                      </p:cBhvr>
                                      <p:to>
                                        <p:strVal val="solid"/>
                                      </p:to>
                                    </p:set>
                                    <p:set>
                                      <p:cBhvr>
                                        <p:cTn id="34" dur="2000" fill="hold"/>
                                        <p:tgtEl>
                                          <p:spTgt spid="34"/>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19" presetClass="entr" presetSubtype="1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anim calcmode="lin" valueType="num">
                                      <p:cBhvr>
                                        <p:cTn id="39" dur="1000" fill="hold"/>
                                        <p:tgtEl>
                                          <p:spTgt spid="35"/>
                                        </p:tgtEl>
                                        <p:attrNameLst>
                                          <p:attrName>ppt_w</p:attrName>
                                        </p:attrNameLst>
                                      </p:cBhvr>
                                      <p:tavLst>
                                        <p:tav tm="0" fmla="#ppt_w*sin(2.5*pi*$)">
                                          <p:val>
                                            <p:fltVal val="0"/>
                                          </p:val>
                                        </p:tav>
                                        <p:tav tm="100000">
                                          <p:val>
                                            <p:fltVal val="1"/>
                                          </p:val>
                                        </p:tav>
                                      </p:tavLst>
                                    </p:anim>
                                    <p:anim calcmode="lin" valueType="num">
                                      <p:cBhvr>
                                        <p:cTn id="40" dur="1000" fill="hold"/>
                                        <p:tgtEl>
                                          <p:spTgt spid="35"/>
                                        </p:tgtEl>
                                        <p:attrNameLst>
                                          <p:attrName>ppt_h</p:attrName>
                                        </p:attrNameLst>
                                      </p:cBhvr>
                                      <p:tavLst>
                                        <p:tav tm="0">
                                          <p:val>
                                            <p:strVal val="#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mph" presetSubtype="0" fill="hold" grpId="0" nodeType="clickEffect">
                                  <p:stCondLst>
                                    <p:cond delay="0"/>
                                  </p:stCondLst>
                                  <p:childTnLst>
                                    <p:animClr clrSpc="hsl" dir="cw">
                                      <p:cBhvr override="childStyle">
                                        <p:cTn id="44" dur="500" fill="hold"/>
                                        <p:tgtEl>
                                          <p:spTgt spid="21"/>
                                        </p:tgtEl>
                                        <p:attrNameLst>
                                          <p:attrName>style.color</p:attrName>
                                        </p:attrNameLst>
                                      </p:cBhvr>
                                      <p:by>
                                        <p:hsl h="-7200000" s="0" l="0"/>
                                      </p:by>
                                    </p:animClr>
                                    <p:animClr clrSpc="hsl" dir="cw">
                                      <p:cBhvr>
                                        <p:cTn id="45" dur="500" fill="hold"/>
                                        <p:tgtEl>
                                          <p:spTgt spid="21"/>
                                        </p:tgtEl>
                                        <p:attrNameLst>
                                          <p:attrName>fillcolor</p:attrName>
                                        </p:attrNameLst>
                                      </p:cBhvr>
                                      <p:by>
                                        <p:hsl h="-7200000" s="0" l="0"/>
                                      </p:by>
                                    </p:animClr>
                                    <p:animClr clrSpc="hsl" dir="cw">
                                      <p:cBhvr>
                                        <p:cTn id="46" dur="500" fill="hold"/>
                                        <p:tgtEl>
                                          <p:spTgt spid="21"/>
                                        </p:tgtEl>
                                        <p:attrNameLst>
                                          <p:attrName>stroke.color</p:attrName>
                                        </p:attrNameLst>
                                      </p:cBhvr>
                                      <p:by>
                                        <p:hsl h="-7200000" s="0" l="0"/>
                                      </p:by>
                                    </p:animClr>
                                    <p:set>
                                      <p:cBhvr>
                                        <p:cTn id="47" dur="500" fill="hold"/>
                                        <p:tgtEl>
                                          <p:spTgt spid="21"/>
                                        </p:tgtEl>
                                        <p:attrNameLst>
                                          <p:attrName>fill.type</p:attrName>
                                        </p:attrNameLst>
                                      </p:cBhvr>
                                      <p:to>
                                        <p:strVal val="solid"/>
                                      </p:to>
                                    </p:set>
                                  </p:childTnLst>
                                </p:cTn>
                              </p:par>
                            </p:childTnLst>
                          </p:cTn>
                        </p:par>
                      </p:childTnLst>
                    </p:cTn>
                  </p:par>
                  <p:par>
                    <p:cTn id="48" fill="hold">
                      <p:stCondLst>
                        <p:cond delay="indefinite"/>
                      </p:stCondLst>
                      <p:childTnLst>
                        <p:par>
                          <p:cTn id="49" fill="hold">
                            <p:stCondLst>
                              <p:cond delay="0"/>
                            </p:stCondLst>
                            <p:childTnLst>
                              <p:par>
                                <p:cTn id="50" presetID="1" presetClass="emph" presetSubtype="2" fill="hold" nodeType="clickEffect">
                                  <p:stCondLst>
                                    <p:cond delay="0"/>
                                  </p:stCondLst>
                                  <p:childTnLst>
                                    <p:animClr clrSpc="rgb" dir="cw">
                                      <p:cBhvr>
                                        <p:cTn id="51" dur="2000" fill="hold"/>
                                        <p:tgtEl>
                                          <p:spTgt spid="32"/>
                                        </p:tgtEl>
                                        <p:attrNameLst>
                                          <p:attrName>fillcolor</p:attrName>
                                        </p:attrNameLst>
                                      </p:cBhvr>
                                      <p:to>
                                        <a:srgbClr val="FFFF00"/>
                                      </p:to>
                                    </p:animClr>
                                    <p:set>
                                      <p:cBhvr>
                                        <p:cTn id="52" dur="2000" fill="hold"/>
                                        <p:tgtEl>
                                          <p:spTgt spid="32"/>
                                        </p:tgtEl>
                                        <p:attrNameLst>
                                          <p:attrName>fill.type</p:attrName>
                                        </p:attrNameLst>
                                      </p:cBhvr>
                                      <p:to>
                                        <p:strVal val="solid"/>
                                      </p:to>
                                    </p:set>
                                    <p:set>
                                      <p:cBhvr>
                                        <p:cTn id="53" dur="2000" fill="hold"/>
                                        <p:tgtEl>
                                          <p:spTgt spid="32"/>
                                        </p:tgtEl>
                                        <p:attrNameLst>
                                          <p:attrName>fill.on</p:attrName>
                                        </p:attrNameLst>
                                      </p:cBhvr>
                                      <p:to>
                                        <p:strVal val="true"/>
                                      </p:to>
                                    </p:set>
                                  </p:childTnLst>
                                </p:cTn>
                              </p:par>
                            </p:childTnLst>
                          </p:cTn>
                        </p:par>
                      </p:childTnLst>
                    </p:cTn>
                  </p:par>
                  <p:par>
                    <p:cTn id="54" fill="hold">
                      <p:stCondLst>
                        <p:cond delay="indefinite"/>
                      </p:stCondLst>
                      <p:childTnLst>
                        <p:par>
                          <p:cTn id="55" fill="hold">
                            <p:stCondLst>
                              <p:cond delay="0"/>
                            </p:stCondLst>
                            <p:childTnLst>
                              <p:par>
                                <p:cTn id="56" presetID="19" presetClass="entr" presetSubtype="10" fill="hold" grpId="0" nodeType="clickEffect">
                                  <p:stCondLst>
                                    <p:cond delay="0"/>
                                  </p:stCondLst>
                                  <p:childTnLst>
                                    <p:set>
                                      <p:cBhvr>
                                        <p:cTn id="57" dur="1" fill="hold">
                                          <p:stCondLst>
                                            <p:cond delay="0"/>
                                          </p:stCondLst>
                                        </p:cTn>
                                        <p:tgtEl>
                                          <p:spTgt spid="33"/>
                                        </p:tgtEl>
                                        <p:attrNameLst>
                                          <p:attrName>style.visibility</p:attrName>
                                        </p:attrNameLst>
                                      </p:cBhvr>
                                      <p:to>
                                        <p:strVal val="visible"/>
                                      </p:to>
                                    </p:set>
                                    <p:anim calcmode="lin" valueType="num">
                                      <p:cBhvr>
                                        <p:cTn id="58" dur="1000" fill="hold"/>
                                        <p:tgtEl>
                                          <p:spTgt spid="33"/>
                                        </p:tgtEl>
                                        <p:attrNameLst>
                                          <p:attrName>ppt_w</p:attrName>
                                        </p:attrNameLst>
                                      </p:cBhvr>
                                      <p:tavLst>
                                        <p:tav tm="0" fmla="#ppt_w*sin(2.5*pi*$)">
                                          <p:val>
                                            <p:fltVal val="0"/>
                                          </p:val>
                                        </p:tav>
                                        <p:tav tm="100000">
                                          <p:val>
                                            <p:fltVal val="1"/>
                                          </p:val>
                                        </p:tav>
                                      </p:tavLst>
                                    </p:anim>
                                    <p:anim calcmode="lin" valueType="num">
                                      <p:cBhvr>
                                        <p:cTn id="59" dur="1000" fill="hold"/>
                                        <p:tgtEl>
                                          <p:spTgt spid="33"/>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24" presetClass="emph" presetSubtype="0" fill="hold" grpId="0" nodeType="clickEffect">
                                  <p:stCondLst>
                                    <p:cond delay="0"/>
                                  </p:stCondLst>
                                  <p:childTnLst>
                                    <p:animClr clrSpc="hsl" dir="cw">
                                      <p:cBhvr override="childStyle">
                                        <p:cTn id="63" dur="500" fill="hold"/>
                                        <p:tgtEl>
                                          <p:spTgt spid="22"/>
                                        </p:tgtEl>
                                        <p:attrNameLst>
                                          <p:attrName>style.color</p:attrName>
                                        </p:attrNameLst>
                                      </p:cBhvr>
                                      <p:by>
                                        <p:hsl h="0" s="-12549" l="-25098"/>
                                      </p:by>
                                    </p:animClr>
                                    <p:animClr clrSpc="hsl" dir="cw">
                                      <p:cBhvr>
                                        <p:cTn id="64" dur="500" fill="hold"/>
                                        <p:tgtEl>
                                          <p:spTgt spid="22"/>
                                        </p:tgtEl>
                                        <p:attrNameLst>
                                          <p:attrName>fillcolor</p:attrName>
                                        </p:attrNameLst>
                                      </p:cBhvr>
                                      <p:by>
                                        <p:hsl h="0" s="-12549" l="-25098"/>
                                      </p:by>
                                    </p:animClr>
                                    <p:animClr clrSpc="hsl" dir="cw">
                                      <p:cBhvr>
                                        <p:cTn id="65" dur="500" fill="hold"/>
                                        <p:tgtEl>
                                          <p:spTgt spid="22"/>
                                        </p:tgtEl>
                                        <p:attrNameLst>
                                          <p:attrName>stroke.color</p:attrName>
                                        </p:attrNameLst>
                                      </p:cBhvr>
                                      <p:by>
                                        <p:hsl h="0" s="-12549" l="-25098"/>
                                      </p:by>
                                    </p:animClr>
                                    <p:set>
                                      <p:cBhvr>
                                        <p:cTn id="66" dur="500" fill="hold"/>
                                        <p:tgtEl>
                                          <p:spTgt spid="22"/>
                                        </p:tgtEl>
                                        <p:attrNameLst>
                                          <p:attrName>fill.type</p:attrName>
                                        </p:attrNameLst>
                                      </p:cBhvr>
                                      <p:to>
                                        <p:strVal val="solid"/>
                                      </p:to>
                                    </p:set>
                                  </p:childTnLst>
                                </p:cTn>
                              </p:par>
                            </p:childTnLst>
                          </p:cTn>
                        </p:par>
                      </p:childTnLst>
                    </p:cTn>
                  </p:par>
                  <p:par>
                    <p:cTn id="67" fill="hold">
                      <p:stCondLst>
                        <p:cond delay="indefinite"/>
                      </p:stCondLst>
                      <p:childTnLst>
                        <p:par>
                          <p:cTn id="68" fill="hold">
                            <p:stCondLst>
                              <p:cond delay="0"/>
                            </p:stCondLst>
                            <p:childTnLst>
                              <p:par>
                                <p:cTn id="69" presetID="1" presetClass="emph" presetSubtype="2" fill="hold" nodeType="clickEffect">
                                  <p:stCondLst>
                                    <p:cond delay="0"/>
                                  </p:stCondLst>
                                  <p:childTnLst>
                                    <p:animClr clrSpc="rgb" dir="cw">
                                      <p:cBhvr>
                                        <p:cTn id="70" dur="2000" fill="hold"/>
                                        <p:tgtEl>
                                          <p:spTgt spid="37"/>
                                        </p:tgtEl>
                                        <p:attrNameLst>
                                          <p:attrName>fillcolor</p:attrName>
                                        </p:attrNameLst>
                                      </p:cBhvr>
                                      <p:to>
                                        <a:srgbClr val="F8EDE4"/>
                                      </p:to>
                                    </p:animClr>
                                    <p:set>
                                      <p:cBhvr>
                                        <p:cTn id="71" dur="2000" fill="hold"/>
                                        <p:tgtEl>
                                          <p:spTgt spid="37"/>
                                        </p:tgtEl>
                                        <p:attrNameLst>
                                          <p:attrName>fill.type</p:attrName>
                                        </p:attrNameLst>
                                      </p:cBhvr>
                                      <p:to>
                                        <p:strVal val="solid"/>
                                      </p:to>
                                    </p:set>
                                    <p:set>
                                      <p:cBhvr>
                                        <p:cTn id="72" dur="2000" fill="hold"/>
                                        <p:tgtEl>
                                          <p:spTgt spid="37"/>
                                        </p:tgtEl>
                                        <p:attrNameLst>
                                          <p:attrName>fill.on</p:attrName>
                                        </p:attrNameLst>
                                      </p:cBhvr>
                                      <p:to>
                                        <p:strVal val="true"/>
                                      </p:to>
                                    </p:se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38"/>
                                        </p:tgtEl>
                                        <p:attrNameLst>
                                          <p:attrName>style.visibility</p:attrName>
                                        </p:attrNameLst>
                                      </p:cBhvr>
                                      <p:to>
                                        <p:strVal val="visible"/>
                                      </p:to>
                                    </p:set>
                                    <p:animEffect transition="in" filter="circle(in)">
                                      <p:cBhvr>
                                        <p:cTn id="77" dur="2000"/>
                                        <p:tgtEl>
                                          <p:spTgt spid="38"/>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39"/>
                                        </p:tgtEl>
                                        <p:attrNameLst>
                                          <p:attrName>style.visibility</p:attrName>
                                        </p:attrNameLst>
                                      </p:cBhvr>
                                      <p:to>
                                        <p:strVal val="visible"/>
                                      </p:to>
                                    </p:set>
                                    <p:animEffect transition="in" filter="circle(in)">
                                      <p:cBhvr>
                                        <p:cTn id="82" dur="2000"/>
                                        <p:tgtEl>
                                          <p:spTgt spid="39"/>
                                        </p:tgtEl>
                                      </p:cBhvr>
                                    </p:animEffect>
                                  </p:childTnLst>
                                </p:cTn>
                              </p:par>
                            </p:childTnLst>
                          </p:cTn>
                        </p:par>
                      </p:childTnLst>
                    </p:cTn>
                  </p:par>
                  <p:par>
                    <p:cTn id="83" fill="hold">
                      <p:stCondLst>
                        <p:cond delay="indefinite"/>
                      </p:stCondLst>
                      <p:childTnLst>
                        <p:par>
                          <p:cTn id="84" fill="hold">
                            <p:stCondLst>
                              <p:cond delay="0"/>
                            </p:stCondLst>
                            <p:childTnLst>
                              <p:par>
                                <p:cTn id="85" presetID="19" presetClass="entr" presetSubtype="10" fill="hold" grpId="0" nodeType="clickEffect">
                                  <p:stCondLst>
                                    <p:cond delay="0"/>
                                  </p:stCondLst>
                                  <p:childTnLst>
                                    <p:set>
                                      <p:cBhvr>
                                        <p:cTn id="86" dur="1" fill="hold">
                                          <p:stCondLst>
                                            <p:cond delay="0"/>
                                          </p:stCondLst>
                                        </p:cTn>
                                        <p:tgtEl>
                                          <p:spTgt spid="40"/>
                                        </p:tgtEl>
                                        <p:attrNameLst>
                                          <p:attrName>style.visibility</p:attrName>
                                        </p:attrNameLst>
                                      </p:cBhvr>
                                      <p:to>
                                        <p:strVal val="visible"/>
                                      </p:to>
                                    </p:set>
                                    <p:anim calcmode="lin" valueType="num">
                                      <p:cBhvr>
                                        <p:cTn id="87" dur="1000" fill="hold"/>
                                        <p:tgtEl>
                                          <p:spTgt spid="40"/>
                                        </p:tgtEl>
                                        <p:attrNameLst>
                                          <p:attrName>ppt_w</p:attrName>
                                        </p:attrNameLst>
                                      </p:cBhvr>
                                      <p:tavLst>
                                        <p:tav tm="0" fmla="#ppt_w*sin(2.5*pi*$)">
                                          <p:val>
                                            <p:fltVal val="0"/>
                                          </p:val>
                                        </p:tav>
                                        <p:tav tm="100000">
                                          <p:val>
                                            <p:fltVal val="1"/>
                                          </p:val>
                                        </p:tav>
                                      </p:tavLst>
                                    </p:anim>
                                    <p:anim calcmode="lin" valueType="num">
                                      <p:cBhvr>
                                        <p:cTn id="88" dur="1000" fill="hold"/>
                                        <p:tgtEl>
                                          <p:spTgt spid="40"/>
                                        </p:tgtEl>
                                        <p:attrNameLst>
                                          <p:attrName>ppt_h</p:attrName>
                                        </p:attrNameLst>
                                      </p:cBhvr>
                                      <p:tavLst>
                                        <p:tav tm="0">
                                          <p:val>
                                            <p:strVal val="#ppt_h"/>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12" presetClass="entr" presetSubtype="4" fill="hold" grpId="0" nodeType="clickEffect">
                                  <p:stCondLst>
                                    <p:cond delay="0"/>
                                  </p:stCondLst>
                                  <p:childTnLst>
                                    <p:set>
                                      <p:cBhvr>
                                        <p:cTn id="92" dur="1" fill="hold">
                                          <p:stCondLst>
                                            <p:cond delay="0"/>
                                          </p:stCondLst>
                                        </p:cTn>
                                        <p:tgtEl>
                                          <p:spTgt spid="41"/>
                                        </p:tgtEl>
                                        <p:attrNameLst>
                                          <p:attrName>style.visibility</p:attrName>
                                        </p:attrNameLst>
                                      </p:cBhvr>
                                      <p:to>
                                        <p:strVal val="visible"/>
                                      </p:to>
                                    </p:set>
                                    <p:animEffect transition="in" filter="slide(fromBottom)">
                                      <p:cBhvr>
                                        <p:cTn id="93"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1" animBg="1"/>
      <p:bldP spid="20" grpId="0" animBg="1"/>
      <p:bldP spid="21" grpId="0" animBg="1"/>
      <p:bldP spid="22" grpId="0" animBg="1"/>
      <p:bldP spid="33" grpId="0"/>
      <p:bldP spid="35" grpId="0"/>
      <p:bldP spid="38" grpId="0" animBg="1"/>
      <p:bldP spid="39" grpId="0" animBg="1"/>
      <p:bldP spid="40" grpId="0"/>
      <p:bldP spid="41" grpId="0"/>
      <p:bldP spid="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bwMode="auto">
          <a:xfrm>
            <a:off x="0" y="2285992"/>
            <a:ext cx="9144000" cy="32861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In addition, a new national</a:t>
            </a:r>
            <a:r>
              <a:rPr kumimoji="0" lang="en-US" sz="2000" b="0" i="0" u="none" strike="noStrike" kern="0" cap="none" spc="0" normalizeH="0" noProof="0" dirty="0">
                <a:ln>
                  <a:noFill/>
                </a:ln>
                <a:solidFill>
                  <a:schemeClr val="tx1"/>
                </a:solidFill>
                <a:effectLst/>
                <a:uLnTx/>
                <a:uFillTx/>
                <a:latin typeface="Times New Roman" pitchFamily="18" charset="0"/>
                <a:ea typeface="+mn-ea"/>
                <a:cs typeface="Times New Roman" pitchFamily="18" charset="0"/>
              </a:rPr>
              <a:t> railroad allowed business to sell their products to people all across the country. The combination of fast production, low production costs, inexpensive products, and a whole nation of consumers helped small business grow into big business. This time in history was called The Age of Big Business.</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lang="en-US" sz="2000" kern="0" dirty="0">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1" i="0" u="none" strike="noStrike" kern="0" cap="none" spc="0" normalizeH="0" noProof="0" dirty="0">
                <a:ln>
                  <a:noFill/>
                </a:ln>
                <a:solidFill>
                  <a:schemeClr val="tx1"/>
                </a:solidFill>
                <a:effectLst/>
                <a:uLnTx/>
                <a:uFillTx/>
                <a:latin typeface="+mj-lt"/>
                <a:ea typeface="+mn-ea"/>
                <a:cs typeface="Times New Roman" pitchFamily="18" charset="0"/>
              </a:rPr>
              <a:t>4. The word “this” in line 6 refers to … .</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lang="en-US" sz="2000" b="1" kern="0" dirty="0">
                <a:latin typeface="+mj-lt"/>
                <a:cs typeface="Times New Roman" pitchFamily="18" charset="0"/>
              </a:rPr>
              <a:t>     a) inexpensive products                         b) low production costs</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1" i="0" u="none" strike="noStrike" kern="0" cap="none" spc="0" normalizeH="0" noProof="0" dirty="0">
                <a:ln>
                  <a:noFill/>
                </a:ln>
                <a:solidFill>
                  <a:schemeClr val="tx1"/>
                </a:solidFill>
                <a:effectLst/>
                <a:uLnTx/>
                <a:uFillTx/>
                <a:latin typeface="+mj-lt"/>
                <a:ea typeface="+mn-ea"/>
                <a:cs typeface="Times New Roman" pitchFamily="18" charset="0"/>
              </a:rPr>
              <a:t>     c) large quantities of items                    d) an increase in production</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1" i="0" u="none" strike="noStrike" kern="0" cap="none" spc="0" normalizeH="0" noProof="0" dirty="0">
              <a:ln>
                <a:noFill/>
              </a:ln>
              <a:solidFill>
                <a:schemeClr val="tx1"/>
              </a:solidFill>
              <a:effectLst/>
              <a:uLnTx/>
              <a:uFillTx/>
              <a:latin typeface="+mj-lt"/>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lang="en-US" sz="2000" kern="0" baseline="0" dirty="0">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 name="Date Placeholder 3"/>
          <p:cNvSpPr>
            <a:spLocks noGrp="1"/>
          </p:cNvSpPr>
          <p:nvPr>
            <p:ph type="dt" sz="half" idx="10"/>
          </p:nvPr>
        </p:nvSpPr>
        <p:spPr/>
        <p:txBody>
          <a:bodyPr/>
          <a:lstStyle/>
          <a:p>
            <a:fld id="{31D90390-C133-4F43-A1E5-3ED0556D7210}" type="datetime1">
              <a:rPr lang="en-US" smtClean="0"/>
              <a:pPr/>
              <a:t>2/1/2018</a:t>
            </a:fld>
            <a:endParaRPr lang="en-US"/>
          </a:p>
        </p:txBody>
      </p:sp>
      <p:sp>
        <p:nvSpPr>
          <p:cNvPr id="5" name="Slide Number Placeholder 4"/>
          <p:cNvSpPr>
            <a:spLocks noGrp="1"/>
          </p:cNvSpPr>
          <p:nvPr>
            <p:ph type="sldNum" sz="quarter" idx="12"/>
          </p:nvPr>
        </p:nvSpPr>
        <p:spPr/>
        <p:txBody>
          <a:bodyPr/>
          <a:lstStyle/>
          <a:p>
            <a:fld id="{54B2DABA-7B72-4E6B-98B7-F7033500D50E}" type="slidenum">
              <a:rPr lang="en-US" smtClean="0"/>
              <a:pPr/>
              <a:t>6</a:t>
            </a:fld>
            <a:endParaRPr lang="en-US"/>
          </a:p>
        </p:txBody>
      </p:sp>
      <p:sp>
        <p:nvSpPr>
          <p:cNvPr id="6" name="Title 1"/>
          <p:cNvSpPr>
            <a:spLocks noGrp="1"/>
          </p:cNvSpPr>
          <p:nvPr>
            <p:ph type="title"/>
          </p:nvPr>
        </p:nvSpPr>
        <p:spPr>
          <a:xfrm>
            <a:off x="428596" y="0"/>
            <a:ext cx="8229600" cy="928670"/>
          </a:xfrm>
        </p:spPr>
        <p:txBody>
          <a:bodyPr/>
          <a:lstStyle/>
          <a:p>
            <a:r>
              <a:rPr lang="en-US" dirty="0"/>
              <a:t>EXAMPLE 4 </a:t>
            </a:r>
            <a:r>
              <a:rPr lang="en-US" sz="2000" dirty="0"/>
              <a:t>(English 92)</a:t>
            </a:r>
          </a:p>
        </p:txBody>
      </p:sp>
      <p:sp>
        <p:nvSpPr>
          <p:cNvPr id="7" name="Content Placeholder 2"/>
          <p:cNvSpPr>
            <a:spLocks noGrp="1"/>
          </p:cNvSpPr>
          <p:nvPr>
            <p:ph idx="1"/>
          </p:nvPr>
        </p:nvSpPr>
        <p:spPr>
          <a:xfrm>
            <a:off x="0" y="714356"/>
            <a:ext cx="9144000" cy="1357322"/>
          </a:xfrm>
        </p:spPr>
        <p:txBody>
          <a:bodyPr/>
          <a:lstStyle/>
          <a:p>
            <a:pPr>
              <a:buNone/>
            </a:pPr>
            <a:r>
              <a:rPr lang="en-US" sz="2000" dirty="0">
                <a:solidFill>
                  <a:schemeClr val="tx1"/>
                </a:solidFill>
                <a:latin typeface="Times New Roman" pitchFamily="18" charset="0"/>
                <a:cs typeface="Times New Roman" pitchFamily="18" charset="0"/>
              </a:rPr>
              <a:t>      In the 1860s American business started to change. Before that time most business were small; they made products by hand and sold them to local customers. Beginning in the 1860s, inventors created new machines that could produce clothing, canned foods, tools, and other items quickly and cheaply. </a:t>
            </a:r>
          </a:p>
          <a:p>
            <a:endParaRPr lang="en-US" dirty="0"/>
          </a:p>
        </p:txBody>
      </p:sp>
      <p:sp>
        <p:nvSpPr>
          <p:cNvPr id="8" name="Content Placeholder 2"/>
          <p:cNvSpPr txBox="1">
            <a:spLocks/>
          </p:cNvSpPr>
          <p:nvPr/>
        </p:nvSpPr>
        <p:spPr bwMode="auto">
          <a:xfrm>
            <a:off x="0" y="1643050"/>
            <a:ext cx="9144000"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By making large quantities of  items in less time, companies could spend less money on production. </a:t>
            </a:r>
            <a:r>
              <a:rPr kumimoji="0" lang="en-US" sz="2000" b="0" i="0" u="sng"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This</a:t>
            </a:r>
            <a:r>
              <a:rPr kumimoji="0" lang="en-US" sz="2000" b="0" i="0"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made it possible to charge lower prices. </a:t>
            </a: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10" name="Straight Connector 9"/>
          <p:cNvCxnSpPr/>
          <p:nvPr/>
        </p:nvCxnSpPr>
        <p:spPr>
          <a:xfrm>
            <a:off x="1142976" y="4572008"/>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28596" y="2571744"/>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3428992" y="4643446"/>
            <a:ext cx="2928958" cy="4286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ppt_w/2"/>
                                          </p:val>
                                        </p:tav>
                                        <p:tav tm="100000">
                                          <p:val>
                                            <p:strVal val="#ppt_x"/>
                                          </p:val>
                                        </p:tav>
                                      </p:tavLst>
                                    </p:anim>
                                    <p:anim calcmode="lin" valueType="num">
                                      <p:cBhvr>
                                        <p:cTn id="8" dur="500" fill="hold"/>
                                        <p:tgtEl>
                                          <p:spTgt spid="10"/>
                                        </p:tgtEl>
                                        <p:attrNameLst>
                                          <p:attrName>ppt_y</p:attrName>
                                        </p:attrNameLst>
                                      </p:cBhvr>
                                      <p:tavLst>
                                        <p:tav tm="0">
                                          <p:val>
                                            <p:strVal val="#ppt_y"/>
                                          </p:val>
                                        </p:tav>
                                        <p:tav tm="100000">
                                          <p:val>
                                            <p:strVal val="#ppt_y"/>
                                          </p:val>
                                        </p:tav>
                                      </p:tavLst>
                                    </p:anim>
                                    <p:anim calcmode="lin" valueType="num">
                                      <p:cBhvr>
                                        <p:cTn id="9" dur="500" fill="hold"/>
                                        <p:tgtEl>
                                          <p:spTgt spid="10"/>
                                        </p:tgtEl>
                                        <p:attrNameLst>
                                          <p:attrName>ppt_w</p:attrName>
                                        </p:attrNameLst>
                                      </p:cBhvr>
                                      <p:tavLst>
                                        <p:tav tm="0">
                                          <p:val>
                                            <p:fltVal val="0"/>
                                          </p:val>
                                        </p:tav>
                                        <p:tav tm="100000">
                                          <p:val>
                                            <p:strVal val="#ppt_w"/>
                                          </p:val>
                                        </p:tav>
                                      </p:tavLst>
                                    </p:anim>
                                    <p:anim calcmode="lin" valueType="num">
                                      <p:cBhvr>
                                        <p:cTn id="10"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fill="hold"/>
                                        <p:tgtEl>
                                          <p:spTgt spid="11"/>
                                        </p:tgtEl>
                                        <p:attrNameLst>
                                          <p:attrName>ppt_x</p:attrName>
                                        </p:attrNameLst>
                                      </p:cBhvr>
                                      <p:tavLst>
                                        <p:tav tm="0">
                                          <p:val>
                                            <p:strVal val="#ppt_x-#ppt_w/2"/>
                                          </p:val>
                                        </p:tav>
                                        <p:tav tm="100000">
                                          <p:val>
                                            <p:strVal val="#ppt_x"/>
                                          </p:val>
                                        </p:tav>
                                      </p:tavLst>
                                    </p:anim>
                                    <p:anim calcmode="lin" valueType="num">
                                      <p:cBhvr>
                                        <p:cTn id="16" dur="500" fill="hold"/>
                                        <p:tgtEl>
                                          <p:spTgt spid="11"/>
                                        </p:tgtEl>
                                        <p:attrNameLst>
                                          <p:attrName>ppt_y</p:attrName>
                                        </p:attrNameLst>
                                      </p:cBhvr>
                                      <p:tavLst>
                                        <p:tav tm="0">
                                          <p:val>
                                            <p:strVal val="#ppt_y"/>
                                          </p:val>
                                        </p:tav>
                                        <p:tav tm="100000">
                                          <p:val>
                                            <p:strVal val="#ppt_y"/>
                                          </p:val>
                                        </p:tav>
                                      </p:tavLst>
                                    </p:anim>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8"/>
                                        </p:tgtEl>
                                        <p:attrNameLst>
                                          <p:attrName>fillcolor</p:attrName>
                                        </p:attrNameLst>
                                      </p:cBhvr>
                                      <p:to>
                                        <a:schemeClr val="folHlink"/>
                                      </p:to>
                                    </p:animClr>
                                    <p:set>
                                      <p:cBhvr>
                                        <p:cTn id="23" dur="2000" fill="hold"/>
                                        <p:tgtEl>
                                          <p:spTgt spid="8"/>
                                        </p:tgtEl>
                                        <p:attrNameLst>
                                          <p:attrName>fill.type</p:attrName>
                                        </p:attrNameLst>
                                      </p:cBhvr>
                                      <p:to>
                                        <p:strVal val="solid"/>
                                      </p:to>
                                    </p:set>
                                    <p:set>
                                      <p:cBhvr>
                                        <p:cTn id="24" dur="2000" fill="hold"/>
                                        <p:tgtEl>
                                          <p:spTgt spid="8"/>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bwMode="auto">
          <a:xfrm>
            <a:off x="0" y="2143116"/>
            <a:ext cx="9144000" cy="32861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Many meditate or do</a:t>
            </a:r>
            <a:r>
              <a:rPr kumimoji="0" lang="en-US" sz="2000" b="0" i="0" u="none" strike="noStrike" kern="0" cap="none" spc="0" normalizeH="0" noProof="0" dirty="0">
                <a:ln>
                  <a:noFill/>
                </a:ln>
                <a:solidFill>
                  <a:schemeClr val="tx1"/>
                </a:solidFill>
                <a:effectLst/>
                <a:uLnTx/>
                <a:uFillTx/>
                <a:latin typeface="Times New Roman" pitchFamily="18" charset="0"/>
                <a:ea typeface="+mn-ea"/>
                <a:cs typeface="Times New Roman" pitchFamily="18" charset="0"/>
              </a:rPr>
              <a:t> yoga to help keep in touch with their intuitive senses. Third, they think positively and expect good things to happen. Having a positive attitude means they smile and laugh more, which attracts others and may create opportunities. Forth, lucky people tend to focus on the good in each situation, whereas negative people tend to focus on the bad side. Finally, lucky people typically don’t give up easily. </a:t>
            </a: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endParaRPr kumimoji="0" lang="en-US" sz="2000" b="0" i="0" u="none" strike="noStrike" kern="0" cap="none" spc="0" normalizeH="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lang="en-US" sz="2000" kern="0" dirty="0">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kumimoji="0" lang="en-US" sz="2000" b="1" i="0" u="none" strike="noStrike" kern="0" cap="none" spc="0" normalizeH="0" noProof="0">
                <a:ln>
                  <a:noFill/>
                </a:ln>
                <a:solidFill>
                  <a:schemeClr val="tx1"/>
                </a:solidFill>
                <a:effectLst/>
                <a:uLnTx/>
                <a:uFillTx/>
                <a:latin typeface="+mj-lt"/>
                <a:ea typeface="+mn-ea"/>
                <a:cs typeface="Times New Roman" pitchFamily="18" charset="0"/>
              </a:rPr>
              <a:t>5. </a:t>
            </a:r>
            <a:r>
              <a:rPr kumimoji="0" lang="en-US" sz="2000" b="1" i="0" u="none" strike="noStrike" kern="0" cap="none" spc="0" normalizeH="0" noProof="0" dirty="0">
                <a:ln>
                  <a:noFill/>
                </a:ln>
                <a:solidFill>
                  <a:schemeClr val="tx1"/>
                </a:solidFill>
                <a:effectLst/>
                <a:uLnTx/>
                <a:uFillTx/>
                <a:latin typeface="+mj-lt"/>
                <a:ea typeface="+mn-ea"/>
                <a:cs typeface="Times New Roman" pitchFamily="18" charset="0"/>
              </a:rPr>
              <a:t>The word “them” in line 6 refers to … .</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r>
              <a:rPr lang="en-US" sz="2000" b="1" kern="0" dirty="0">
                <a:latin typeface="+mj-lt"/>
                <a:cs typeface="Times New Roman" pitchFamily="18" charset="0"/>
              </a:rPr>
              <a:t>     a) opportunities                      b) situations</a:t>
            </a:r>
            <a:r>
              <a:rPr kumimoji="0" lang="en-US" sz="2000" b="1" i="0" u="none" strike="noStrike" kern="0" cap="none" spc="0" normalizeH="0" noProof="0" dirty="0">
                <a:ln>
                  <a:noFill/>
                </a:ln>
                <a:solidFill>
                  <a:schemeClr val="tx1"/>
                </a:solidFill>
                <a:effectLst/>
                <a:uLnTx/>
                <a:uFillTx/>
                <a:latin typeface="+mj-lt"/>
                <a:ea typeface="+mn-ea"/>
                <a:cs typeface="Times New Roman" pitchFamily="18" charset="0"/>
              </a:rPr>
              <a:t>     c) intuitions           d) decisions</a:t>
            </a: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1" i="0" u="none" strike="noStrike" kern="0" cap="none" spc="0" normalizeH="0" noProof="0" dirty="0">
              <a:ln>
                <a:noFill/>
              </a:ln>
              <a:solidFill>
                <a:schemeClr val="tx1"/>
              </a:solidFill>
              <a:effectLst/>
              <a:uLnTx/>
              <a:uFillTx/>
              <a:latin typeface="+mj-lt"/>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lang="en-US" sz="2000" kern="0" baseline="0" dirty="0">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fld id="{54B2DABA-7B72-4E6B-98B7-F7033500D50E}" type="slidenum">
              <a:rPr lang="en-US" smtClean="0"/>
              <a:pPr/>
              <a:t>7</a:t>
            </a:fld>
            <a:endParaRPr lang="en-US"/>
          </a:p>
        </p:txBody>
      </p:sp>
      <p:sp>
        <p:nvSpPr>
          <p:cNvPr id="6" name="Title 1"/>
          <p:cNvSpPr>
            <a:spLocks noGrp="1"/>
          </p:cNvSpPr>
          <p:nvPr>
            <p:ph type="title"/>
          </p:nvPr>
        </p:nvSpPr>
        <p:spPr>
          <a:xfrm>
            <a:off x="428596" y="0"/>
            <a:ext cx="8229600" cy="928670"/>
          </a:xfrm>
        </p:spPr>
        <p:txBody>
          <a:bodyPr/>
          <a:lstStyle/>
          <a:p>
            <a:r>
              <a:rPr lang="en-US" dirty="0"/>
              <a:t>EXAMPLE 5 </a:t>
            </a:r>
            <a:r>
              <a:rPr lang="en-US" sz="2000" dirty="0"/>
              <a:t>(English 92)</a:t>
            </a:r>
          </a:p>
        </p:txBody>
      </p:sp>
      <p:sp>
        <p:nvSpPr>
          <p:cNvPr id="7" name="Content Placeholder 2"/>
          <p:cNvSpPr>
            <a:spLocks noGrp="1"/>
          </p:cNvSpPr>
          <p:nvPr>
            <p:ph idx="1"/>
          </p:nvPr>
        </p:nvSpPr>
        <p:spPr>
          <a:xfrm>
            <a:off x="0" y="714356"/>
            <a:ext cx="9144000" cy="1643074"/>
          </a:xfrm>
        </p:spPr>
        <p:txBody>
          <a:bodyPr/>
          <a:lstStyle/>
          <a:p>
            <a:pPr>
              <a:buNone/>
            </a:pPr>
            <a:r>
              <a:rPr lang="en-US" sz="2000" dirty="0">
                <a:solidFill>
                  <a:schemeClr val="tx1"/>
                </a:solidFill>
                <a:latin typeface="Times New Roman" pitchFamily="18" charset="0"/>
                <a:cs typeface="Times New Roman" pitchFamily="18" charset="0"/>
              </a:rPr>
              <a:t>      </a:t>
            </a:r>
            <a:r>
              <a:rPr lang="en-US" sz="1800" dirty="0">
                <a:solidFill>
                  <a:schemeClr val="tx1"/>
                </a:solidFill>
                <a:latin typeface="Times New Roman" pitchFamily="18" charset="0"/>
                <a:cs typeface="Times New Roman" pitchFamily="18" charset="0"/>
              </a:rPr>
              <a:t>A professor from England, Robert Wiseman, believes that people can influence their own luck in good or bad ways . Wiseman did a series of experiment with people who believed they were naturally. He found a clear connection between the attitude of the participants and  the amount of “luck” they had. He found four important attitudes and actions of “lucky” people. First, they open to opportunities and make the most of situations that arise. </a:t>
            </a:r>
            <a:endParaRPr lang="en-US" sz="2000" dirty="0">
              <a:solidFill>
                <a:schemeClr val="tx1"/>
              </a:solidFill>
              <a:latin typeface="Times New Roman" pitchFamily="18" charset="0"/>
              <a:cs typeface="Times New Roman" pitchFamily="18" charset="0"/>
            </a:endParaRPr>
          </a:p>
          <a:p>
            <a:endParaRPr lang="en-US" dirty="0"/>
          </a:p>
        </p:txBody>
      </p:sp>
      <p:sp>
        <p:nvSpPr>
          <p:cNvPr id="8" name="Content Placeholder 2"/>
          <p:cNvSpPr txBox="1">
            <a:spLocks/>
          </p:cNvSpPr>
          <p:nvPr/>
        </p:nvSpPr>
        <p:spPr bwMode="auto">
          <a:xfrm>
            <a:off x="0" y="1857364"/>
            <a:ext cx="9144000" cy="714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pPr>
            <a:r>
              <a:rPr lang="en-US" sz="2000" dirty="0">
                <a:latin typeface="Times New Roman" pitchFamily="18" charset="0"/>
                <a:cs typeface="Times New Roman" pitchFamily="18" charset="0"/>
              </a:rPr>
              <a:t>                                                                                                                              Second, they trust their intuitions and often make decisions based on </a:t>
            </a:r>
            <a:r>
              <a:rPr lang="en-US" sz="2000" u="sng" dirty="0">
                <a:latin typeface="Times New Roman" pitchFamily="18" charset="0"/>
                <a:cs typeface="Times New Roman" pitchFamily="18" charset="0"/>
              </a:rPr>
              <a:t>them</a:t>
            </a:r>
            <a:r>
              <a:rPr lang="en-US" sz="2000" dirty="0">
                <a:latin typeface="Times New Roman" pitchFamily="18" charset="0"/>
                <a:cs typeface="Times New Roman" pitchFamily="18" charset="0"/>
              </a:rPr>
              <a:t>.   </a:t>
            </a: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10" name="Straight Connector 9"/>
          <p:cNvCxnSpPr/>
          <p:nvPr/>
        </p:nvCxnSpPr>
        <p:spPr>
          <a:xfrm>
            <a:off x="1142976" y="4714884"/>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572264" y="2500306"/>
            <a:ext cx="500066"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785918" y="2143116"/>
            <a:ext cx="1214446" cy="4286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143372" y="4786322"/>
            <a:ext cx="1214446" cy="4286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ppt_w/2"/>
                                          </p:val>
                                        </p:tav>
                                        <p:tav tm="100000">
                                          <p:val>
                                            <p:strVal val="#ppt_x"/>
                                          </p:val>
                                        </p:tav>
                                      </p:tavLst>
                                    </p:anim>
                                    <p:anim calcmode="lin" valueType="num">
                                      <p:cBhvr>
                                        <p:cTn id="8" dur="500" fill="hold"/>
                                        <p:tgtEl>
                                          <p:spTgt spid="10"/>
                                        </p:tgtEl>
                                        <p:attrNameLst>
                                          <p:attrName>ppt_y</p:attrName>
                                        </p:attrNameLst>
                                      </p:cBhvr>
                                      <p:tavLst>
                                        <p:tav tm="0">
                                          <p:val>
                                            <p:strVal val="#ppt_y"/>
                                          </p:val>
                                        </p:tav>
                                        <p:tav tm="100000">
                                          <p:val>
                                            <p:strVal val="#ppt_y"/>
                                          </p:val>
                                        </p:tav>
                                      </p:tavLst>
                                    </p:anim>
                                    <p:anim calcmode="lin" valueType="num">
                                      <p:cBhvr>
                                        <p:cTn id="9" dur="500" fill="hold"/>
                                        <p:tgtEl>
                                          <p:spTgt spid="10"/>
                                        </p:tgtEl>
                                        <p:attrNameLst>
                                          <p:attrName>ppt_w</p:attrName>
                                        </p:attrNameLst>
                                      </p:cBhvr>
                                      <p:tavLst>
                                        <p:tav tm="0">
                                          <p:val>
                                            <p:fltVal val="0"/>
                                          </p:val>
                                        </p:tav>
                                        <p:tav tm="100000">
                                          <p:val>
                                            <p:strVal val="#ppt_w"/>
                                          </p:val>
                                        </p:tav>
                                      </p:tavLst>
                                    </p:anim>
                                    <p:anim calcmode="lin" valueType="num">
                                      <p:cBhvr>
                                        <p:cTn id="10"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fill="hold"/>
                                        <p:tgtEl>
                                          <p:spTgt spid="11"/>
                                        </p:tgtEl>
                                        <p:attrNameLst>
                                          <p:attrName>ppt_x</p:attrName>
                                        </p:attrNameLst>
                                      </p:cBhvr>
                                      <p:tavLst>
                                        <p:tav tm="0">
                                          <p:val>
                                            <p:strVal val="#ppt_x-#ppt_w/2"/>
                                          </p:val>
                                        </p:tav>
                                        <p:tav tm="100000">
                                          <p:val>
                                            <p:strVal val="#ppt_x"/>
                                          </p:val>
                                        </p:tav>
                                      </p:tavLst>
                                    </p:anim>
                                    <p:anim calcmode="lin" valueType="num">
                                      <p:cBhvr>
                                        <p:cTn id="16" dur="500" fill="hold"/>
                                        <p:tgtEl>
                                          <p:spTgt spid="11"/>
                                        </p:tgtEl>
                                        <p:attrNameLst>
                                          <p:attrName>ppt_y</p:attrName>
                                        </p:attrNameLst>
                                      </p:cBhvr>
                                      <p:tavLst>
                                        <p:tav tm="0">
                                          <p:val>
                                            <p:strVal val="#ppt_y"/>
                                          </p:val>
                                        </p:tav>
                                        <p:tav tm="100000">
                                          <p:val>
                                            <p:strVal val="#ppt_y"/>
                                          </p:val>
                                        </p:tav>
                                      </p:tavLst>
                                    </p:anim>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8"/>
                                        </p:tgtEl>
                                        <p:attrNameLst>
                                          <p:attrName>fillcolor</p:attrName>
                                        </p:attrNameLst>
                                      </p:cBhvr>
                                      <p:to>
                                        <a:schemeClr val="folHlink"/>
                                      </p:to>
                                    </p:animClr>
                                    <p:set>
                                      <p:cBhvr>
                                        <p:cTn id="23" dur="2000" fill="hold"/>
                                        <p:tgtEl>
                                          <p:spTgt spid="8"/>
                                        </p:tgtEl>
                                        <p:attrNameLst>
                                          <p:attrName>fill.type</p:attrName>
                                        </p:attrNameLst>
                                      </p:cBhvr>
                                      <p:to>
                                        <p:strVal val="solid"/>
                                      </p:to>
                                    </p:set>
                                    <p:set>
                                      <p:cBhvr>
                                        <p:cTn id="24" dur="2000" fill="hold"/>
                                        <p:tgtEl>
                                          <p:spTgt spid="8"/>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ircle(in)">
                                      <p:cBhvr>
                                        <p:cTn id="3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b="1" dirty="0"/>
              <a:t>Sample question 2</a:t>
            </a:r>
          </a:p>
        </p:txBody>
      </p:sp>
      <p:sp>
        <p:nvSpPr>
          <p:cNvPr id="4099" name="Rectangle 3"/>
          <p:cNvSpPr>
            <a:spLocks noGrp="1" noChangeArrowheads="1"/>
          </p:cNvSpPr>
          <p:nvPr>
            <p:ph type="body" idx="1"/>
          </p:nvPr>
        </p:nvSpPr>
        <p:spPr>
          <a:xfrm>
            <a:off x="500034" y="1285860"/>
            <a:ext cx="8229600" cy="2614617"/>
          </a:xfrm>
        </p:spPr>
        <p:txBody>
          <a:bodyPr/>
          <a:lstStyle/>
          <a:p>
            <a:pPr lvl="1"/>
            <a:r>
              <a:rPr lang="en-US" dirty="0">
                <a:latin typeface="Times New Roman" pitchFamily="18" charset="0"/>
                <a:cs typeface="Times New Roman" pitchFamily="18" charset="0"/>
              </a:rPr>
              <a:t>What is the </a:t>
            </a:r>
            <a:r>
              <a:rPr lang="en-US" u="sng" dirty="0">
                <a:latin typeface="Times New Roman" pitchFamily="18" charset="0"/>
                <a:cs typeface="Times New Roman" pitchFamily="18" charset="0"/>
              </a:rPr>
              <a:t>main Idea</a:t>
            </a:r>
            <a:r>
              <a:rPr lang="en-US" dirty="0">
                <a:latin typeface="Times New Roman" pitchFamily="18" charset="0"/>
                <a:cs typeface="Times New Roman" pitchFamily="18" charset="0"/>
              </a:rPr>
              <a:t>?</a:t>
            </a:r>
          </a:p>
          <a:p>
            <a:pPr lvl="1"/>
            <a:r>
              <a:rPr lang="en-US" dirty="0">
                <a:latin typeface="Times New Roman" pitchFamily="18" charset="0"/>
                <a:cs typeface="Times New Roman" pitchFamily="18" charset="0"/>
              </a:rPr>
              <a:t>What is the </a:t>
            </a:r>
            <a:r>
              <a:rPr lang="en-US" u="sng" dirty="0">
                <a:latin typeface="Times New Roman" pitchFamily="18" charset="0"/>
                <a:cs typeface="Times New Roman" pitchFamily="18" charset="0"/>
              </a:rPr>
              <a:t>subject</a:t>
            </a:r>
            <a:r>
              <a:rPr lang="en-US" dirty="0">
                <a:latin typeface="Times New Roman" pitchFamily="18" charset="0"/>
                <a:cs typeface="Times New Roman" pitchFamily="18" charset="0"/>
              </a:rPr>
              <a:t>?</a:t>
            </a:r>
          </a:p>
          <a:p>
            <a:pPr lvl="1"/>
            <a:r>
              <a:rPr lang="en-US" dirty="0">
                <a:latin typeface="Times New Roman" pitchFamily="18" charset="0"/>
                <a:cs typeface="Times New Roman" pitchFamily="18" charset="0"/>
              </a:rPr>
              <a:t>What is the </a:t>
            </a:r>
            <a:r>
              <a:rPr lang="en-US" u="sng" dirty="0">
                <a:latin typeface="Times New Roman" pitchFamily="18" charset="0"/>
                <a:cs typeface="Times New Roman" pitchFamily="18" charset="0"/>
              </a:rPr>
              <a:t>topic</a:t>
            </a:r>
            <a:r>
              <a:rPr lang="en-US" dirty="0">
                <a:latin typeface="Times New Roman" pitchFamily="18" charset="0"/>
                <a:cs typeface="Times New Roman" pitchFamily="18" charset="0"/>
              </a:rPr>
              <a:t>?</a:t>
            </a:r>
          </a:p>
          <a:p>
            <a:pPr lvl="1"/>
            <a:r>
              <a:rPr lang="en-US" dirty="0">
                <a:latin typeface="Times New Roman" pitchFamily="18" charset="0"/>
                <a:cs typeface="Times New Roman" pitchFamily="18" charset="0"/>
              </a:rPr>
              <a:t>What would be a good </a:t>
            </a:r>
            <a:r>
              <a:rPr lang="en-US" u="sng" dirty="0">
                <a:latin typeface="Times New Roman" pitchFamily="18" charset="0"/>
                <a:cs typeface="Times New Roman" pitchFamily="18" charset="0"/>
              </a:rPr>
              <a:t>title</a:t>
            </a:r>
            <a:r>
              <a:rPr lang="en-US" dirty="0">
                <a:latin typeface="Times New Roman" pitchFamily="18" charset="0"/>
                <a:cs typeface="Times New Roman" pitchFamily="18" charset="0"/>
              </a:rPr>
              <a:t>?</a:t>
            </a:r>
          </a:p>
          <a:p>
            <a:pPr lvl="1"/>
            <a:r>
              <a:rPr lang="en-US" dirty="0">
                <a:latin typeface="Times New Roman" pitchFamily="18" charset="0"/>
                <a:cs typeface="Times New Roman" pitchFamily="18" charset="0"/>
              </a:rPr>
              <a:t>What is the </a:t>
            </a:r>
            <a:r>
              <a:rPr lang="en-US" u="sng" dirty="0">
                <a:latin typeface="Times New Roman" pitchFamily="18" charset="0"/>
                <a:cs typeface="Times New Roman" pitchFamily="18" charset="0"/>
              </a:rPr>
              <a:t>main</a:t>
            </a:r>
            <a:r>
              <a:rPr lang="en-US" dirty="0">
                <a:latin typeface="Times New Roman" pitchFamily="18" charset="0"/>
                <a:cs typeface="Times New Roman" pitchFamily="18" charset="0"/>
              </a:rPr>
              <a:t> </a:t>
            </a:r>
            <a:r>
              <a:rPr lang="en-US" u="sng" dirty="0">
                <a:latin typeface="Times New Roman" pitchFamily="18" charset="0"/>
                <a:cs typeface="Times New Roman" pitchFamily="18" charset="0"/>
              </a:rPr>
              <a:t>point</a:t>
            </a:r>
            <a:r>
              <a:rPr lang="en-US" dirty="0">
                <a:latin typeface="Times New Roman" pitchFamily="18" charset="0"/>
                <a:cs typeface="Times New Roman" pitchFamily="18" charset="0"/>
              </a:rPr>
              <a:t>?</a:t>
            </a:r>
          </a:p>
        </p:txBody>
      </p:sp>
      <p:sp>
        <p:nvSpPr>
          <p:cNvPr id="7" name="Rectangle 3"/>
          <p:cNvSpPr txBox="1">
            <a:spLocks noChangeArrowheads="1"/>
          </p:cNvSpPr>
          <p:nvPr/>
        </p:nvSpPr>
        <p:spPr bwMode="auto">
          <a:xfrm>
            <a:off x="642910" y="3929066"/>
            <a:ext cx="8229600" cy="25717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algn="r" rtl="1"/>
            <a:r>
              <a:rPr lang="fa-IR" sz="3200" dirty="0"/>
              <a:t>به منظور سرعت، </a:t>
            </a:r>
            <a:r>
              <a:rPr lang="fa-IR" sz="3200" b="1" dirty="0" err="1"/>
              <a:t>اولين</a:t>
            </a:r>
            <a:r>
              <a:rPr lang="fa-IR" sz="3200" b="1" dirty="0"/>
              <a:t> </a:t>
            </a:r>
            <a:r>
              <a:rPr lang="fa-IR" sz="2000" b="1" dirty="0">
                <a:latin typeface="Times New Roman" pitchFamily="18" charset="0"/>
                <a:cs typeface="Times New Roman" pitchFamily="18" charset="0"/>
              </a:rPr>
              <a:t>جمله از هر پاراگراف و </a:t>
            </a:r>
            <a:r>
              <a:rPr lang="fa-IR" sz="2000" b="1" dirty="0" err="1">
                <a:latin typeface="Times New Roman" pitchFamily="18" charset="0"/>
                <a:cs typeface="Times New Roman" pitchFamily="18" charset="0"/>
              </a:rPr>
              <a:t>آخرين</a:t>
            </a:r>
            <a:r>
              <a:rPr lang="fa-IR" sz="2000" b="1" dirty="0">
                <a:latin typeface="Times New Roman" pitchFamily="18" charset="0"/>
                <a:cs typeface="Times New Roman" pitchFamily="18" charset="0"/>
              </a:rPr>
              <a:t> جمله متن را </a:t>
            </a:r>
            <a:r>
              <a:rPr lang="fa-IR" sz="2000" b="1" dirty="0" err="1">
                <a:latin typeface="Times New Roman" pitchFamily="18" charset="0"/>
                <a:cs typeface="Times New Roman" pitchFamily="18" charset="0"/>
              </a:rPr>
              <a:t>بخوانيد</a:t>
            </a:r>
            <a:r>
              <a:rPr lang="fa-IR" sz="2000" b="1" dirty="0">
                <a:latin typeface="Times New Roman" pitchFamily="18" charset="0"/>
                <a:cs typeface="Times New Roman" pitchFamily="18" charset="0"/>
              </a:rPr>
              <a:t>. </a:t>
            </a:r>
            <a:r>
              <a:rPr lang="fa-IR" sz="2000" dirty="0">
                <a:latin typeface="Times New Roman" pitchFamily="18" charset="0"/>
                <a:cs typeface="Times New Roman" pitchFamily="18" charset="0"/>
              </a:rPr>
              <a:t>اگر در </a:t>
            </a:r>
            <a:r>
              <a:rPr lang="fa-IR" sz="2000" dirty="0" err="1">
                <a:latin typeface="Times New Roman" pitchFamily="18" charset="0"/>
                <a:cs typeface="Times New Roman" pitchFamily="18" charset="0"/>
              </a:rPr>
              <a:t>اين</a:t>
            </a:r>
            <a:r>
              <a:rPr lang="fa-IR" sz="2000" dirty="0">
                <a:latin typeface="Times New Roman" pitchFamily="18" charset="0"/>
                <a:cs typeface="Times New Roman" pitchFamily="18" charset="0"/>
              </a:rPr>
              <a:t> قسمتها </a:t>
            </a:r>
            <a:r>
              <a:rPr lang="fa-IR" sz="2000" dirty="0" err="1">
                <a:latin typeface="Times New Roman" pitchFamily="18" charset="0"/>
                <a:cs typeface="Times New Roman" pitchFamily="18" charset="0"/>
              </a:rPr>
              <a:t>پيدا</a:t>
            </a:r>
            <a:r>
              <a:rPr lang="fa-IR" sz="2000" dirty="0">
                <a:latin typeface="Times New Roman" pitchFamily="18" charset="0"/>
                <a:cs typeface="Times New Roman" pitchFamily="18" charset="0"/>
              </a:rPr>
              <a:t> نشد حتما در جمله دوم متن </a:t>
            </a:r>
            <a:r>
              <a:rPr lang="fa-IR" sz="2000" dirty="0" err="1">
                <a:latin typeface="Times New Roman" pitchFamily="18" charset="0"/>
                <a:cs typeface="Times New Roman" pitchFamily="18" charset="0"/>
              </a:rPr>
              <a:t>مي</a:t>
            </a:r>
            <a:r>
              <a:rPr lang="fa-IR" sz="2000" dirty="0">
                <a:latin typeface="Times New Roman" pitchFamily="18" charset="0"/>
                <a:cs typeface="Times New Roman" pitchFamily="18" charset="0"/>
              </a:rPr>
              <a:t> باشد. معمولا جواب در آن ها مستتر است.</a:t>
            </a:r>
            <a:endParaRPr lang="en-US" sz="2000" dirty="0">
              <a:latin typeface="Times New Roman" pitchFamily="18" charset="0"/>
              <a:cs typeface="Times New Roman" pitchFamily="18" charset="0"/>
            </a:endParaRPr>
          </a:p>
          <a:p>
            <a:pPr algn="r" rtl="1"/>
            <a:r>
              <a:rPr lang="fa-IR" sz="2000" dirty="0">
                <a:latin typeface="Times New Roman" pitchFamily="18" charset="0"/>
                <a:cs typeface="Times New Roman" pitchFamily="18" charset="0"/>
              </a:rPr>
              <a:t>توجه داشته </a:t>
            </a:r>
            <a:r>
              <a:rPr lang="fa-IR" sz="2000" dirty="0" err="1">
                <a:latin typeface="Times New Roman" pitchFamily="18" charset="0"/>
                <a:cs typeface="Times New Roman" pitchFamily="18" charset="0"/>
              </a:rPr>
              <a:t>باشيد</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كه</a:t>
            </a:r>
            <a:r>
              <a:rPr lang="fa-IR" sz="2000" dirty="0">
                <a:latin typeface="Times New Roman" pitchFamily="18" charset="0"/>
                <a:cs typeface="Times New Roman" pitchFamily="18" charset="0"/>
              </a:rPr>
              <a:t> اگر متن </a:t>
            </a:r>
            <a:r>
              <a:rPr lang="fa-IR" sz="2000" dirty="0" err="1">
                <a:latin typeface="Times New Roman" pitchFamily="18" charset="0"/>
                <a:cs typeface="Times New Roman" pitchFamily="18" charset="0"/>
              </a:rPr>
              <a:t>داراي</a:t>
            </a:r>
            <a:r>
              <a:rPr lang="fa-IR" sz="2000" dirty="0">
                <a:latin typeface="Times New Roman" pitchFamily="18" charset="0"/>
                <a:cs typeface="Times New Roman" pitchFamily="18" charset="0"/>
              </a:rPr>
              <a:t> چند پاراگراف باشد </a:t>
            </a:r>
            <a:r>
              <a:rPr lang="fa-IR" sz="2000" dirty="0" err="1">
                <a:latin typeface="Times New Roman" pitchFamily="18" charset="0"/>
                <a:cs typeface="Times New Roman" pitchFamily="18" charset="0"/>
              </a:rPr>
              <a:t>بايد</a:t>
            </a:r>
            <a:r>
              <a:rPr lang="fa-IR" sz="2000" dirty="0">
                <a:latin typeface="Times New Roman" pitchFamily="18" charset="0"/>
                <a:cs typeface="Times New Roman" pitchFamily="18" charset="0"/>
              </a:rPr>
              <a:t> به همه پاراگراف ها توجه شود و از مجموع آن ها </a:t>
            </a:r>
            <a:r>
              <a:rPr lang="fa-IR" sz="2000" dirty="0" err="1">
                <a:latin typeface="Times New Roman" pitchFamily="18" charset="0"/>
                <a:cs typeface="Times New Roman" pitchFamily="18" charset="0"/>
              </a:rPr>
              <a:t>نتيجه</a:t>
            </a:r>
            <a:r>
              <a:rPr lang="fa-IR" sz="2000" dirty="0">
                <a:latin typeface="Times New Roman" pitchFamily="18" charset="0"/>
                <a:cs typeface="Times New Roman" pitchFamily="18" charset="0"/>
              </a:rPr>
              <a:t> </a:t>
            </a:r>
            <a:r>
              <a:rPr lang="fa-IR" sz="2000" dirty="0" err="1">
                <a:latin typeface="Times New Roman" pitchFamily="18" charset="0"/>
                <a:cs typeface="Times New Roman" pitchFamily="18" charset="0"/>
              </a:rPr>
              <a:t>گيري</a:t>
            </a:r>
            <a:r>
              <a:rPr lang="fa-IR" sz="2000" dirty="0">
                <a:latin typeface="Times New Roman" pitchFamily="18" charset="0"/>
                <a:cs typeface="Times New Roman" pitchFamily="18" charset="0"/>
              </a:rPr>
              <a:t> شود. همچنین از گزینه </a:t>
            </a:r>
            <a:r>
              <a:rPr lang="fa-IR" sz="2000" dirty="0" err="1">
                <a:latin typeface="Times New Roman" pitchFamily="18" charset="0"/>
                <a:cs typeface="Times New Roman" pitchFamily="18" charset="0"/>
              </a:rPr>
              <a:t>هایی</a:t>
            </a:r>
            <a:r>
              <a:rPr lang="fa-IR" sz="2000" dirty="0">
                <a:latin typeface="Times New Roman" pitchFamily="18" charset="0"/>
                <a:cs typeface="Times New Roman" pitchFamily="18" charset="0"/>
              </a:rPr>
              <a:t> که فقط یکی از پاراگراف ها را شامل می شود صرف نظر کنید.</a:t>
            </a:r>
            <a:endParaRPr lang="en-US" sz="2000" dirty="0">
              <a:latin typeface="Times New Roman" pitchFamily="18" charset="0"/>
              <a:cs typeface="Times New Roman" pitchFamily="18" charset="0"/>
            </a:endParaRPr>
          </a:p>
          <a:p>
            <a:pPr algn="r" rtl="1"/>
            <a:r>
              <a:rPr lang="fa-IR" sz="2000" dirty="0">
                <a:latin typeface="Times New Roman" pitchFamily="18" charset="0"/>
                <a:cs typeface="Times New Roman" pitchFamily="18" charset="0"/>
              </a:rPr>
              <a:t>اما اگر متن فقط </a:t>
            </a:r>
            <a:r>
              <a:rPr lang="fa-IR" sz="2000" dirty="0" err="1">
                <a:latin typeface="Times New Roman" pitchFamily="18" charset="0"/>
                <a:cs typeface="Times New Roman" pitchFamily="18" charset="0"/>
              </a:rPr>
              <a:t>داراي</a:t>
            </a:r>
            <a:r>
              <a:rPr lang="fa-IR" sz="2000" dirty="0">
                <a:latin typeface="Times New Roman" pitchFamily="18" charset="0"/>
                <a:cs typeface="Times New Roman" pitchFamily="18" charset="0"/>
              </a:rPr>
              <a:t> 1 پاراگراف باشد و </a:t>
            </a:r>
            <a:r>
              <a:rPr lang="fa-IR" sz="2000" dirty="0" err="1">
                <a:latin typeface="Times New Roman" pitchFamily="18" charset="0"/>
                <a:cs typeface="Times New Roman" pitchFamily="18" charset="0"/>
              </a:rPr>
              <a:t>يا</a:t>
            </a:r>
            <a:r>
              <a:rPr lang="fa-IR" sz="2000" dirty="0">
                <a:latin typeface="Times New Roman" pitchFamily="18" charset="0"/>
                <a:cs typeface="Times New Roman" pitchFamily="18" charset="0"/>
              </a:rPr>
              <a:t> </a:t>
            </a:r>
            <a:r>
              <a:rPr lang="en-US" sz="2000" dirty="0">
                <a:latin typeface="Times New Roman" pitchFamily="18" charset="0"/>
                <a:cs typeface="Times New Roman" pitchFamily="18" charset="0"/>
              </a:rPr>
              <a:t>main idea</a:t>
            </a:r>
            <a:r>
              <a:rPr lang="fa-IR" sz="2000" dirty="0">
                <a:latin typeface="Times New Roman" pitchFamily="18" charset="0"/>
                <a:cs typeface="Times New Roman" pitchFamily="18" charset="0"/>
              </a:rPr>
              <a:t> پاراگراف </a:t>
            </a:r>
            <a:r>
              <a:rPr lang="fa-IR" sz="2000" dirty="0" err="1">
                <a:latin typeface="Times New Roman" pitchFamily="18" charset="0"/>
                <a:cs typeface="Times New Roman" pitchFamily="18" charset="0"/>
              </a:rPr>
              <a:t>خاصي</a:t>
            </a:r>
            <a:r>
              <a:rPr lang="fa-IR" sz="2000" dirty="0">
                <a:latin typeface="Times New Roman" pitchFamily="18" charset="0"/>
                <a:cs typeface="Times New Roman" pitchFamily="18" charset="0"/>
              </a:rPr>
              <a:t> مد نظر باشد فقط همان پاراگراف مطالعه </a:t>
            </a:r>
            <a:r>
              <a:rPr lang="fa-IR" sz="2000" dirty="0" err="1">
                <a:latin typeface="Times New Roman" pitchFamily="18" charset="0"/>
                <a:cs typeface="Times New Roman" pitchFamily="18" charset="0"/>
              </a:rPr>
              <a:t>مي</a:t>
            </a:r>
            <a:r>
              <a:rPr lang="fa-IR" sz="2000" dirty="0">
                <a:latin typeface="Times New Roman" pitchFamily="18" charset="0"/>
                <a:cs typeface="Times New Roman" pitchFamily="18" charset="0"/>
              </a:rPr>
              <a:t> شود.</a:t>
            </a:r>
          </a:p>
          <a:p>
            <a:pPr algn="r" rtl="1"/>
            <a:endParaRPr lang="fa-IR" sz="2000" dirty="0">
              <a:latin typeface="Times New Roman" pitchFamily="18" charset="0"/>
              <a:cs typeface="Times New Roman" pitchFamily="18" charset="0"/>
            </a:endParaRPr>
          </a:p>
          <a:p>
            <a:pPr algn="r" rtl="1"/>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US" dirty="0"/>
              <a:t>EXAMPLE 1 </a:t>
            </a:r>
            <a:r>
              <a:rPr lang="en-US" sz="2000" dirty="0"/>
              <a:t>(Science 87)</a:t>
            </a:r>
          </a:p>
        </p:txBody>
      </p:sp>
      <p:sp>
        <p:nvSpPr>
          <p:cNvPr id="3" name="Content Placeholder 2"/>
          <p:cNvSpPr>
            <a:spLocks noGrp="1"/>
          </p:cNvSpPr>
          <p:nvPr>
            <p:ph idx="1"/>
          </p:nvPr>
        </p:nvSpPr>
        <p:spPr>
          <a:xfrm>
            <a:off x="142844" y="2428868"/>
            <a:ext cx="9144000" cy="1928826"/>
          </a:xfrm>
        </p:spPr>
        <p:txBody>
          <a:bodyPr/>
          <a:lstStyle/>
          <a:p>
            <a:pPr>
              <a:buNone/>
            </a:pPr>
            <a:r>
              <a:rPr lang="en-US" sz="2000" dirty="0">
                <a:solidFill>
                  <a:schemeClr val="tx1"/>
                </a:solidFill>
                <a:latin typeface="Times New Roman" pitchFamily="18" charset="0"/>
                <a:cs typeface="Times New Roman" pitchFamily="18" charset="0"/>
              </a:rPr>
              <a:t>     </a:t>
            </a:r>
            <a:r>
              <a:rPr lang="en-US" sz="2000" dirty="0">
                <a:latin typeface="Times New Roman" pitchFamily="18" charset="0"/>
                <a:cs typeface="Times New Roman" pitchFamily="18" charset="0"/>
              </a:rPr>
              <a:t>Today it is mainly women's shoes that are made to different patterns from year to year- men's shoes change much less, although in past centuries </a:t>
            </a:r>
            <a:r>
              <a:rPr lang="en-US" sz="2000" u="sng" dirty="0">
                <a:latin typeface="Times New Roman" pitchFamily="18" charset="0"/>
                <a:cs typeface="Times New Roman" pitchFamily="18" charset="0"/>
              </a:rPr>
              <a:t>they</a:t>
            </a:r>
            <a:r>
              <a:rPr lang="en-US" sz="2000" dirty="0">
                <a:latin typeface="Times New Roman" pitchFamily="18" charset="0"/>
                <a:cs typeface="Times New Roman" pitchFamily="18" charset="0"/>
              </a:rPr>
              <a:t>  have  varied </a:t>
            </a:r>
          </a:p>
          <a:p>
            <a:pPr>
              <a:buNone/>
            </a:pPr>
            <a:r>
              <a:rPr lang="en-US" sz="2000" dirty="0">
                <a:latin typeface="Times New Roman" pitchFamily="18" charset="0"/>
                <a:cs typeface="Times New Roman" pitchFamily="18" charset="0"/>
              </a:rPr>
              <a:t>      as much as women's. Most of the people of the ancient world wore sandals with soles of leather or wood. They have been found in the tombs of the ancient Egyptians. The Greeks wore shoes for the bath and high boots for hunting. These were also worn by the Minoans of Crete and by Romans.</a:t>
            </a:r>
          </a:p>
          <a:p>
            <a:pPr>
              <a:buNone/>
            </a:pPr>
            <a:endParaRPr lang="en-US" sz="2000" dirty="0">
              <a:solidFill>
                <a:schemeClr val="tx1"/>
              </a:solidFill>
              <a:latin typeface="Times New Roman" pitchFamily="18" charset="0"/>
              <a:cs typeface="Times New Roman" pitchFamily="18" charset="0"/>
            </a:endParaRPr>
          </a:p>
          <a:p>
            <a:endParaRPr lang="en-US" dirty="0"/>
          </a:p>
        </p:txBody>
      </p:sp>
      <p:sp>
        <p:nvSpPr>
          <p:cNvPr id="5" name="Slide Number Placeholder 4"/>
          <p:cNvSpPr>
            <a:spLocks noGrp="1"/>
          </p:cNvSpPr>
          <p:nvPr>
            <p:ph type="sldNum" sz="quarter" idx="12"/>
          </p:nvPr>
        </p:nvSpPr>
        <p:spPr/>
        <p:txBody>
          <a:bodyPr/>
          <a:lstStyle/>
          <a:p>
            <a:fld id="{54B2DABA-7B72-4E6B-98B7-F7033500D50E}" type="slidenum">
              <a:rPr lang="en-US" smtClean="0"/>
              <a:pPr/>
              <a:t>9</a:t>
            </a:fld>
            <a:endParaRPr lang="en-US"/>
          </a:p>
        </p:txBody>
      </p:sp>
      <p:sp>
        <p:nvSpPr>
          <p:cNvPr id="6" name="Content Placeholder 2"/>
          <p:cNvSpPr txBox="1">
            <a:spLocks/>
          </p:cNvSpPr>
          <p:nvPr/>
        </p:nvSpPr>
        <p:spPr bwMode="auto">
          <a:xfrm>
            <a:off x="142844" y="928670"/>
            <a:ext cx="8572528" cy="10715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lang="en-US" sz="2000" dirty="0">
                <a:latin typeface="Times New Roman" pitchFamily="18" charset="0"/>
                <a:cs typeface="Times New Roman" pitchFamily="18" charset="0"/>
              </a:rPr>
              <a:t>Most shoes are made to the basic design of a thick under part known as the    sole, which takes the wear and tear of walking, and a thinner upper part which encloses the foot.</a:t>
            </a:r>
            <a:endParaRPr kumimoji="0" lang="en-US" sz="20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2" name="Content Placeholder 2"/>
          <p:cNvSpPr txBox="1">
            <a:spLocks/>
          </p:cNvSpPr>
          <p:nvPr/>
        </p:nvSpPr>
        <p:spPr bwMode="auto">
          <a:xfrm>
            <a:off x="142844" y="1500174"/>
            <a:ext cx="8786874" cy="10001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How ever, as shoes are made to suit people living in climates ranging from tropical to very cold, and as they are also made according to fashion, a tremendous variety of shoes has been produced throughout the ages.</a:t>
            </a:r>
            <a:endParaRPr kumimoji="0" lang="en-US" sz="3200" b="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Content Placeholder 2"/>
          <p:cNvSpPr txBox="1">
            <a:spLocks/>
          </p:cNvSpPr>
          <p:nvPr/>
        </p:nvSpPr>
        <p:spPr bwMode="auto">
          <a:xfrm>
            <a:off x="214282" y="4000504"/>
            <a:ext cx="8358214" cy="9286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buClr>
                <a:schemeClr val="tx1"/>
              </a:buClr>
              <a:defRPr/>
            </a:pPr>
            <a:r>
              <a:rPr lang="en-US" sz="2000" dirty="0">
                <a:latin typeface="Times New Roman" pitchFamily="18" charset="0"/>
                <a:cs typeface="Times New Roman" pitchFamily="18" charset="0"/>
              </a:rPr>
              <a:t>                                                                                                 In the middle ages shoes were pointed but comfortable, for they were cut from soft leather of cloth to fit the shape of the foot.</a:t>
            </a:r>
            <a:endParaRPr kumimoji="0" lang="en-US" sz="2000" i="0" u="none" strike="noStrike" kern="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tabLst/>
              <a:defRPr/>
            </a:pPr>
            <a:r>
              <a:rPr kumimoji="0" lang="en-US" sz="3200" b="0" i="0" u="none" strike="noStrike" kern="0" cap="none" spc="0" normalizeH="0" baseline="0" noProof="0" dirty="0">
                <a:ln>
                  <a:noFill/>
                </a:ln>
                <a:solidFill>
                  <a:schemeClr val="tx1"/>
                </a:solidFill>
                <a:effectLst/>
                <a:uLnTx/>
                <a:uFillTx/>
                <a:latin typeface="+mn-lt"/>
                <a:ea typeface="+mn-ea"/>
                <a:cs typeface="+mn-cs"/>
              </a:rPr>
              <a:t> </a:t>
            </a:r>
          </a:p>
        </p:txBody>
      </p:sp>
      <p:sp>
        <p:nvSpPr>
          <p:cNvPr id="9" name="Content Placeholder 2"/>
          <p:cNvSpPr txBox="1">
            <a:spLocks/>
          </p:cNvSpPr>
          <p:nvPr/>
        </p:nvSpPr>
        <p:spPr bwMode="auto">
          <a:xfrm>
            <a:off x="0" y="5072074"/>
            <a:ext cx="9144000" cy="1785926"/>
          </a:xfrm>
          <a:prstGeom prst="rect">
            <a:avLst/>
          </a:prstGeom>
          <a:gradFill>
            <a:gsLst>
              <a:gs pos="0">
                <a:srgbClr val="FFEFD1"/>
              </a:gs>
              <a:gs pos="64999">
                <a:srgbClr val="F0EBD5"/>
              </a:gs>
              <a:gs pos="100000">
                <a:srgbClr val="D1C39F"/>
              </a:gs>
            </a:gsLst>
            <a:lin ang="5400000" scaled="0"/>
          </a:gra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rPr>
              <a:t>     6. </a:t>
            </a:r>
            <a:r>
              <a:rPr lang="en-US" sz="2000" b="1" dirty="0">
                <a:latin typeface="+mj-lt"/>
              </a:rPr>
              <a:t>The passage is mainly about …. .</a:t>
            </a:r>
            <a:endParaRPr lang="en-US" sz="2000" dirty="0">
              <a:latin typeface="+mj-lt"/>
            </a:endParaRPr>
          </a:p>
          <a:p>
            <a:pPr lvl="1"/>
            <a:r>
              <a:rPr lang="en-US" sz="2000" b="1" dirty="0">
                <a:latin typeface="+mj-lt"/>
              </a:rPr>
              <a:t>   a) shoes for men and women</a:t>
            </a:r>
            <a:endParaRPr lang="en-US" sz="2000" dirty="0">
              <a:latin typeface="+mj-lt"/>
            </a:endParaRPr>
          </a:p>
          <a:p>
            <a:pPr lvl="1"/>
            <a:r>
              <a:rPr lang="en-US" sz="2000" b="1" dirty="0">
                <a:latin typeface="+mj-lt"/>
              </a:rPr>
              <a:t>   b) the variety of fashionable shoes</a:t>
            </a:r>
            <a:endParaRPr lang="en-US" sz="2000" dirty="0">
              <a:latin typeface="+mj-lt"/>
            </a:endParaRPr>
          </a:p>
          <a:p>
            <a:pPr lvl="1"/>
            <a:r>
              <a:rPr lang="en-US" sz="2000" b="1" dirty="0">
                <a:latin typeface="+mj-lt"/>
              </a:rPr>
              <a:t>   c) shoes in different climates and periods</a:t>
            </a:r>
            <a:endParaRPr lang="en-US" sz="2000" dirty="0">
              <a:latin typeface="+mj-lt"/>
            </a:endParaRPr>
          </a:p>
          <a:p>
            <a:pPr lvl="1"/>
            <a:r>
              <a:rPr lang="en-US" sz="2000" b="1" dirty="0">
                <a:latin typeface="+mj-lt"/>
              </a:rPr>
              <a:t>   d) the designs of shoes in the ancient world</a:t>
            </a:r>
            <a:endParaRPr lang="en-US" sz="2000" dirty="0">
              <a:latin typeface="+mj-lt"/>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None/>
              <a:tabLst/>
              <a:defRPr/>
            </a:pPr>
            <a:endParaRPr kumimoji="0" lang="en-US" sz="20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cxnSp>
        <p:nvCxnSpPr>
          <p:cNvPr id="11" name="Straight Connector 10"/>
          <p:cNvCxnSpPr/>
          <p:nvPr/>
        </p:nvCxnSpPr>
        <p:spPr>
          <a:xfrm>
            <a:off x="4786314" y="1857364"/>
            <a:ext cx="385765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42910" y="6286520"/>
            <a:ext cx="385765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86314" y="2500306"/>
            <a:ext cx="3857652"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6"/>
                                        </p:tgtEl>
                                        <p:attrNameLst>
                                          <p:attrName>fillcolor</p:attrName>
                                        </p:attrNameLst>
                                      </p:cBhvr>
                                      <p:to>
                                        <a:schemeClr val="folHlink"/>
                                      </p:to>
                                    </p:animClr>
                                    <p:set>
                                      <p:cBhvr>
                                        <p:cTn id="7" dur="2000" fill="hold"/>
                                        <p:tgtEl>
                                          <p:spTgt spid="6"/>
                                        </p:tgtEl>
                                        <p:attrNameLst>
                                          <p:attrName>fill.type</p:attrName>
                                        </p:attrNameLst>
                                      </p:cBhvr>
                                      <p:to>
                                        <p:strVal val="solid"/>
                                      </p:to>
                                    </p:set>
                                    <p:set>
                                      <p:cBhvr>
                                        <p:cTn id="8" dur="2000" fill="hold"/>
                                        <p:tgtEl>
                                          <p:spTgt spid="6"/>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8"/>
                                        </p:tgtEl>
                                        <p:attrNameLst>
                                          <p:attrName>fillcolor</p:attrName>
                                        </p:attrNameLst>
                                      </p:cBhvr>
                                      <p:to>
                                        <a:schemeClr val="accent1"/>
                                      </p:to>
                                    </p:animClr>
                                    <p:set>
                                      <p:cBhvr>
                                        <p:cTn id="13" dur="2000" fill="hold"/>
                                        <p:tgtEl>
                                          <p:spTgt spid="8"/>
                                        </p:tgtEl>
                                        <p:attrNameLst>
                                          <p:attrName>fill.type</p:attrName>
                                        </p:attrNameLst>
                                      </p:cBhvr>
                                      <p:to>
                                        <p:strVal val="solid"/>
                                      </p:to>
                                    </p:set>
                                    <p:set>
                                      <p:cBhvr>
                                        <p:cTn id="14" dur="2000" fill="hold"/>
                                        <p:tgtEl>
                                          <p:spTgt spid="8"/>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12"/>
                                        </p:tgtEl>
                                        <p:attrNameLst>
                                          <p:attrName>fillcolor</p:attrName>
                                        </p:attrNameLst>
                                      </p:cBhvr>
                                      <p:to>
                                        <a:srgbClr val="FFFF00"/>
                                      </p:to>
                                    </p:animClr>
                                    <p:set>
                                      <p:cBhvr>
                                        <p:cTn id="19" dur="2000" fill="hold"/>
                                        <p:tgtEl>
                                          <p:spTgt spid="12"/>
                                        </p:tgtEl>
                                        <p:attrNameLst>
                                          <p:attrName>fill.type</p:attrName>
                                        </p:attrNameLst>
                                      </p:cBhvr>
                                      <p:to>
                                        <p:strVal val="solid"/>
                                      </p:to>
                                    </p:set>
                                    <p:set>
                                      <p:cBhvr>
                                        <p:cTn id="20" dur="2000" fill="hold"/>
                                        <p:tgtEl>
                                          <p:spTgt spid="12"/>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500" fill="hold"/>
                                        <p:tgtEl>
                                          <p:spTgt spid="11"/>
                                        </p:tgtEl>
                                        <p:attrNameLst>
                                          <p:attrName>ppt_w</p:attrName>
                                        </p:attrNameLst>
                                      </p:cBhvr>
                                      <p:tavLst>
                                        <p:tav tm="0">
                                          <p:val>
                                            <p:fltVal val="0"/>
                                          </p:val>
                                        </p:tav>
                                        <p:tav tm="100000">
                                          <p:val>
                                            <p:strVal val="#ppt_w"/>
                                          </p:val>
                                        </p:tav>
                                      </p:tavLst>
                                    </p:anim>
                                    <p:anim calcmode="lin" valueType="num">
                                      <p:cBhvr>
                                        <p:cTn id="26"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ppt_w</p:attrName>
                                        </p:attrNameLst>
                                      </p:cBhvr>
                                      <p:tavLst>
                                        <p:tav tm="0">
                                          <p:val>
                                            <p:fltVal val="0"/>
                                          </p:val>
                                        </p:tav>
                                        <p:tav tm="100000">
                                          <p:val>
                                            <p:strVal val="#ppt_w"/>
                                          </p:val>
                                        </p:tav>
                                      </p:tavLst>
                                    </p:anim>
                                    <p:anim calcmode="lin" valueType="num">
                                      <p:cBhvr>
                                        <p:cTn id="32"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500" fill="hold"/>
                                        <p:tgtEl>
                                          <p:spTgt spid="14"/>
                                        </p:tgtEl>
                                        <p:attrNameLst>
                                          <p:attrName>ppt_w</p:attrName>
                                        </p:attrNameLst>
                                      </p:cBhvr>
                                      <p:tavLst>
                                        <p:tav tm="0">
                                          <p:val>
                                            <p:fltVal val="0"/>
                                          </p:val>
                                        </p:tav>
                                        <p:tav tm="100000">
                                          <p:val>
                                            <p:strVal val="#ppt_w"/>
                                          </p:val>
                                        </p:tav>
                                      </p:tavLst>
                                    </p:anim>
                                    <p:anim calcmode="lin" valueType="num">
                                      <p:cBhvr>
                                        <p:cTn id="38" dur="5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gency FB"/>
        <a:ea typeface=""/>
        <a:cs typeface=""/>
      </a:majorFont>
      <a:minorFont>
        <a:latin typeface="Agency FB"/>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Template>
  <TotalTime>2249</TotalTime>
  <Words>15564</Words>
  <Application>Microsoft Office PowerPoint</Application>
  <PresentationFormat>On-screen Show (4:3)</PresentationFormat>
  <Paragraphs>854</Paragraphs>
  <Slides>58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Agency FB</vt:lpstr>
      <vt:lpstr>Arial</vt:lpstr>
      <vt:lpstr>Times New Roman</vt:lpstr>
      <vt:lpstr>F</vt:lpstr>
      <vt:lpstr>READING SKILL</vt:lpstr>
      <vt:lpstr>Sample question 1</vt:lpstr>
      <vt:lpstr>EXAMPLE 1 (Humanity 88)</vt:lpstr>
      <vt:lpstr>EXAMPLE 2 (Math 89)</vt:lpstr>
      <vt:lpstr>EXAMPLE 3 (Humanity 90)</vt:lpstr>
      <vt:lpstr>EXAMPLE 4 (English 92)</vt:lpstr>
      <vt:lpstr>EXAMPLE 5 (English 92)</vt:lpstr>
      <vt:lpstr>Sample question 2</vt:lpstr>
      <vt:lpstr>EXAMPLE 1 (Science 87)</vt:lpstr>
      <vt:lpstr>EXAMPLE 2 (Science 88)</vt:lpstr>
      <vt:lpstr>EXAMPLE 3 (Science 88)</vt:lpstr>
      <vt:lpstr>EXAMPLE 4 (English course 88)</vt:lpstr>
      <vt:lpstr>EXAMPLE 5 (art 87)</vt:lpstr>
      <vt:lpstr>EXAMPLE 7 (math 88)</vt:lpstr>
      <vt:lpstr>Sample question 3</vt:lpstr>
      <vt:lpstr>EXAMPLE 1 (Science 87)</vt:lpstr>
      <vt:lpstr>EXAMPLE 2 (art88)</vt:lpstr>
      <vt:lpstr>EXAMPLE 3 (art88)</vt:lpstr>
      <vt:lpstr>EXAMPLE 4(math 88)</vt:lpstr>
      <vt:lpstr>EXAMPLE 5 (Science 88)</vt:lpstr>
      <vt:lpstr>EXAMPLE 6 (math 88)</vt:lpstr>
      <vt:lpstr>EXAMPLE 8 (science 88)</vt:lpstr>
      <vt:lpstr>EXAMPLE 9 (art 92)</vt:lpstr>
      <vt:lpstr>EXAMPLE 10 (art 92)</vt:lpstr>
      <vt:lpstr>Sample question 4</vt:lpstr>
      <vt:lpstr>EXAMPLE 1 (Science 87)</vt:lpstr>
      <vt:lpstr>EXAMPLE 2 (humanity 88)</vt:lpstr>
      <vt:lpstr>EXAMPLE 2 (humanity 88)</vt:lpstr>
      <vt:lpstr>EXAMPLE 3 (humanity 88)</vt:lpstr>
      <vt:lpstr>EXAMPLE 3 (humanity 88)</vt:lpstr>
      <vt:lpstr>EXAMPLE 4 (humanity 88)</vt:lpstr>
      <vt:lpstr>EXAMPLE 4 (humanity 88)</vt:lpstr>
      <vt:lpstr>EXAMPLE 5(art88)</vt:lpstr>
      <vt:lpstr>EXAMPLE 6 (art88)</vt:lpstr>
      <vt:lpstr>EXAMPLE 7 (art88)</vt:lpstr>
      <vt:lpstr>EXAMPLE 8 (art88)</vt:lpstr>
      <vt:lpstr>EXAMPLE 9 (art88)</vt:lpstr>
      <vt:lpstr>EXAMPLE 10 (art88)</vt:lpstr>
      <vt:lpstr>EXAMPLE 11 (Science 88)</vt:lpstr>
      <vt:lpstr>EXAMPLE 12 (math 88)</vt:lpstr>
      <vt:lpstr>EXAMPLE 13 (math 88)</vt:lpstr>
      <vt:lpstr>EXAMPLE 14 (math 88)</vt:lpstr>
      <vt:lpstr>EXAMPLE 15 (math 88)</vt:lpstr>
      <vt:lpstr>EXAMPLE 16 (math 88)</vt:lpstr>
      <vt:lpstr>EXAMPLE 17 (science 88)</vt:lpstr>
      <vt:lpstr>EXAMPLE 18 (science 88)</vt:lpstr>
      <vt:lpstr>EXAMPLE 19 (science 88)</vt:lpstr>
      <vt:lpstr>Sample question 5</vt:lpstr>
      <vt:lpstr>EXAMPLE 1 (Science 87)</vt:lpstr>
      <vt:lpstr>EXAMPLE 2 (humanity 88)</vt:lpstr>
      <vt:lpstr>EXAMPLE 3 (art88)</vt:lpstr>
      <vt:lpstr>EXAMPLE 4 (art88)</vt:lpstr>
      <vt:lpstr>EXAMPLE 5 (Science 88)</vt:lpstr>
      <vt:lpstr>EXAMPLE 6 (Science 88)</vt:lpstr>
      <vt:lpstr>EXAMPLE 7 (math 88)</vt:lpstr>
      <vt:lpstr>EXAMPLE 8 (math 88)</vt:lpstr>
      <vt:lpstr>EXAMPLE 9 (science 88)</vt:lpstr>
      <vt:lpstr>EXAMPLE 10 (science 92)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SKILL</dc:title>
  <dc:creator>Peyman</dc:creator>
  <cp:lastModifiedBy>arezoo safara</cp:lastModifiedBy>
  <cp:revision>322</cp:revision>
  <dcterms:created xsi:type="dcterms:W3CDTF">2013-10-06T04:42:17Z</dcterms:created>
  <dcterms:modified xsi:type="dcterms:W3CDTF">2018-02-01T19:45:07Z</dcterms:modified>
</cp:coreProperties>
</file>