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A399A-C0AA-46D9-B5C0-8F9A2B9CEA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D5D1B4-59E9-4662-A25E-2B6F4E88D2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F18AEB-3A25-421B-8459-0A29A41EA9BE}"/>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5" name="Footer Placeholder 4">
            <a:extLst>
              <a:ext uri="{FF2B5EF4-FFF2-40B4-BE49-F238E27FC236}">
                <a16:creationId xmlns:a16="http://schemas.microsoft.com/office/drawing/2014/main" id="{0C415903-6B7D-4119-AA6F-3233ABE120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F5C0E1-052A-4692-88E7-6BA318EEFB82}"/>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619713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DA869-8664-4A35-9C36-2FFDB0242F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4A450B-3D82-45B7-B6EC-33AF757ACC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D9A865-E1A6-4BDA-AD37-CB88936EB1BE}"/>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5" name="Footer Placeholder 4">
            <a:extLst>
              <a:ext uri="{FF2B5EF4-FFF2-40B4-BE49-F238E27FC236}">
                <a16:creationId xmlns:a16="http://schemas.microsoft.com/office/drawing/2014/main" id="{9F1970DB-F603-4415-8E8F-1DDF97B79D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2C366-8D4F-4CDC-BD44-E7F71AD55322}"/>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192794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09575D-97FC-4023-B58C-189354103A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339F06-A1C2-4BF9-A99B-A0C83DB926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1B28AB-906F-465A-9DFC-0685A656F7BB}"/>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5" name="Footer Placeholder 4">
            <a:extLst>
              <a:ext uri="{FF2B5EF4-FFF2-40B4-BE49-F238E27FC236}">
                <a16:creationId xmlns:a16="http://schemas.microsoft.com/office/drawing/2014/main" id="{8869C4C1-F2BD-4A12-9F56-430D823747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E957D9-7193-48BC-8A51-B8391070D211}"/>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2019365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7FADD-A998-4324-B9D7-116B5AD5FD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6F3598-90B0-4CD6-ABD7-DD79B0B724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B6E215-7A1C-4A90-9E04-E472B696BDBB}"/>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5" name="Footer Placeholder 4">
            <a:extLst>
              <a:ext uri="{FF2B5EF4-FFF2-40B4-BE49-F238E27FC236}">
                <a16:creationId xmlns:a16="http://schemas.microsoft.com/office/drawing/2014/main" id="{1FBCE3A1-78D1-4A34-8917-3EA12EB437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6B5BD-D712-4155-841E-FD980B216AB5}"/>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2634243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69B91-0F59-4306-ADAB-EC02F52999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40472B-E947-43E7-8590-93EA0C658B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3E20FF-2CDB-4A4A-AA34-35B370026035}"/>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5" name="Footer Placeholder 4">
            <a:extLst>
              <a:ext uri="{FF2B5EF4-FFF2-40B4-BE49-F238E27FC236}">
                <a16:creationId xmlns:a16="http://schemas.microsoft.com/office/drawing/2014/main" id="{8A44401A-25F0-404A-ADF2-C8128F042A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32311-4A19-47CA-B672-DB2B516DB4F8}"/>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2665329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92D2A-5B02-4666-AD25-E2E631A46D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E1A8A1-D45F-4800-8641-B69BA79F41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AFD3312-F115-421C-BB1D-EC1DB65BE2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4290AC-FC93-4161-9923-43A60F1412D7}"/>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6" name="Footer Placeholder 5">
            <a:extLst>
              <a:ext uri="{FF2B5EF4-FFF2-40B4-BE49-F238E27FC236}">
                <a16:creationId xmlns:a16="http://schemas.microsoft.com/office/drawing/2014/main" id="{55AA459D-3B57-4DE2-89AB-20C9F05430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55E48-BFE3-4965-9D03-DCA69AAE02BB}"/>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2278352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71795-C2F8-4AEB-9964-667E9F2D508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5DD1F1-7786-49F5-83CA-A860753529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1A5AB6-C762-49BC-8709-9E4F57691E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853891-367D-4888-A6F2-EE9DFFF80E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665421-8FC7-4A99-8D81-81D6766894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BBCCE8-FF93-4C17-B806-290B228E2CCD}"/>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8" name="Footer Placeholder 7">
            <a:extLst>
              <a:ext uri="{FF2B5EF4-FFF2-40B4-BE49-F238E27FC236}">
                <a16:creationId xmlns:a16="http://schemas.microsoft.com/office/drawing/2014/main" id="{BC44F5B1-5D38-4AC8-9361-E79DEF1EFD0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671EBB-7E50-4E98-9FE2-1D67F8DBB7B4}"/>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170079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B98C3-7FBF-4C68-86C0-705F816A86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F72B68-3A1E-4531-BFB0-981CC650E15D}"/>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4" name="Footer Placeholder 3">
            <a:extLst>
              <a:ext uri="{FF2B5EF4-FFF2-40B4-BE49-F238E27FC236}">
                <a16:creationId xmlns:a16="http://schemas.microsoft.com/office/drawing/2014/main" id="{23F891E1-2AC4-42D6-9D2B-A70E4CB9B4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CC682E-CA4C-4036-B30E-89497326B814}"/>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1361364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D38007-BE28-4B17-A9AC-64E2B848D351}"/>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3" name="Footer Placeholder 2">
            <a:extLst>
              <a:ext uri="{FF2B5EF4-FFF2-40B4-BE49-F238E27FC236}">
                <a16:creationId xmlns:a16="http://schemas.microsoft.com/office/drawing/2014/main" id="{AD6E4D39-F150-4F68-93DB-0CD2E8B584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FAD4C43-F814-4356-A181-0FDE0C4A7760}"/>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1088185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3C423-05E1-4757-9DDE-BABEF70633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AFED0B-8142-4385-9FAE-71A5CB7459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253673-2630-4229-BC97-3A1644B107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372AAE-BDF6-462E-9F22-12F748FBBE6E}"/>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6" name="Footer Placeholder 5">
            <a:extLst>
              <a:ext uri="{FF2B5EF4-FFF2-40B4-BE49-F238E27FC236}">
                <a16:creationId xmlns:a16="http://schemas.microsoft.com/office/drawing/2014/main" id="{7CDB70BF-067E-49B3-A574-B2FBE0C7EA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6F89BD-122F-4457-96E7-B525708FE2A2}"/>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2722772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F2DDD-BED7-421F-A69B-ABAE77AB4B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B8BE0F-C6CA-485D-A710-7D9A5754C3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72C559-AD67-4BFD-B56A-0C0D926863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2EAA50-B9AB-45E7-9695-7E263424B40A}"/>
              </a:ext>
            </a:extLst>
          </p:cNvPr>
          <p:cNvSpPr>
            <a:spLocks noGrp="1"/>
          </p:cNvSpPr>
          <p:nvPr>
            <p:ph type="dt" sz="half" idx="10"/>
          </p:nvPr>
        </p:nvSpPr>
        <p:spPr/>
        <p:txBody>
          <a:bodyPr/>
          <a:lstStyle/>
          <a:p>
            <a:fld id="{254B976D-BC3A-4715-AEFF-B34D20707DEB}" type="datetimeFigureOut">
              <a:rPr lang="en-US" smtClean="0"/>
              <a:t>12/13/2021</a:t>
            </a:fld>
            <a:endParaRPr lang="en-US"/>
          </a:p>
        </p:txBody>
      </p:sp>
      <p:sp>
        <p:nvSpPr>
          <p:cNvPr id="6" name="Footer Placeholder 5">
            <a:extLst>
              <a:ext uri="{FF2B5EF4-FFF2-40B4-BE49-F238E27FC236}">
                <a16:creationId xmlns:a16="http://schemas.microsoft.com/office/drawing/2014/main" id="{2C16E4CF-608F-49BB-9692-FF17E2977D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F75EAA-9DE7-4CDE-860F-C8FBB229DD1A}"/>
              </a:ext>
            </a:extLst>
          </p:cNvPr>
          <p:cNvSpPr>
            <a:spLocks noGrp="1"/>
          </p:cNvSpPr>
          <p:nvPr>
            <p:ph type="sldNum" sz="quarter" idx="12"/>
          </p:nvPr>
        </p:nvSpPr>
        <p:spPr/>
        <p:txBody>
          <a:bodyPr/>
          <a:lstStyle/>
          <a:p>
            <a:fld id="{9D477765-BF2E-44E7-9682-6CB70575830D}" type="slidenum">
              <a:rPr lang="en-US" smtClean="0"/>
              <a:t>‹#›</a:t>
            </a:fld>
            <a:endParaRPr lang="en-US"/>
          </a:p>
        </p:txBody>
      </p:sp>
    </p:spTree>
    <p:extLst>
      <p:ext uri="{BB962C8B-B14F-4D97-AF65-F5344CB8AC3E}">
        <p14:creationId xmlns:p14="http://schemas.microsoft.com/office/powerpoint/2010/main" val="1147518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0D72CA-0E2B-465E-9760-A124C7548A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854B60-DE0E-4557-94FC-DE87E51425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C3B8D9-BDA4-43E3-BB87-670DA0AB69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4B976D-BC3A-4715-AEFF-B34D20707DEB}" type="datetimeFigureOut">
              <a:rPr lang="en-US" smtClean="0"/>
              <a:t>12/13/2021</a:t>
            </a:fld>
            <a:endParaRPr lang="en-US"/>
          </a:p>
        </p:txBody>
      </p:sp>
      <p:sp>
        <p:nvSpPr>
          <p:cNvPr id="5" name="Footer Placeholder 4">
            <a:extLst>
              <a:ext uri="{FF2B5EF4-FFF2-40B4-BE49-F238E27FC236}">
                <a16:creationId xmlns:a16="http://schemas.microsoft.com/office/drawing/2014/main" id="{D120FB01-204E-4F38-B05A-11799B72F8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68D49ED-0FF4-4DF5-87B9-307111E377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477765-BF2E-44E7-9682-6CB70575830D}" type="slidenum">
              <a:rPr lang="en-US" smtClean="0"/>
              <a:t>‹#›</a:t>
            </a:fld>
            <a:endParaRPr lang="en-US"/>
          </a:p>
        </p:txBody>
      </p:sp>
    </p:spTree>
    <p:extLst>
      <p:ext uri="{BB962C8B-B14F-4D97-AF65-F5344CB8AC3E}">
        <p14:creationId xmlns:p14="http://schemas.microsoft.com/office/powerpoint/2010/main" val="3625704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jc.ir/00Ukp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tci.ir/index.html#!/ftth_re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dgto.ir/mz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eivast.com/p/6309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digiato.com/wp-content/uploads/2017/04/FiberOptics.jp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digiato.com/article/2020/04/25/%d8%ad%d8%a7%d9%84%d8%a7-%d9%86%db%8c%d9%85%db%8c-%d8%a7%d8%b2-%d8%ac%d9%85%d8%b9%db%8c%d8%aa-%d8%a7%d8%b1%d9%88%d9%be%d8%a7-%d8%a8%d9%87-%d8%a7%db%8c%d9%86%d8%aa%d8%b1%d9%86%d8%aa-%d9%be%d8%b1%d8%b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1A1C7-4D68-4597-BA8E-E90008ED7116}"/>
              </a:ext>
            </a:extLst>
          </p:cNvPr>
          <p:cNvSpPr>
            <a:spLocks noGrp="1"/>
          </p:cNvSpPr>
          <p:nvPr>
            <p:ph type="ctrTitle"/>
          </p:nvPr>
        </p:nvSpPr>
        <p:spPr/>
        <p:txBody>
          <a:bodyPr>
            <a:normAutofit fontScale="90000"/>
          </a:bodyPr>
          <a:lstStyle/>
          <a:p>
            <a:r>
              <a:rPr lang="fa-IR" dirty="0"/>
              <a:t>اینترنت فیبر نوری چیست و چه تفاوتی با اینتر نت </a:t>
            </a:r>
            <a:r>
              <a:rPr lang="en-US" dirty="0"/>
              <a:t>ADSL </a:t>
            </a:r>
            <a:r>
              <a:rPr lang="fa-IR" dirty="0"/>
              <a:t>و </a:t>
            </a:r>
            <a:r>
              <a:rPr lang="en-US" dirty="0"/>
              <a:t>VDSL </a:t>
            </a:r>
            <a:r>
              <a:rPr lang="fa-IR" dirty="0"/>
              <a:t>دارد</a:t>
            </a:r>
            <a:endParaRPr lang="en-US" dirty="0"/>
          </a:p>
        </p:txBody>
      </p:sp>
      <p:sp>
        <p:nvSpPr>
          <p:cNvPr id="3" name="Subtitle 2">
            <a:extLst>
              <a:ext uri="{FF2B5EF4-FFF2-40B4-BE49-F238E27FC236}">
                <a16:creationId xmlns:a16="http://schemas.microsoft.com/office/drawing/2014/main" id="{EA604301-8D6A-446C-B814-7E1A8E93051D}"/>
              </a:ext>
            </a:extLst>
          </p:cNvPr>
          <p:cNvSpPr>
            <a:spLocks noGrp="1"/>
          </p:cNvSpPr>
          <p:nvPr>
            <p:ph type="subTitle" idx="1"/>
          </p:nvPr>
        </p:nvSpPr>
        <p:spPr/>
        <p:txBody>
          <a:bodyPr/>
          <a:lstStyle/>
          <a:p>
            <a:r>
              <a:rPr lang="fa-IR" dirty="0"/>
              <a:t>نویسنده : سبحان رعیت </a:t>
            </a:r>
            <a:endParaRPr lang="en-US" dirty="0"/>
          </a:p>
        </p:txBody>
      </p:sp>
    </p:spTree>
    <p:extLst>
      <p:ext uri="{BB962C8B-B14F-4D97-AF65-F5344CB8AC3E}">
        <p14:creationId xmlns:p14="http://schemas.microsoft.com/office/powerpoint/2010/main" val="3296889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E0E99-D486-4FB9-B200-49A2D5250FFB}"/>
              </a:ext>
            </a:extLst>
          </p:cNvPr>
          <p:cNvSpPr>
            <a:spLocks noGrp="1"/>
          </p:cNvSpPr>
          <p:nvPr>
            <p:ph type="title"/>
          </p:nvPr>
        </p:nvSpPr>
        <p:spPr/>
        <p:txBody>
          <a:bodyPr/>
          <a:lstStyle/>
          <a:p>
            <a:r>
              <a:rPr lang="fa-IR" b="1" dirty="0"/>
              <a:t>تانوما چیست</a:t>
            </a:r>
            <a:endParaRPr lang="en-US" dirty="0"/>
          </a:p>
        </p:txBody>
      </p:sp>
      <p:sp>
        <p:nvSpPr>
          <p:cNvPr id="3" name="Content Placeholder 2">
            <a:extLst>
              <a:ext uri="{FF2B5EF4-FFF2-40B4-BE49-F238E27FC236}">
                <a16:creationId xmlns:a16="http://schemas.microsoft.com/office/drawing/2014/main" id="{978BDAD6-56CB-41F2-8F41-4A07BFDC01FD}"/>
              </a:ext>
            </a:extLst>
          </p:cNvPr>
          <p:cNvSpPr>
            <a:spLocks noGrp="1"/>
          </p:cNvSpPr>
          <p:nvPr>
            <p:ph idx="1"/>
          </p:nvPr>
        </p:nvSpPr>
        <p:spPr/>
        <p:txBody>
          <a:bodyPr>
            <a:normAutofit fontScale="92500" lnSpcReduction="10000"/>
          </a:bodyPr>
          <a:lstStyle/>
          <a:p>
            <a:r>
              <a:rPr lang="fa-IR" dirty="0"/>
              <a:t>سرعت های ارائه شده روی اینترنت فیبر نوری در ابتدا ممکن است وسوسه بر انگیز باشد و هر کاربری را به خرید آن ترغیب کند. اما نکته ای که نباید فراموش کرد این است که سرعت های ارائه شده، حداکثر میزان قابل دسترس هستند که معمولاً به ندرت قابل دستیابی اند. یکی از دلایل این موضوع به زیر ساخت های شبکه و ترافیک باز می گردد که موجب می شوند سرعتی کمتر از حداکثر میزان وعده داده شده ارائه شود. با این حال یکی مهمترین مزیت های اینترنت فیبر نوری در مقایسه با دیگر روش های اینترنت ثابت این است که با مشکلات معمول </a:t>
            </a:r>
            <a:r>
              <a:rPr lang="en-US" dirty="0"/>
              <a:t>DSL </a:t>
            </a:r>
            <a:r>
              <a:rPr lang="fa-IR" dirty="0"/>
              <a:t>از جمله نویز یا افت سرعت شدید به دلیل فاصله بیش از حد از مرکز مخابراتی مواجه نمی شود و در عین حال انتظار می رود که تقریباً همیشه سرعت بالاتری داشته باشند.</a:t>
            </a:r>
          </a:p>
          <a:p>
            <a:r>
              <a:rPr lang="fa-IR" dirty="0">
                <a:hlinkClick r:id="rId2"/>
              </a:rPr>
              <a:t>بر اساس گفته «محمدرضا بیدخام»</a:t>
            </a:r>
            <a:r>
              <a:rPr lang="fa-IR" dirty="0"/>
              <a:t>، مدیرکل ارتباطات و امور بین الملل شرکت مخابرات ایران در ابتدای اردیبهشت ماه، این شرکت ۵۷ درصد از سهم بازار خدمات ارتباطی کشور را در اختیار دارد و تعداد مشترکان اینترنت ثابت در کشور ۵ میلیون و ۷۰۰ هزار و در شهر تهران ۹۳۰ هزار است. او همچنین افزوده که در حال حاضر بیش از ۹۰ هزار مشترک از اینترنت خانگی فیبر نوری استفاده می کنند.</a:t>
            </a:r>
          </a:p>
          <a:p>
            <a:endParaRPr lang="en-US" dirty="0"/>
          </a:p>
        </p:txBody>
      </p:sp>
    </p:spTree>
    <p:extLst>
      <p:ext uri="{BB962C8B-B14F-4D97-AF65-F5344CB8AC3E}">
        <p14:creationId xmlns:p14="http://schemas.microsoft.com/office/powerpoint/2010/main" val="2126197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E59E-688D-453A-9AF5-B34F49035B87}"/>
              </a:ext>
            </a:extLst>
          </p:cNvPr>
          <p:cNvSpPr>
            <a:spLocks noGrp="1"/>
          </p:cNvSpPr>
          <p:nvPr>
            <p:ph type="title"/>
          </p:nvPr>
        </p:nvSpPr>
        <p:spPr/>
        <p:txBody>
          <a:bodyPr/>
          <a:lstStyle/>
          <a:p>
            <a:r>
              <a:rPr lang="fa-IR" b="1" dirty="0"/>
              <a:t>تانوما چیست</a:t>
            </a:r>
            <a:endParaRPr lang="en-US" dirty="0"/>
          </a:p>
        </p:txBody>
      </p:sp>
      <p:sp>
        <p:nvSpPr>
          <p:cNvPr id="3" name="Content Placeholder 2">
            <a:extLst>
              <a:ext uri="{FF2B5EF4-FFF2-40B4-BE49-F238E27FC236}">
                <a16:creationId xmlns:a16="http://schemas.microsoft.com/office/drawing/2014/main" id="{38EE77EE-168A-424C-979E-E5891B2325B3}"/>
              </a:ext>
            </a:extLst>
          </p:cNvPr>
          <p:cNvSpPr>
            <a:spLocks noGrp="1"/>
          </p:cNvSpPr>
          <p:nvPr>
            <p:ph idx="1"/>
          </p:nvPr>
        </p:nvSpPr>
        <p:spPr/>
        <p:txBody>
          <a:bodyPr/>
          <a:lstStyle/>
          <a:p>
            <a:r>
              <a:rPr lang="fa-IR" dirty="0"/>
              <a:t>اگر قصد ثبت نام تانوما را دارید ابتدا باید به </a:t>
            </a:r>
            <a:r>
              <a:rPr lang="fa-IR" dirty="0">
                <a:hlinkClick r:id="rId2"/>
              </a:rPr>
              <a:t>وبسایت مخابرات</a:t>
            </a:r>
            <a:r>
              <a:rPr lang="fa-IR" dirty="0"/>
              <a:t> مراجعه کنید. پس از امکان سنجی دریافت سرویس، کارشناسان مخابرات با شما تماس می گیرند تا مراحل بعدی انجام شود. هرچند که وقتی در شبکه‌های اجتماعی جستجویی داشته باشید می‌بینید که ظاهرا افراد بسیار زیادی در صف دریافت این سرویس هستند.</a:t>
            </a:r>
            <a:endParaRPr lang="en-US" dirty="0"/>
          </a:p>
        </p:txBody>
      </p:sp>
    </p:spTree>
    <p:extLst>
      <p:ext uri="{BB962C8B-B14F-4D97-AF65-F5344CB8AC3E}">
        <p14:creationId xmlns:p14="http://schemas.microsoft.com/office/powerpoint/2010/main" val="1448804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53586-2B2B-40A3-9339-DCACF6A4E0AA}"/>
              </a:ext>
            </a:extLst>
          </p:cNvPr>
          <p:cNvSpPr>
            <a:spLocks noGrp="1"/>
          </p:cNvSpPr>
          <p:nvPr>
            <p:ph type="title"/>
          </p:nvPr>
        </p:nvSpPr>
        <p:spPr/>
        <p:txBody>
          <a:bodyPr>
            <a:normAutofit fontScale="90000"/>
          </a:bodyPr>
          <a:lstStyle/>
          <a:p>
            <a:r>
              <a:rPr lang="fa-IR" b="1" dirty="0"/>
              <a:t>فیبر نوری در ایران از گذشته تا حال</a:t>
            </a:r>
            <a:br>
              <a:rPr lang="fa-IR" b="1" dirty="0"/>
            </a:br>
            <a:br>
              <a:rPr lang="fa-IR" dirty="0"/>
            </a:br>
            <a:endParaRPr lang="en-US" dirty="0"/>
          </a:p>
        </p:txBody>
      </p:sp>
      <p:sp>
        <p:nvSpPr>
          <p:cNvPr id="3" name="Content Placeholder 2">
            <a:extLst>
              <a:ext uri="{FF2B5EF4-FFF2-40B4-BE49-F238E27FC236}">
                <a16:creationId xmlns:a16="http://schemas.microsoft.com/office/drawing/2014/main" id="{B1C833FF-D6E6-482A-A922-1440FFC3BA6F}"/>
              </a:ext>
            </a:extLst>
          </p:cNvPr>
          <p:cNvSpPr>
            <a:spLocks noGrp="1"/>
          </p:cNvSpPr>
          <p:nvPr>
            <p:ph idx="1"/>
          </p:nvPr>
        </p:nvSpPr>
        <p:spPr/>
        <p:txBody>
          <a:bodyPr/>
          <a:lstStyle/>
          <a:p>
            <a:r>
              <a:rPr lang="fa-IR" dirty="0"/>
              <a:t>در سال ۹۱ شرکت «ایرانیان نت» به عنوان اپراتور چهارم (برای توسعه فیبرنوری به منازل) و اولین و تنها دارنده مجوز ایجاد شبکه دسترسی پهن باند مبتنی بر فیبر نوری در ایران برای ارائه خدمات خود اعلام آمادگی کرد. در نهایت اما این شرکت از اهداف خود باز ماند تا پس از ۶ سال، مخابرات واگذاری فیبر نوری به مشترکان را تحت پروژه «تانوما» کلید بزند و در سال ۹۶ </a:t>
            </a:r>
            <a:r>
              <a:rPr lang="fa-IR" b="1" dirty="0">
                <a:hlinkClick r:id="rId2"/>
              </a:rPr>
              <a:t>فاز اول گسترش شبکه دسترسی به فیبر نوری منازل</a:t>
            </a:r>
            <a:r>
              <a:rPr lang="fa-IR" dirty="0"/>
              <a:t> (</a:t>
            </a:r>
            <a:r>
              <a:rPr lang="en-US" dirty="0"/>
              <a:t>FTTB </a:t>
            </a:r>
            <a:r>
              <a:rPr lang="fa-IR" dirty="0"/>
              <a:t>یا </a:t>
            </a:r>
            <a:r>
              <a:rPr lang="en-US" dirty="0"/>
              <a:t>FTTH) </a:t>
            </a:r>
            <a:r>
              <a:rPr lang="fa-IR" dirty="0"/>
              <a:t>در ۸ شهر را آغاز کند.</a:t>
            </a:r>
            <a:endParaRPr lang="en-US" dirty="0"/>
          </a:p>
        </p:txBody>
      </p:sp>
    </p:spTree>
    <p:extLst>
      <p:ext uri="{BB962C8B-B14F-4D97-AF65-F5344CB8AC3E}">
        <p14:creationId xmlns:p14="http://schemas.microsoft.com/office/powerpoint/2010/main" val="1672724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BD272-759E-41FB-B386-918863ED507E}"/>
              </a:ext>
            </a:extLst>
          </p:cNvPr>
          <p:cNvSpPr>
            <a:spLocks noGrp="1"/>
          </p:cNvSpPr>
          <p:nvPr>
            <p:ph type="title"/>
          </p:nvPr>
        </p:nvSpPr>
        <p:spPr/>
        <p:txBody>
          <a:bodyPr/>
          <a:lstStyle/>
          <a:p>
            <a:r>
              <a:rPr lang="fa-IR" b="1" dirty="0"/>
              <a:t>فیبر نوری در ایران از گذشته تا حال</a:t>
            </a:r>
            <a:endParaRPr lang="en-US" dirty="0"/>
          </a:p>
        </p:txBody>
      </p:sp>
      <p:sp>
        <p:nvSpPr>
          <p:cNvPr id="3" name="Content Placeholder 2">
            <a:extLst>
              <a:ext uri="{FF2B5EF4-FFF2-40B4-BE49-F238E27FC236}">
                <a16:creationId xmlns:a16="http://schemas.microsoft.com/office/drawing/2014/main" id="{1E5A7043-C51B-4BA8-9FBC-05156A0A8BEE}"/>
              </a:ext>
            </a:extLst>
          </p:cNvPr>
          <p:cNvSpPr>
            <a:spLocks noGrp="1"/>
          </p:cNvSpPr>
          <p:nvPr>
            <p:ph idx="1"/>
          </p:nvPr>
        </p:nvSpPr>
        <p:spPr/>
        <p:txBody>
          <a:bodyPr>
            <a:normAutofit fontScale="92500" lnSpcReduction="10000"/>
          </a:bodyPr>
          <a:lstStyle/>
          <a:p>
            <a:r>
              <a:rPr lang="fa-IR" dirty="0"/>
              <a:t>از سوی دیگر همزمان با شروع پروژه تانوما، طی تفاهم نامه ای بین وزارت ارتباطات و شرکت </a:t>
            </a:r>
            <a:r>
              <a:rPr lang="en-US" dirty="0"/>
              <a:t>MTN، </a:t>
            </a:r>
            <a:r>
              <a:rPr lang="fa-IR" dirty="0"/>
              <a:t>خبر سرمایه گذاری </a:t>
            </a:r>
            <a:r>
              <a:rPr lang="en-US" dirty="0"/>
              <a:t>MTN </a:t>
            </a:r>
            <a:r>
              <a:rPr lang="fa-IR" dirty="0"/>
              <a:t>در ایرانیان نت برای ایجاد </a:t>
            </a:r>
            <a:r>
              <a:rPr lang="en-US" dirty="0" err="1"/>
              <a:t>FTTx</a:t>
            </a:r>
            <a:r>
              <a:rPr lang="en-US" dirty="0"/>
              <a:t> </a:t>
            </a:r>
            <a:r>
              <a:rPr lang="fa-IR" dirty="0"/>
              <a:t>منتشر شد. در پی جذب سرمایه گذار، انحصار ارائه خدمات این شرکت در ۸ شهر ایران تمدید شد؛ البته یک انحصار نصفه و نیمه که با توجه به جایگاه مخابرات به عنوان شبکه دار غالب، شامل مخابرات نمی شد. در حالی که فاز اجرایی پروژه ایرانیان نت در تهران و کرج شروع شده بود اما در مرداد ماه سال ۹۷ شرکت </a:t>
            </a:r>
            <a:r>
              <a:rPr lang="en-US" dirty="0"/>
              <a:t>MTN </a:t>
            </a:r>
            <a:r>
              <a:rPr lang="fa-IR" dirty="0"/>
              <a:t>از سرمایه گذاری کنار رفت تا ایرانیان نت تنها بماند.</a:t>
            </a:r>
          </a:p>
          <a:p>
            <a:r>
              <a:rPr lang="fa-IR" dirty="0"/>
              <a:t>در تماس تلفنی که با ایرانیان نت داشتیم این شرکت اعلام کرد که در حال حاضر تنها در برخی از مناطق کرج سرویس فیبر نوری را به طور مستقل به کاربران ارائه می دهد و فعلاً خدمات به دیگر شهرها گسترش نیافته است. هرچند در اسفند سال ۹۷، پروانه ایرانیان نت به دلیل اجرا نشدن تعهدات، از سوی سازمان تنظیم مقررات و ارتباطات رادیویی </a:t>
            </a:r>
            <a:r>
              <a:rPr lang="fa-IR" dirty="0">
                <a:hlinkClick r:id="rId2"/>
              </a:rPr>
              <a:t>تعلیق شد</a:t>
            </a:r>
            <a:r>
              <a:rPr lang="fa-IR" dirty="0"/>
              <a:t>. در آغاز به کار ایرانیان نت، قرار بود تا این اپراتور در بازه زمانی ۸ سال، تعداد ۶.۸ میلیون پورت فیبر نوری را ارائه کند.</a:t>
            </a:r>
          </a:p>
          <a:p>
            <a:endParaRPr lang="en-US" dirty="0"/>
          </a:p>
        </p:txBody>
      </p:sp>
    </p:spTree>
    <p:extLst>
      <p:ext uri="{BB962C8B-B14F-4D97-AF65-F5344CB8AC3E}">
        <p14:creationId xmlns:p14="http://schemas.microsoft.com/office/powerpoint/2010/main" val="4266916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8C9C3-CBB0-4BC9-B025-6AD9D01B8DFE}"/>
              </a:ext>
            </a:extLst>
          </p:cNvPr>
          <p:cNvSpPr>
            <a:spLocks noGrp="1"/>
          </p:cNvSpPr>
          <p:nvPr>
            <p:ph type="title"/>
          </p:nvPr>
        </p:nvSpPr>
        <p:spPr/>
        <p:txBody>
          <a:bodyPr/>
          <a:lstStyle/>
          <a:p>
            <a:r>
              <a:rPr lang="fa-IR" b="1" dirty="0"/>
              <a:t>فیبر نوری در ایران از گذشته تا حال</a:t>
            </a:r>
            <a:endParaRPr lang="en-US" dirty="0"/>
          </a:p>
        </p:txBody>
      </p:sp>
      <p:sp>
        <p:nvSpPr>
          <p:cNvPr id="3" name="Content Placeholder 2">
            <a:extLst>
              <a:ext uri="{FF2B5EF4-FFF2-40B4-BE49-F238E27FC236}">
                <a16:creationId xmlns:a16="http://schemas.microsoft.com/office/drawing/2014/main" id="{74462892-6B68-4DC9-A26D-857C73B1992A}"/>
              </a:ext>
            </a:extLst>
          </p:cNvPr>
          <p:cNvSpPr>
            <a:spLocks noGrp="1"/>
          </p:cNvSpPr>
          <p:nvPr>
            <p:ph idx="1"/>
          </p:nvPr>
        </p:nvSpPr>
        <p:spPr/>
        <p:txBody>
          <a:bodyPr/>
          <a:lstStyle/>
          <a:p>
            <a:r>
              <a:rPr lang="fa-IR" dirty="0"/>
              <a:t>«محمد جواد آذری جهرمی»، وزیر ارتباطات اما در آذر ۹۶ اظهار کرده بود که در بحث </a:t>
            </a:r>
            <a:r>
              <a:rPr lang="en-US" dirty="0" err="1"/>
              <a:t>FTTx</a:t>
            </a:r>
            <a:r>
              <a:rPr lang="en-US" dirty="0"/>
              <a:t> </a:t>
            </a:r>
            <a:r>
              <a:rPr lang="fa-IR" dirty="0"/>
              <a:t>انحصاری در کشور وجود ندارد، چرا که شرکت‌های </a:t>
            </a:r>
            <a:r>
              <a:rPr lang="en-US" dirty="0"/>
              <a:t>FCP </a:t>
            </a:r>
            <a:r>
              <a:rPr lang="fa-IR" dirty="0"/>
              <a:t>مجوز فعالیت در بخش </a:t>
            </a:r>
            <a:r>
              <a:rPr lang="en-US" dirty="0"/>
              <a:t>FTTC (</a:t>
            </a:r>
            <a:r>
              <a:rPr lang="fa-IR" dirty="0"/>
              <a:t>فیبر نوری تا کابینت) را دارا هستند و در نهایت تنها یک بخش </a:t>
            </a:r>
            <a:r>
              <a:rPr lang="en-US" dirty="0"/>
              <a:t>FTTH (</a:t>
            </a:r>
            <a:r>
              <a:rPr lang="fa-IR" dirty="0"/>
              <a:t>فیبر نوری به درب منازل) است که در انحصار شرکت ایرانیان نت قرار دارد. با این حال به دلایل مختلف از جمله بازگشت سرمایه طولانی مدت، شرکت های دیگر هم انگیزه چندانی برای ورود به این بازار نداشتند و در نهایت انحصاری که قبلاً در حوزه تلفن ثابت و اینترنت </a:t>
            </a:r>
            <a:r>
              <a:rPr lang="en-US" dirty="0"/>
              <a:t>ADSL </a:t>
            </a:r>
            <a:r>
              <a:rPr lang="fa-IR" dirty="0"/>
              <a:t>در بسیاری از مناطق در اختیار مخابرات بود به حوزه فیبر نوری کشیده شد.</a:t>
            </a:r>
          </a:p>
          <a:p>
            <a:br>
              <a:rPr lang="fa-IR" dirty="0">
                <a:hlinkClick r:id="rId2"/>
              </a:rPr>
            </a:br>
            <a:endParaRPr lang="en-US" dirty="0"/>
          </a:p>
        </p:txBody>
      </p:sp>
    </p:spTree>
    <p:extLst>
      <p:ext uri="{BB962C8B-B14F-4D97-AF65-F5344CB8AC3E}">
        <p14:creationId xmlns:p14="http://schemas.microsoft.com/office/powerpoint/2010/main" val="2042787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6D7E3-729A-4E86-9444-B6490DB78960}"/>
              </a:ext>
            </a:extLst>
          </p:cNvPr>
          <p:cNvSpPr>
            <a:spLocks noGrp="1"/>
          </p:cNvSpPr>
          <p:nvPr>
            <p:ph type="title"/>
          </p:nvPr>
        </p:nvSpPr>
        <p:spPr/>
        <p:txBody>
          <a:bodyPr/>
          <a:lstStyle/>
          <a:p>
            <a:r>
              <a:rPr lang="fa-IR" b="1" dirty="0"/>
              <a:t>فیبر نوری در ایران از گذشته تا حال</a:t>
            </a:r>
            <a:endParaRPr lang="en-US" dirty="0"/>
          </a:p>
        </p:txBody>
      </p:sp>
      <p:sp>
        <p:nvSpPr>
          <p:cNvPr id="3" name="Content Placeholder 2">
            <a:extLst>
              <a:ext uri="{FF2B5EF4-FFF2-40B4-BE49-F238E27FC236}">
                <a16:creationId xmlns:a16="http://schemas.microsoft.com/office/drawing/2014/main" id="{8163583B-A010-472F-B994-49A00D8546F0}"/>
              </a:ext>
            </a:extLst>
          </p:cNvPr>
          <p:cNvSpPr>
            <a:spLocks noGrp="1"/>
          </p:cNvSpPr>
          <p:nvPr>
            <p:ph idx="1"/>
          </p:nvPr>
        </p:nvSpPr>
        <p:spPr/>
        <p:txBody>
          <a:bodyPr/>
          <a:lstStyle/>
          <a:p>
            <a:r>
              <a:rPr lang="fa-IR" dirty="0"/>
              <a:t>اما مخابرات که برای مدت ها در جلب رضایت کاربران </a:t>
            </a:r>
            <a:r>
              <a:rPr lang="en-US" dirty="0"/>
              <a:t>ADSL </a:t>
            </a:r>
            <a:r>
              <a:rPr lang="fa-IR" dirty="0"/>
              <a:t>چندان موفق نبود آیا می تواند در حوزه تقریبا بی رقیب اینترنت فیبر نوری دل کاربران را به دست بیاورد؟ به نظر می رسد با عرضه محدود اینترنت فیبر نوری هنوز برای پاسخ به این سوال کمی زود باشد.</a:t>
            </a:r>
            <a:endParaRPr lang="en-US" dirty="0"/>
          </a:p>
        </p:txBody>
      </p:sp>
    </p:spTree>
    <p:extLst>
      <p:ext uri="{BB962C8B-B14F-4D97-AF65-F5344CB8AC3E}">
        <p14:creationId xmlns:p14="http://schemas.microsoft.com/office/powerpoint/2010/main" val="2467825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32E70-591F-4263-B1D5-2167B4232263}"/>
              </a:ext>
            </a:extLst>
          </p:cNvPr>
          <p:cNvSpPr>
            <a:spLocks noGrp="1"/>
          </p:cNvSpPr>
          <p:nvPr>
            <p:ph type="title"/>
          </p:nvPr>
        </p:nvSpPr>
        <p:spPr/>
        <p:txBody>
          <a:bodyPr/>
          <a:lstStyle/>
          <a:p>
            <a:r>
              <a:rPr lang="fa-IR" b="1" dirty="0"/>
              <a:t>سخن پایانی</a:t>
            </a:r>
            <a:br>
              <a:rPr lang="fa-IR" b="1" dirty="0"/>
            </a:br>
            <a:endParaRPr lang="en-US" dirty="0"/>
          </a:p>
        </p:txBody>
      </p:sp>
      <p:sp>
        <p:nvSpPr>
          <p:cNvPr id="3" name="Content Placeholder 2">
            <a:extLst>
              <a:ext uri="{FF2B5EF4-FFF2-40B4-BE49-F238E27FC236}">
                <a16:creationId xmlns:a16="http://schemas.microsoft.com/office/drawing/2014/main" id="{67262DA4-28A9-496D-9A8F-39809F30A99D}"/>
              </a:ext>
            </a:extLst>
          </p:cNvPr>
          <p:cNvSpPr>
            <a:spLocks noGrp="1"/>
          </p:cNvSpPr>
          <p:nvPr>
            <p:ph idx="1"/>
          </p:nvPr>
        </p:nvSpPr>
        <p:spPr/>
        <p:txBody>
          <a:bodyPr>
            <a:normAutofit fontScale="85000" lnSpcReduction="20000"/>
          </a:bodyPr>
          <a:lstStyle/>
          <a:p>
            <a:r>
              <a:rPr lang="fa-IR" dirty="0"/>
              <a:t>زمانی که </a:t>
            </a:r>
            <a:r>
              <a:rPr lang="en-US" dirty="0"/>
              <a:t>ADSL </a:t>
            </a:r>
            <a:r>
              <a:rPr lang="fa-IR" dirty="0"/>
              <a:t>از راه رسید و جایگزین روش قدیمی </a:t>
            </a:r>
            <a:r>
              <a:rPr lang="en-US" dirty="0"/>
              <a:t>Dial Up </a:t>
            </a:r>
            <a:r>
              <a:rPr lang="fa-IR" dirty="0"/>
              <a:t>شد، سرعت اینترنت خانگی در ایران جهشی چند برابری را تجربه کرد. </a:t>
            </a:r>
            <a:r>
              <a:rPr lang="en-US" dirty="0"/>
              <a:t>VDSL </a:t>
            </a:r>
            <a:r>
              <a:rPr lang="fa-IR" dirty="0"/>
              <a:t>که مدت نسبتاً کمی از حضورش در ایران می گذرد موجب شد فناوری </a:t>
            </a:r>
            <a:r>
              <a:rPr lang="en-US" dirty="0"/>
              <a:t>DSL </a:t>
            </a:r>
            <a:r>
              <a:rPr lang="fa-IR" dirty="0"/>
              <a:t>و اینترنت بر بستر کابل های قدیمی تلفن همچنان به زندگی ادامه دهد. در این میان تکنولوژی وای-مکس هم تلاش نافرجامی برای جایگزینی با </a:t>
            </a:r>
            <a:r>
              <a:rPr lang="en-US" dirty="0"/>
              <a:t>DSL </a:t>
            </a:r>
            <a:r>
              <a:rPr lang="fa-IR" dirty="0"/>
              <a:t>داشت که در نهایت با </a:t>
            </a:r>
            <a:r>
              <a:rPr lang="en-US" dirty="0"/>
              <a:t>TD-LTE </a:t>
            </a:r>
            <a:r>
              <a:rPr lang="fa-IR" dirty="0"/>
              <a:t>پر سرعت تر جایگزین شد. در سال های اخیر برخی از کاربران خانگی با مصرف حجمی پایین تر هم به سراغ روش پر هزینه مودم های سیم کارت خور ۳</a:t>
            </a:r>
            <a:r>
              <a:rPr lang="en-US" dirty="0"/>
              <a:t>G </a:t>
            </a:r>
            <a:r>
              <a:rPr lang="fa-IR" dirty="0"/>
              <a:t>و ۴</a:t>
            </a:r>
            <a:r>
              <a:rPr lang="en-US" dirty="0"/>
              <a:t>G </a:t>
            </a:r>
            <a:r>
              <a:rPr lang="fa-IR" dirty="0"/>
              <a:t>رفتند.</a:t>
            </a:r>
          </a:p>
          <a:p>
            <a:r>
              <a:rPr lang="fa-IR" dirty="0"/>
              <a:t>اما با وجود نیاز به سرعت بالاتر اینترنت و محدودیت های فناوری های </a:t>
            </a:r>
            <a:r>
              <a:rPr lang="en-US" dirty="0"/>
              <a:t>DSL، </a:t>
            </a:r>
            <a:r>
              <a:rPr lang="fa-IR" dirty="0"/>
              <a:t>باید گفت که بخش عمده ای از آینده اینترنت خانگی به فیبر نوری گره خورده و البته از راه رسیدن شبکه های ۵</a:t>
            </a:r>
            <a:r>
              <a:rPr lang="en-US" dirty="0"/>
              <a:t>G </a:t>
            </a:r>
            <a:r>
              <a:rPr lang="fa-IR" dirty="0"/>
              <a:t>می تواند بخشی از این سهم را به خود اختصاص دهد. البته در حال حاضر زیر ساخت های اینترنت فیبر نوری در کشور محدود است و هزینه اولیه کابل کشی و مودم در برخی از طرح های خرید، بعضی کاربران را از خرید منصرف می کند.</a:t>
            </a:r>
          </a:p>
          <a:p>
            <a:r>
              <a:rPr lang="fa-IR" dirty="0"/>
              <a:t>گسترش دیر هنگام اینترنت فیبر نوری در ایران در حالی است که همین حالا </a:t>
            </a:r>
            <a:r>
              <a:rPr lang="fa-IR" dirty="0">
                <a:hlinkClick r:id="rId2"/>
              </a:rPr>
              <a:t>نیمی از جمعیت اروپا به اینترنت پر سرعت روی این بستر دسترسی دارند</a:t>
            </a:r>
            <a:r>
              <a:rPr lang="fa-IR" dirty="0"/>
              <a:t>. اما حضور شرکت های دیگر در این حوزه می تواند بازاری رقابتی را ایجاد کند و به گسترش اینترنت فیبر نوری در کشور سرعت بیشتری بخشد.</a:t>
            </a:r>
          </a:p>
          <a:p>
            <a:endParaRPr lang="en-US" dirty="0"/>
          </a:p>
        </p:txBody>
      </p:sp>
    </p:spTree>
    <p:extLst>
      <p:ext uri="{BB962C8B-B14F-4D97-AF65-F5344CB8AC3E}">
        <p14:creationId xmlns:p14="http://schemas.microsoft.com/office/powerpoint/2010/main" val="3940949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3CF26-C6A1-4224-A682-A821FFA59467}"/>
              </a:ext>
            </a:extLst>
          </p:cNvPr>
          <p:cNvSpPr>
            <a:spLocks noGrp="1"/>
          </p:cNvSpPr>
          <p:nvPr>
            <p:ph type="ctrTitle"/>
          </p:nvPr>
        </p:nvSpPr>
        <p:spPr/>
        <p:txBody>
          <a:bodyPr/>
          <a:lstStyle/>
          <a:p>
            <a:r>
              <a:rPr lang="fa-IR" dirty="0"/>
              <a:t>ممنون که به این تحقیق توجه کردید</a:t>
            </a:r>
            <a:br>
              <a:rPr lang="fa-IR" dirty="0"/>
            </a:br>
            <a:r>
              <a:rPr lang="fa-IR" dirty="0"/>
              <a:t>یاعلی و خدا نگه دار </a:t>
            </a:r>
            <a:endParaRPr lang="en-US" dirty="0"/>
          </a:p>
        </p:txBody>
      </p:sp>
      <p:sp>
        <p:nvSpPr>
          <p:cNvPr id="3" name="Subtitle 2">
            <a:extLst>
              <a:ext uri="{FF2B5EF4-FFF2-40B4-BE49-F238E27FC236}">
                <a16:creationId xmlns:a16="http://schemas.microsoft.com/office/drawing/2014/main" id="{95AF0776-66B7-423C-98FC-5DE503D837DC}"/>
              </a:ext>
            </a:extLst>
          </p:cNvPr>
          <p:cNvSpPr>
            <a:spLocks noGrp="1"/>
          </p:cNvSpPr>
          <p:nvPr>
            <p:ph type="subTitle" idx="1"/>
          </p:nvPr>
        </p:nvSpPr>
        <p:spPr/>
        <p:txBody>
          <a:bodyPr/>
          <a:lstStyle/>
          <a:p>
            <a:r>
              <a:rPr lang="fa-IR" dirty="0"/>
              <a:t>بر گرفته از سایت </a:t>
            </a:r>
            <a:r>
              <a:rPr lang="en-US" dirty="0"/>
              <a:t>: DIGIATO</a:t>
            </a:r>
          </a:p>
        </p:txBody>
      </p:sp>
    </p:spTree>
    <p:extLst>
      <p:ext uri="{BB962C8B-B14F-4D97-AF65-F5344CB8AC3E}">
        <p14:creationId xmlns:p14="http://schemas.microsoft.com/office/powerpoint/2010/main" val="980270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E5C0A-FFCC-43CD-8DD9-AA901261D07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568438C-417E-4E38-970F-991007C29B57}"/>
              </a:ext>
            </a:extLst>
          </p:cNvPr>
          <p:cNvSpPr>
            <a:spLocks noGrp="1"/>
          </p:cNvSpPr>
          <p:nvPr>
            <p:ph idx="1"/>
          </p:nvPr>
        </p:nvSpPr>
        <p:spPr/>
        <p:txBody>
          <a:bodyPr/>
          <a:lstStyle/>
          <a:p>
            <a:r>
              <a:rPr lang="fa-IR" dirty="0"/>
              <a:t>فیبر نوری سریع ترین روش اتصال به اینترنت برای کاربران خانگی است و اخیراً پای خود را به ایران، دست کم به شکل محدودی باز کرده است. با این حال همچنان در مقایسه با فناوری های اینترنت ثابت دیگر از جمله </a:t>
            </a:r>
            <a:r>
              <a:rPr lang="en-US" dirty="0"/>
              <a:t>ADSL </a:t>
            </a:r>
            <a:r>
              <a:rPr lang="fa-IR" dirty="0"/>
              <a:t>و </a:t>
            </a:r>
            <a:r>
              <a:rPr lang="en-US" dirty="0"/>
              <a:t>VDSL </a:t>
            </a:r>
            <a:r>
              <a:rPr lang="fa-IR" dirty="0"/>
              <a:t>گستردگی کمتری دارد. در این مطلب تکنولوژی فیبر نوی و تفاوت های آن با فناوری های مبتنی بر </a:t>
            </a:r>
            <a:r>
              <a:rPr lang="en-US" dirty="0"/>
              <a:t>DSL </a:t>
            </a:r>
            <a:r>
              <a:rPr lang="fa-IR" dirty="0"/>
              <a:t>را مرور می کنیم و به این موضوع می‌پردازیم که وضعیت توسعه این تکنولوژی در ایران به چه شکل است.</a:t>
            </a:r>
            <a:endParaRPr lang="en-US" dirty="0"/>
          </a:p>
        </p:txBody>
      </p:sp>
    </p:spTree>
    <p:extLst>
      <p:ext uri="{BB962C8B-B14F-4D97-AF65-F5344CB8AC3E}">
        <p14:creationId xmlns:p14="http://schemas.microsoft.com/office/powerpoint/2010/main" val="1023498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E8154-2164-4135-A7DC-A790949D7C04}"/>
              </a:ext>
            </a:extLst>
          </p:cNvPr>
          <p:cNvSpPr>
            <a:spLocks noGrp="1"/>
          </p:cNvSpPr>
          <p:nvPr>
            <p:ph type="title"/>
          </p:nvPr>
        </p:nvSpPr>
        <p:spPr/>
        <p:txBody>
          <a:bodyPr/>
          <a:lstStyle/>
          <a:p>
            <a:r>
              <a:rPr lang="en-US" b="1" dirty="0" err="1"/>
              <a:t>FTTx</a:t>
            </a:r>
            <a:r>
              <a:rPr lang="en-US" b="1" dirty="0"/>
              <a:t> </a:t>
            </a:r>
            <a:r>
              <a:rPr lang="fa-IR" b="1" dirty="0"/>
              <a:t>و تفاوت ها با </a:t>
            </a:r>
            <a:r>
              <a:rPr lang="en-US" b="1" dirty="0"/>
              <a:t>VDSL </a:t>
            </a:r>
            <a:r>
              <a:rPr lang="fa-IR" b="1" dirty="0"/>
              <a:t>و </a:t>
            </a:r>
            <a:r>
              <a:rPr lang="en-US" b="1" dirty="0"/>
              <a:t>ADSL</a:t>
            </a:r>
            <a:br>
              <a:rPr lang="en-US" b="1" dirty="0"/>
            </a:br>
            <a:endParaRPr lang="en-US" dirty="0"/>
          </a:p>
        </p:txBody>
      </p:sp>
      <p:sp>
        <p:nvSpPr>
          <p:cNvPr id="3" name="Content Placeholder 2">
            <a:extLst>
              <a:ext uri="{FF2B5EF4-FFF2-40B4-BE49-F238E27FC236}">
                <a16:creationId xmlns:a16="http://schemas.microsoft.com/office/drawing/2014/main" id="{54E70DC4-F4E6-4961-91A4-75DC72B2B228}"/>
              </a:ext>
            </a:extLst>
          </p:cNvPr>
          <p:cNvSpPr>
            <a:spLocks noGrp="1"/>
          </p:cNvSpPr>
          <p:nvPr>
            <p:ph idx="1"/>
          </p:nvPr>
        </p:nvSpPr>
        <p:spPr/>
        <p:txBody>
          <a:bodyPr>
            <a:normAutofit lnSpcReduction="10000"/>
          </a:bodyPr>
          <a:lstStyle/>
          <a:p>
            <a:r>
              <a:rPr lang="en-US" dirty="0"/>
              <a:t>«</a:t>
            </a:r>
            <a:r>
              <a:rPr lang="en-US" dirty="0" err="1"/>
              <a:t>FTTx</a:t>
            </a:r>
            <a:r>
              <a:rPr lang="en-US" dirty="0"/>
              <a:t>» (</a:t>
            </a:r>
            <a:r>
              <a:rPr lang="fa-IR" dirty="0"/>
              <a:t>سرواژه </a:t>
            </a:r>
            <a:r>
              <a:rPr lang="en-US" dirty="0"/>
              <a:t>Fiber to the x) </a:t>
            </a:r>
            <a:r>
              <a:rPr lang="fa-IR" dirty="0"/>
              <a:t>یا شکل‌های دیگر آن از جمله </a:t>
            </a:r>
            <a:r>
              <a:rPr lang="en-US" dirty="0"/>
              <a:t>FTTH </a:t>
            </a:r>
            <a:r>
              <a:rPr lang="fa-IR" dirty="0"/>
              <a:t>از اصطلاحاتی است که این روزها بسیار به چشم می خورد. </a:t>
            </a:r>
            <a:r>
              <a:rPr lang="en-US" dirty="0" err="1"/>
              <a:t>FTTx</a:t>
            </a:r>
            <a:r>
              <a:rPr lang="en-US" dirty="0"/>
              <a:t> </a:t>
            </a:r>
            <a:r>
              <a:rPr lang="fa-IR" dirty="0"/>
              <a:t>یکی از روش های دسترسی به اینترنت ثابت است که به جای تمام یا بخشی از کابل مسی (از جمله کابل تلفن برای </a:t>
            </a:r>
            <a:r>
              <a:rPr lang="en-US" dirty="0"/>
              <a:t>ADSL </a:t>
            </a:r>
            <a:r>
              <a:rPr lang="fa-IR" dirty="0"/>
              <a:t>و </a:t>
            </a:r>
            <a:r>
              <a:rPr lang="en-US" dirty="0"/>
              <a:t>VDSL) </a:t>
            </a:r>
            <a:r>
              <a:rPr lang="fa-IR" dirty="0"/>
              <a:t>از کابل های فیبر نوری بهره می برد. بسته به این که به جای «</a:t>
            </a:r>
            <a:r>
              <a:rPr lang="en-US" dirty="0"/>
              <a:t>x» </a:t>
            </a:r>
            <a:r>
              <a:rPr lang="fa-IR" dirty="0"/>
              <a:t>چه حرفی قرار بگیرد می تواند اشاره به روش های مختلف ارائه آن به مشترک داشته باشد.</a:t>
            </a:r>
          </a:p>
          <a:p>
            <a:r>
              <a:rPr lang="fa-IR" dirty="0"/>
              <a:t>در این کابل ها، نور حامل داده ها است و به همین دلیل نویزهای معمول که بر کابل های فلزی اثر می گذارد، تأثیری بر سیگنال های اطلاعات ندارد. فیبر نوری امکان ارائه سرعت بسیار بالای یک گیگابیت بر ثانیه را فراهم می کند و البته در عمل سرعت نهایی کمتر از این مقدار است. اما باز هم در مقایسه با </a:t>
            </a:r>
            <a:r>
              <a:rPr lang="en-US" dirty="0"/>
              <a:t>VDSL2 </a:t>
            </a:r>
            <a:r>
              <a:rPr lang="fa-IR" dirty="0"/>
              <a:t>با سرعت تئوری تا ۳۰۰ مگابیت بر ثانیه چندین برابر سریع تر است.</a:t>
            </a:r>
          </a:p>
          <a:p>
            <a:endParaRPr lang="en-US" dirty="0"/>
          </a:p>
        </p:txBody>
      </p:sp>
    </p:spTree>
    <p:extLst>
      <p:ext uri="{BB962C8B-B14F-4D97-AF65-F5344CB8AC3E}">
        <p14:creationId xmlns:p14="http://schemas.microsoft.com/office/powerpoint/2010/main" val="1153614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62C53-58F6-4EC0-B489-23DDF23F513E}"/>
              </a:ext>
            </a:extLst>
          </p:cNvPr>
          <p:cNvSpPr>
            <a:spLocks noGrp="1"/>
          </p:cNvSpPr>
          <p:nvPr>
            <p:ph type="title"/>
          </p:nvPr>
        </p:nvSpPr>
        <p:spPr/>
        <p:txBody>
          <a:bodyPr/>
          <a:lstStyle/>
          <a:p>
            <a:r>
              <a:rPr lang="en-US" b="1" dirty="0" err="1"/>
              <a:t>FTTx</a:t>
            </a:r>
            <a:r>
              <a:rPr lang="en-US" b="1" dirty="0"/>
              <a:t> </a:t>
            </a:r>
            <a:r>
              <a:rPr lang="fa-IR" b="1" dirty="0"/>
              <a:t>و تفاوت ها با </a:t>
            </a:r>
            <a:r>
              <a:rPr lang="en-US" b="1" dirty="0"/>
              <a:t>VDSL </a:t>
            </a:r>
            <a:r>
              <a:rPr lang="fa-IR" b="1" dirty="0"/>
              <a:t>و </a:t>
            </a:r>
            <a:r>
              <a:rPr lang="en-US" b="1" dirty="0"/>
              <a:t>ADSL</a:t>
            </a:r>
            <a:endParaRPr lang="en-US" dirty="0"/>
          </a:p>
        </p:txBody>
      </p:sp>
      <p:sp>
        <p:nvSpPr>
          <p:cNvPr id="3" name="Content Placeholder 2">
            <a:extLst>
              <a:ext uri="{FF2B5EF4-FFF2-40B4-BE49-F238E27FC236}">
                <a16:creationId xmlns:a16="http://schemas.microsoft.com/office/drawing/2014/main" id="{CE9271F0-B474-4224-B51F-139641654664}"/>
              </a:ext>
            </a:extLst>
          </p:cNvPr>
          <p:cNvSpPr>
            <a:spLocks noGrp="1"/>
          </p:cNvSpPr>
          <p:nvPr>
            <p:ph idx="1"/>
          </p:nvPr>
        </p:nvSpPr>
        <p:spPr/>
        <p:txBody>
          <a:bodyPr>
            <a:normAutofit lnSpcReduction="10000"/>
          </a:bodyPr>
          <a:lstStyle/>
          <a:p>
            <a:r>
              <a:rPr lang="fa-IR" dirty="0"/>
              <a:t>از مزیت های مهم فیبر نوری نسبت به استانداردهای </a:t>
            </a:r>
            <a:r>
              <a:rPr lang="en-US" dirty="0"/>
              <a:t>DSL، </a:t>
            </a:r>
            <a:r>
              <a:rPr lang="fa-IR" dirty="0"/>
              <a:t>سرعت متقارن (سرعت آپلود و دانلود یکسان) است. علاوه بر این بر خلاف </a:t>
            </a:r>
            <a:r>
              <a:rPr lang="en-US" dirty="0"/>
              <a:t>ADSL </a:t>
            </a:r>
            <a:r>
              <a:rPr lang="fa-IR" dirty="0"/>
              <a:t>و </a:t>
            </a:r>
            <a:r>
              <a:rPr lang="en-US" dirty="0"/>
              <a:t>VDSL </a:t>
            </a:r>
            <a:r>
              <a:rPr lang="fa-IR" dirty="0"/>
              <a:t>که بسیار به فاصله کاربر از مرکز خدمات مخابرات حساس هستند، فیبر نوری را می توان در فواصل بسیار طولانی تر و بدون نگرانی از افت سرعت شدید یا تأخیر بیش از حد به کار برد.</a:t>
            </a:r>
          </a:p>
          <a:p>
            <a:r>
              <a:rPr lang="fa-IR" dirty="0"/>
              <a:t>بر خلاف کابل های فلزی معمول که نویز بر آنها تأثیر شدید می گذارد، فیبر نوری از هر گونه نویز و تداخل در امان است. طول عمر بسیار طولانی و استهلاک کم، از دیگر مزایای فیبر نوری نسبت به کابل های مسی شبکه یا تلفن است.</a:t>
            </a:r>
          </a:p>
          <a:p>
            <a:r>
              <a:rPr lang="fa-IR" dirty="0"/>
              <a:t>اما در کنار تمام این مزایا، اینترنت فیبر نوری معایبی هم دارد. برای استفاده از آن نیاز به کابل کشی متفاوت با کابل های مسی معمول و نصب تجهیزات جدید است و همین موضوع موجب می شود هزینه بالاتری را به کاربر نهایی یا شرکت ارائه دهنده تحمیل می کند</a:t>
            </a:r>
          </a:p>
          <a:p>
            <a:endParaRPr lang="en-US" dirty="0"/>
          </a:p>
        </p:txBody>
      </p:sp>
    </p:spTree>
    <p:extLst>
      <p:ext uri="{BB962C8B-B14F-4D97-AF65-F5344CB8AC3E}">
        <p14:creationId xmlns:p14="http://schemas.microsoft.com/office/powerpoint/2010/main" val="4245037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3EB4D-6FB8-45B8-8947-D8820E60C25A}"/>
              </a:ext>
            </a:extLst>
          </p:cNvPr>
          <p:cNvSpPr>
            <a:spLocks noGrp="1"/>
          </p:cNvSpPr>
          <p:nvPr>
            <p:ph type="title"/>
          </p:nvPr>
        </p:nvSpPr>
        <p:spPr/>
        <p:txBody>
          <a:bodyPr/>
          <a:lstStyle/>
          <a:p>
            <a:r>
              <a:rPr lang="en-US" b="1" dirty="0" err="1"/>
              <a:t>FTTx</a:t>
            </a:r>
            <a:r>
              <a:rPr lang="en-US" b="1" dirty="0"/>
              <a:t> </a:t>
            </a:r>
            <a:r>
              <a:rPr lang="fa-IR" b="1" dirty="0"/>
              <a:t>و تفاوت ها با </a:t>
            </a:r>
            <a:r>
              <a:rPr lang="en-US" b="1" dirty="0"/>
              <a:t>VDSL </a:t>
            </a:r>
            <a:r>
              <a:rPr lang="fa-IR" b="1" dirty="0"/>
              <a:t>و </a:t>
            </a:r>
            <a:r>
              <a:rPr lang="en-US" b="1" dirty="0"/>
              <a:t>ADSL</a:t>
            </a:r>
            <a:br>
              <a:rPr lang="en-US" b="1" dirty="0"/>
            </a:br>
            <a:endParaRPr lang="en-US" dirty="0"/>
          </a:p>
        </p:txBody>
      </p:sp>
      <p:sp>
        <p:nvSpPr>
          <p:cNvPr id="3" name="Content Placeholder 2">
            <a:extLst>
              <a:ext uri="{FF2B5EF4-FFF2-40B4-BE49-F238E27FC236}">
                <a16:creationId xmlns:a16="http://schemas.microsoft.com/office/drawing/2014/main" id="{FCC1B62A-C194-44D7-994B-FC437252A80F}"/>
              </a:ext>
            </a:extLst>
          </p:cNvPr>
          <p:cNvSpPr>
            <a:spLocks noGrp="1"/>
          </p:cNvSpPr>
          <p:nvPr>
            <p:ph idx="1"/>
          </p:nvPr>
        </p:nvSpPr>
        <p:spPr/>
        <p:txBody>
          <a:bodyPr/>
          <a:lstStyle/>
          <a:p>
            <a:r>
              <a:rPr lang="fa-IR" dirty="0"/>
              <a:t>نکته مهم در مورد اینترنت بر بستر فیبر نوری این است که می تواند به روش های مختلفی پیاده سازی شود. به عنوان مثال می توان اینترنت را از سوی ارائه دهنده تا مشترک، کاملاً بر بستر فیبر نوری ارائه داد یا به دلایل مختلف از جمله هزینه کمتر و عدم نیاز به کابل کشی اضافه از سوی کافو (کابینت انشعاب خطوط در محله ها) تا سمت مشترک، بخش انتهایی سمت کاربر را بر بستر کابل مسی (از جمله کابل های تلفن) ارائه کرد.</a:t>
            </a:r>
            <a:endParaRPr lang="en-US" dirty="0"/>
          </a:p>
        </p:txBody>
      </p:sp>
    </p:spTree>
    <p:extLst>
      <p:ext uri="{BB962C8B-B14F-4D97-AF65-F5344CB8AC3E}">
        <p14:creationId xmlns:p14="http://schemas.microsoft.com/office/powerpoint/2010/main" val="1759824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D4B42-1294-425A-A045-E5416AA3DD0E}"/>
              </a:ext>
            </a:extLst>
          </p:cNvPr>
          <p:cNvSpPr>
            <a:spLocks noGrp="1"/>
          </p:cNvSpPr>
          <p:nvPr>
            <p:ph type="title"/>
          </p:nvPr>
        </p:nvSpPr>
        <p:spPr/>
        <p:txBody>
          <a:bodyPr/>
          <a:lstStyle/>
          <a:p>
            <a:r>
              <a:rPr lang="en-US" b="1" dirty="0" err="1"/>
              <a:t>FTTx</a:t>
            </a:r>
            <a:r>
              <a:rPr lang="en-US" b="1" dirty="0"/>
              <a:t> </a:t>
            </a:r>
            <a:r>
              <a:rPr lang="fa-IR" b="1" dirty="0"/>
              <a:t>و تفاوت ها با </a:t>
            </a:r>
            <a:r>
              <a:rPr lang="en-US" b="1" dirty="0"/>
              <a:t>VDSL </a:t>
            </a:r>
            <a:r>
              <a:rPr lang="fa-IR" b="1" dirty="0"/>
              <a:t>و </a:t>
            </a:r>
            <a:r>
              <a:rPr lang="en-US" b="1" dirty="0"/>
              <a:t>ADSL</a:t>
            </a:r>
            <a:br>
              <a:rPr lang="en-US" b="1" dirty="0"/>
            </a:br>
            <a:endParaRPr lang="en-US" dirty="0"/>
          </a:p>
        </p:txBody>
      </p:sp>
      <p:sp>
        <p:nvSpPr>
          <p:cNvPr id="3" name="Content Placeholder 2">
            <a:extLst>
              <a:ext uri="{FF2B5EF4-FFF2-40B4-BE49-F238E27FC236}">
                <a16:creationId xmlns:a16="http://schemas.microsoft.com/office/drawing/2014/main" id="{5F9BB40F-A4F1-4652-9A16-C310A50E96E6}"/>
              </a:ext>
            </a:extLst>
          </p:cNvPr>
          <p:cNvSpPr>
            <a:spLocks noGrp="1"/>
          </p:cNvSpPr>
          <p:nvPr>
            <p:ph idx="1"/>
          </p:nvPr>
        </p:nvSpPr>
        <p:spPr/>
        <p:txBody>
          <a:bodyPr/>
          <a:lstStyle/>
          <a:p>
            <a:r>
              <a:rPr lang="fa-IR" dirty="0"/>
              <a:t>همان طور که گفتیم روش های پیاده سازی </a:t>
            </a:r>
            <a:r>
              <a:rPr lang="en-US" dirty="0" err="1"/>
              <a:t>FTTx</a:t>
            </a:r>
            <a:r>
              <a:rPr lang="en-US" dirty="0"/>
              <a:t> </a:t>
            </a:r>
            <a:r>
              <a:rPr lang="fa-IR" dirty="0"/>
              <a:t>متنوع است و برخی از مهمترین آنها شامل موارد زیر می شوند:</a:t>
            </a:r>
          </a:p>
          <a:p>
            <a:r>
              <a:rPr lang="fa-IR" dirty="0"/>
              <a:t>«</a:t>
            </a:r>
            <a:r>
              <a:rPr lang="en-US" dirty="0"/>
              <a:t>FTTN» </a:t>
            </a:r>
            <a:r>
              <a:rPr lang="fa-IR" dirty="0"/>
              <a:t>یا «</a:t>
            </a:r>
            <a:r>
              <a:rPr lang="en-US" dirty="0"/>
              <a:t>Fiber To The </a:t>
            </a:r>
            <a:r>
              <a:rPr lang="en-US" dirty="0" err="1"/>
              <a:t>Neighbourhood</a:t>
            </a:r>
            <a:r>
              <a:rPr lang="en-US" dirty="0"/>
              <a:t>» </a:t>
            </a:r>
            <a:r>
              <a:rPr lang="fa-IR" dirty="0"/>
              <a:t>یا «</a:t>
            </a:r>
            <a:r>
              <a:rPr lang="en-US" dirty="0"/>
              <a:t>Fiber To The Node»: </a:t>
            </a:r>
            <a:r>
              <a:rPr lang="fa-IR" dirty="0"/>
              <a:t>در این روش، اینترنت از طریق فیبر نوری به کابینت های مخابرات در محله ها (کافو) می رسد. کافو ممکن است چند کیلومتر از مشترک نهایی فاصله داشته باشد و خدمات از آنجا از طریق کابل های مسی (معمولاً </a:t>
            </a:r>
            <a:r>
              <a:rPr lang="en-US" dirty="0"/>
              <a:t>ADSL) </a:t>
            </a:r>
            <a:r>
              <a:rPr lang="fa-IR" dirty="0"/>
              <a:t>به کاربر ارائه شود. این روش به دلیل مسافت معمولاً طولانی کاربر از کافو با افت سرعت شدید مواجه می شود و گزینه چندان مناسبی نیست.</a:t>
            </a:r>
          </a:p>
          <a:p>
            <a:endParaRPr lang="en-US" dirty="0"/>
          </a:p>
        </p:txBody>
      </p:sp>
    </p:spTree>
    <p:extLst>
      <p:ext uri="{BB962C8B-B14F-4D97-AF65-F5344CB8AC3E}">
        <p14:creationId xmlns:p14="http://schemas.microsoft.com/office/powerpoint/2010/main" val="3085992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801A9-15C2-4E73-BC5C-06F7B67B004C}"/>
              </a:ext>
            </a:extLst>
          </p:cNvPr>
          <p:cNvSpPr>
            <a:spLocks noGrp="1"/>
          </p:cNvSpPr>
          <p:nvPr>
            <p:ph type="title"/>
          </p:nvPr>
        </p:nvSpPr>
        <p:spPr/>
        <p:txBody>
          <a:bodyPr/>
          <a:lstStyle/>
          <a:p>
            <a:r>
              <a:rPr lang="en-US" b="1" dirty="0" err="1"/>
              <a:t>FTTx</a:t>
            </a:r>
            <a:r>
              <a:rPr lang="en-US" b="1" dirty="0"/>
              <a:t> </a:t>
            </a:r>
            <a:r>
              <a:rPr lang="fa-IR" b="1" dirty="0"/>
              <a:t>و تفاوت ها با </a:t>
            </a:r>
            <a:r>
              <a:rPr lang="en-US" b="1" dirty="0"/>
              <a:t>VDSL </a:t>
            </a:r>
            <a:r>
              <a:rPr lang="fa-IR" b="1" dirty="0"/>
              <a:t>و </a:t>
            </a:r>
            <a:r>
              <a:rPr lang="en-US" b="1" dirty="0"/>
              <a:t>ADSL</a:t>
            </a:r>
            <a:br>
              <a:rPr lang="en-US" b="1" dirty="0"/>
            </a:br>
            <a:endParaRPr lang="en-US" dirty="0"/>
          </a:p>
        </p:txBody>
      </p:sp>
      <p:sp>
        <p:nvSpPr>
          <p:cNvPr id="3" name="Content Placeholder 2">
            <a:extLst>
              <a:ext uri="{FF2B5EF4-FFF2-40B4-BE49-F238E27FC236}">
                <a16:creationId xmlns:a16="http://schemas.microsoft.com/office/drawing/2014/main" id="{4AFB1444-7771-4458-A7A8-D5C43A3B3B61}"/>
              </a:ext>
            </a:extLst>
          </p:cNvPr>
          <p:cNvSpPr>
            <a:spLocks noGrp="1"/>
          </p:cNvSpPr>
          <p:nvPr>
            <p:ph idx="1"/>
          </p:nvPr>
        </p:nvSpPr>
        <p:spPr/>
        <p:txBody>
          <a:bodyPr/>
          <a:lstStyle/>
          <a:p>
            <a:r>
              <a:rPr lang="en-US" dirty="0"/>
              <a:t>«FTTC» </a:t>
            </a:r>
            <a:r>
              <a:rPr lang="fa-IR" dirty="0"/>
              <a:t>یا «</a:t>
            </a:r>
            <a:r>
              <a:rPr lang="en-US" dirty="0"/>
              <a:t>Fiber To The Cabinet»: </a:t>
            </a:r>
            <a:r>
              <a:rPr lang="fa-IR" dirty="0"/>
              <a:t>فیبر نوری به نزدیک ترین کافو به کاربر (حداکثر در فاصله ۳۰۰ متری کاربر) ارائه داده می شود و مشترک در نهایت از طریق یکی از فناوری های </a:t>
            </a:r>
            <a:r>
              <a:rPr lang="en-US" dirty="0"/>
              <a:t>DSL </a:t>
            </a:r>
            <a:r>
              <a:rPr lang="fa-IR" dirty="0"/>
              <a:t>به شبکه متصل می شود.</a:t>
            </a:r>
          </a:p>
          <a:p>
            <a:r>
              <a:rPr lang="fa-IR" dirty="0"/>
              <a:t>«</a:t>
            </a:r>
            <a:r>
              <a:rPr lang="en-US" dirty="0"/>
              <a:t>FTTB» </a:t>
            </a:r>
            <a:r>
              <a:rPr lang="fa-IR" dirty="0"/>
              <a:t>یا «</a:t>
            </a:r>
            <a:r>
              <a:rPr lang="en-US" dirty="0"/>
              <a:t>Fiber To The Building»: </a:t>
            </a:r>
            <a:r>
              <a:rPr lang="fa-IR" dirty="0"/>
              <a:t>کابل فیبر نوری به ساختمان می رسد و در نهایت خدمات توسط کابل مسی (معمولاً </a:t>
            </a:r>
            <a:r>
              <a:rPr lang="en-US" dirty="0"/>
              <a:t>VDSL) </a:t>
            </a:r>
            <a:r>
              <a:rPr lang="fa-IR" dirty="0"/>
              <a:t>تحویل داده می شود.</a:t>
            </a:r>
          </a:p>
          <a:p>
            <a:r>
              <a:rPr lang="fa-IR" dirty="0"/>
              <a:t>«</a:t>
            </a:r>
            <a:r>
              <a:rPr lang="en-US" dirty="0"/>
              <a:t>FTTH » </a:t>
            </a:r>
            <a:r>
              <a:rPr lang="fa-IR" dirty="0"/>
              <a:t>یا «</a:t>
            </a:r>
            <a:r>
              <a:rPr lang="en-US" dirty="0"/>
              <a:t>Fiber To The Home» </a:t>
            </a:r>
            <a:r>
              <a:rPr lang="fa-IR" dirty="0"/>
              <a:t>و «</a:t>
            </a:r>
            <a:r>
              <a:rPr lang="en-US" dirty="0"/>
              <a:t>FTTP» </a:t>
            </a:r>
            <a:r>
              <a:rPr lang="fa-IR" dirty="0"/>
              <a:t>یا «</a:t>
            </a:r>
            <a:r>
              <a:rPr lang="en-US" dirty="0"/>
              <a:t>Fiber To The Premises»: </a:t>
            </a:r>
            <a:r>
              <a:rPr lang="fa-IR" dirty="0"/>
              <a:t>کابل کشی فیبر نوری تا منزل یا واحد کاربر ادامه پیدا می کند و به عبارت دیگر فیبر نوری در تمام مسیر از مخابرات تا داخل منزل جایگزین کابل مسی می شود.</a:t>
            </a:r>
          </a:p>
          <a:p>
            <a:r>
              <a:rPr lang="fa-IR" dirty="0"/>
              <a:t>شکل زیر تفاوت های مدل های مختلف </a:t>
            </a:r>
            <a:r>
              <a:rPr lang="en-US" dirty="0" err="1"/>
              <a:t>FTTx</a:t>
            </a:r>
            <a:r>
              <a:rPr lang="en-US" dirty="0"/>
              <a:t> </a:t>
            </a:r>
            <a:r>
              <a:rPr lang="fa-IR" dirty="0"/>
              <a:t>از نظر ترکیب کابل فیبر نوری با کابل مسی را به طور خلاصه نشان می دهد:</a:t>
            </a:r>
          </a:p>
          <a:p>
            <a:endParaRPr lang="en-US" dirty="0"/>
          </a:p>
        </p:txBody>
      </p:sp>
    </p:spTree>
    <p:extLst>
      <p:ext uri="{BB962C8B-B14F-4D97-AF65-F5344CB8AC3E}">
        <p14:creationId xmlns:p14="http://schemas.microsoft.com/office/powerpoint/2010/main" val="2341511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75515-C537-43FE-8BDE-3D0A0BA630EB}"/>
              </a:ext>
            </a:extLst>
          </p:cNvPr>
          <p:cNvSpPr>
            <a:spLocks noGrp="1"/>
          </p:cNvSpPr>
          <p:nvPr>
            <p:ph type="title"/>
          </p:nvPr>
        </p:nvSpPr>
        <p:spPr/>
        <p:txBody>
          <a:bodyPr/>
          <a:lstStyle/>
          <a:p>
            <a:r>
              <a:rPr lang="en-US" b="1" dirty="0" err="1"/>
              <a:t>FTTx</a:t>
            </a:r>
            <a:r>
              <a:rPr lang="en-US" b="1" dirty="0"/>
              <a:t> </a:t>
            </a:r>
            <a:r>
              <a:rPr lang="fa-IR" b="1" dirty="0"/>
              <a:t>و تفاوت ها با </a:t>
            </a:r>
            <a:r>
              <a:rPr lang="en-US" b="1" dirty="0"/>
              <a:t>VDSL </a:t>
            </a:r>
            <a:r>
              <a:rPr lang="fa-IR" b="1" dirty="0"/>
              <a:t>و </a:t>
            </a:r>
            <a:r>
              <a:rPr lang="en-US" b="1" dirty="0"/>
              <a:t>ADSL</a:t>
            </a:r>
            <a:br>
              <a:rPr lang="en-US" b="1" dirty="0"/>
            </a:br>
            <a:endParaRPr lang="en-US" dirty="0"/>
          </a:p>
        </p:txBody>
      </p:sp>
      <p:sp>
        <p:nvSpPr>
          <p:cNvPr id="3" name="Content Placeholder 2">
            <a:extLst>
              <a:ext uri="{FF2B5EF4-FFF2-40B4-BE49-F238E27FC236}">
                <a16:creationId xmlns:a16="http://schemas.microsoft.com/office/drawing/2014/main" id="{FF3E1B68-1CE1-4B6B-9ADE-7E721E1A32C2}"/>
              </a:ext>
            </a:extLst>
          </p:cNvPr>
          <p:cNvSpPr>
            <a:spLocks noGrp="1"/>
          </p:cNvSpPr>
          <p:nvPr>
            <p:ph idx="1"/>
          </p:nvPr>
        </p:nvSpPr>
        <p:spPr/>
        <p:txBody>
          <a:bodyPr/>
          <a:lstStyle/>
          <a:p>
            <a:r>
              <a:rPr lang="fa-IR" dirty="0"/>
              <a:t>اما از بین اینترنت فیبر نوری یا </a:t>
            </a:r>
            <a:r>
              <a:rPr lang="en-US" dirty="0"/>
              <a:t>ADSL </a:t>
            </a:r>
            <a:r>
              <a:rPr lang="fa-IR" dirty="0"/>
              <a:t>و </a:t>
            </a:r>
            <a:r>
              <a:rPr lang="en-US" dirty="0"/>
              <a:t>VDSL، </a:t>
            </a:r>
            <a:r>
              <a:rPr lang="fa-IR" dirty="0"/>
              <a:t>کدام یک برای شما مناسب تر است؟ اگر از اینترنت فقط برای کارهای ساده نظیر وب گردی و گشت و گذار در شبکه های اجتماعی استفاده می کنید </a:t>
            </a:r>
            <a:r>
              <a:rPr lang="en-US" dirty="0"/>
              <a:t>ADSL </a:t>
            </a:r>
            <a:r>
              <a:rPr lang="fa-IR" dirty="0"/>
              <a:t>از پس نیازهایتان بر می آید و حتی در صورتی که سرعتتان کافی باشد می توانید به طور آنلاین فیلم و سریال هم تماشا کنید. </a:t>
            </a:r>
            <a:r>
              <a:rPr lang="en-US" dirty="0"/>
              <a:t>VDSL </a:t>
            </a:r>
            <a:r>
              <a:rPr lang="fa-IR" dirty="0"/>
              <a:t>سرعتی چند برابر دارد و برای گیمرها، کنفرانس های ویدیویی و هر فعالیتی که نیاز به سرعت بالاتر داشته باشد، گزینه بهتری است. فیبر نوری اما سرعتی چندین برابر </a:t>
            </a:r>
            <a:r>
              <a:rPr lang="en-US" dirty="0"/>
              <a:t>VDSL </a:t>
            </a:r>
            <a:r>
              <a:rPr lang="fa-IR" dirty="0"/>
              <a:t>دارد و می تواند از پس نیازهای کاربران متعدد روی یک خط اینترنت بر آید.</a:t>
            </a:r>
            <a:endParaRPr lang="en-US" dirty="0"/>
          </a:p>
        </p:txBody>
      </p:sp>
    </p:spTree>
    <p:extLst>
      <p:ext uri="{BB962C8B-B14F-4D97-AF65-F5344CB8AC3E}">
        <p14:creationId xmlns:p14="http://schemas.microsoft.com/office/powerpoint/2010/main" val="1364224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89AAA-A576-44B0-A2D8-95206C8BF14F}"/>
              </a:ext>
            </a:extLst>
          </p:cNvPr>
          <p:cNvSpPr>
            <a:spLocks noGrp="1"/>
          </p:cNvSpPr>
          <p:nvPr>
            <p:ph type="title"/>
          </p:nvPr>
        </p:nvSpPr>
        <p:spPr/>
        <p:txBody>
          <a:bodyPr/>
          <a:lstStyle/>
          <a:p>
            <a:r>
              <a:rPr lang="fa-IR" b="1" dirty="0"/>
              <a:t>تانوما چیست؟</a:t>
            </a:r>
            <a:br>
              <a:rPr lang="fa-IR" b="1" dirty="0"/>
            </a:br>
            <a:endParaRPr lang="en-US" dirty="0"/>
          </a:p>
        </p:txBody>
      </p:sp>
      <p:sp>
        <p:nvSpPr>
          <p:cNvPr id="3" name="Content Placeholder 2">
            <a:extLst>
              <a:ext uri="{FF2B5EF4-FFF2-40B4-BE49-F238E27FC236}">
                <a16:creationId xmlns:a16="http://schemas.microsoft.com/office/drawing/2014/main" id="{500D5012-88A9-49B8-9796-09A8801AD34E}"/>
              </a:ext>
            </a:extLst>
          </p:cNvPr>
          <p:cNvSpPr>
            <a:spLocks noGrp="1"/>
          </p:cNvSpPr>
          <p:nvPr>
            <p:ph idx="1"/>
          </p:nvPr>
        </p:nvSpPr>
        <p:spPr/>
        <p:txBody>
          <a:bodyPr/>
          <a:lstStyle/>
          <a:p>
            <a:r>
              <a:rPr lang="fa-IR" dirty="0"/>
              <a:t>«تانوما» یا «تار نوری مخابرات ایران» سرویس </a:t>
            </a:r>
            <a:r>
              <a:rPr lang="en-US" dirty="0"/>
              <a:t>FTTB </a:t>
            </a:r>
            <a:r>
              <a:rPr lang="fa-IR" dirty="0"/>
              <a:t>و یا </a:t>
            </a:r>
            <a:r>
              <a:rPr lang="en-US" dirty="0"/>
              <a:t>FTTH (</a:t>
            </a:r>
            <a:r>
              <a:rPr lang="fa-IR" dirty="0"/>
              <a:t>سرویس فیبر نوری تا خانه یا ساختمان) است که از سوی شرکت مخابرات ایران و در برخی از شهرها ارائه می شود تا خدماتی از جمله تلفن، اینترنت، سرویس های چند رسانه ای و دیگر خدمات بر بستر دیتا، با سرعت و کیفیت بالاتر (نسبت به </a:t>
            </a:r>
            <a:r>
              <a:rPr lang="en-US" dirty="0"/>
              <a:t>ADSL </a:t>
            </a:r>
            <a:r>
              <a:rPr lang="fa-IR" dirty="0"/>
              <a:t>و </a:t>
            </a:r>
            <a:r>
              <a:rPr lang="en-US" dirty="0"/>
              <a:t>VDSL) </a:t>
            </a:r>
            <a:r>
              <a:rPr lang="fa-IR" dirty="0"/>
              <a:t>را در اختیار کاربران قرار دهد.</a:t>
            </a:r>
            <a:endParaRPr lang="en-US" dirty="0"/>
          </a:p>
        </p:txBody>
      </p:sp>
    </p:spTree>
    <p:extLst>
      <p:ext uri="{BB962C8B-B14F-4D97-AF65-F5344CB8AC3E}">
        <p14:creationId xmlns:p14="http://schemas.microsoft.com/office/powerpoint/2010/main" val="11866685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2132</Words>
  <Application>Microsoft Office PowerPoint</Application>
  <PresentationFormat>Widescreen</PresentationFormat>
  <Paragraphs>45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اینترنت فیبر نوری چیست و چه تفاوتی با اینتر نت ADSL و VDSL دارد</vt:lpstr>
      <vt:lpstr>PowerPoint Presentation</vt:lpstr>
      <vt:lpstr>FTTx و تفاوت ها با VDSL و ADSL </vt:lpstr>
      <vt:lpstr>FTTx و تفاوت ها با VDSL و ADSL</vt:lpstr>
      <vt:lpstr>FTTx و تفاوت ها با VDSL و ADSL </vt:lpstr>
      <vt:lpstr>FTTx و تفاوت ها با VDSL و ADSL </vt:lpstr>
      <vt:lpstr>FTTx و تفاوت ها با VDSL و ADSL </vt:lpstr>
      <vt:lpstr>FTTx و تفاوت ها با VDSL و ADSL </vt:lpstr>
      <vt:lpstr>تانوما چیست؟ </vt:lpstr>
      <vt:lpstr>تانوما چیست</vt:lpstr>
      <vt:lpstr>تانوما چیست</vt:lpstr>
      <vt:lpstr>فیبر نوری در ایران از گذشته تا حال  </vt:lpstr>
      <vt:lpstr>فیبر نوری در ایران از گذشته تا حال</vt:lpstr>
      <vt:lpstr>فیبر نوری در ایران از گذشته تا حال</vt:lpstr>
      <vt:lpstr>فیبر نوری در ایران از گذشته تا حال</vt:lpstr>
      <vt:lpstr>سخن پایانی </vt:lpstr>
      <vt:lpstr>ممنون که به این تحقیق توجه کردید یاعلی و خدا نگه دار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اینترنت فیبر نوری چیست و چه تفاوتی با اینتر نت ADSL و VDSL دارد</dc:title>
  <dc:creator>teacher</dc:creator>
  <cp:lastModifiedBy>teacher</cp:lastModifiedBy>
  <cp:revision>2</cp:revision>
  <dcterms:created xsi:type="dcterms:W3CDTF">2021-12-13T13:18:17Z</dcterms:created>
  <dcterms:modified xsi:type="dcterms:W3CDTF">2021-12-13T13:29:09Z</dcterms:modified>
</cp:coreProperties>
</file>