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4/13/2021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92333" y="1508759"/>
            <a:ext cx="8915399" cy="2262781"/>
          </a:xfrm>
        </p:spPr>
        <p:txBody>
          <a:bodyPr>
            <a:normAutofit/>
          </a:bodyPr>
          <a:lstStyle/>
          <a:p>
            <a:r>
              <a:rPr lang="fa-IR" sz="8800" dirty="0" smtClean="0">
                <a:latin typeface="Aldhabi" panose="01000000000000000000" pitchFamily="2" charset="-78"/>
                <a:cs typeface="Aldhabi" panose="01000000000000000000" pitchFamily="2" charset="-78"/>
              </a:rPr>
              <a:t>بسم الله الرحمن الرحیم</a:t>
            </a:r>
            <a:endParaRPr lang="en-US" sz="8800" dirty="0">
              <a:latin typeface="Aldhabi" panose="01000000000000000000" pitchFamily="2" charset="-78"/>
              <a:cs typeface="Aldhabi" panose="01000000000000000000" pitchFamily="2" charset="-78"/>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304090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7713" y="2962361"/>
            <a:ext cx="8911687" cy="1280890"/>
          </a:xfrm>
        </p:spPr>
        <p:txBody>
          <a:bodyPr>
            <a:normAutofit/>
          </a:bodyPr>
          <a:lstStyle/>
          <a:p>
            <a:r>
              <a:rPr lang="fa-IR" dirty="0">
                <a:latin typeface="Calibri Light" panose="020F0302020204030204" pitchFamily="34" charset="0"/>
                <a:cs typeface="Calibri Light" panose="020F0302020204030204" pitchFamily="34" charset="0"/>
              </a:rPr>
              <a:t>مهم‌ترین وظیفه کلیه‌ها برداشت مواد زائد از خون و بازگرداندن خون تصفیه شده به بدن می‌‌باشد</a:t>
            </a:r>
            <a:endParaRPr lang="en-US" dirty="0">
              <a:latin typeface="Calibri Light" panose="020F0302020204030204" pitchFamily="34" charset="0"/>
              <a:cs typeface="Calibri Light" panose="020F0302020204030204" pitchFamily="34" charset="0"/>
            </a:endParaRPr>
          </a:p>
        </p:txBody>
      </p:sp>
      <p:sp>
        <p:nvSpPr>
          <p:cNvPr id="3" name="Content Placeholder 2"/>
          <p:cNvSpPr>
            <a:spLocks noGrp="1"/>
          </p:cNvSpPr>
          <p:nvPr>
            <p:ph idx="1"/>
          </p:nvPr>
        </p:nvSpPr>
        <p:spPr>
          <a:xfrm>
            <a:off x="7837714" y="470263"/>
            <a:ext cx="3784463" cy="1300033"/>
          </a:xfrm>
        </p:spPr>
        <p:txBody>
          <a:bodyPr/>
          <a:lstStyle/>
          <a:p>
            <a:r>
              <a:rPr lang="fa-IR" dirty="0" smtClean="0"/>
              <a:t>وظیفه کلیه </a:t>
            </a:r>
            <a:endParaRPr lang="en-US" dirty="0"/>
          </a:p>
        </p:txBody>
      </p:sp>
      <p:pic>
        <p:nvPicPr>
          <p:cNvPr id="1026" name="Picture 2" descr="نسخه قابل چاپ - چگونه بیماری کلیوی را تشخیص دهیم؟ - ایسنا"/>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3725" y="248194"/>
            <a:ext cx="1890848" cy="25211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05609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17565"/>
            <a:ext cx="8911687" cy="3161211"/>
          </a:xfrm>
        </p:spPr>
        <p:txBody>
          <a:bodyPr>
            <a:normAutofit/>
          </a:bodyPr>
          <a:lstStyle/>
          <a:p>
            <a:pPr algn="r"/>
            <a:r>
              <a:rPr lang="fa-IR" dirty="0"/>
              <a:t> </a:t>
            </a:r>
            <a:r>
              <a:rPr lang="fa-IR" dirty="0">
                <a:latin typeface="Arabic Typesetting" panose="03020402040406030203" pitchFamily="66" charset="-78"/>
                <a:cs typeface="Arabic Typesetting" panose="03020402040406030203" pitchFamily="66" charset="-78"/>
              </a:rPr>
              <a:t>هر دقیقه حدود یک لیتر خون (یک پنجم خونی که توسط قلب پمپ می‌شود) از طریق سرخرگ کلیوی وارد کلیه‌ها می‌شود. پس از اینکه خون تصفیه شد خون تصفیه شده از طریق سیاهرگ‌های کلیوی به بدن باز می‌گردد</a:t>
            </a:r>
            <a:endParaRPr lang="en-US" dirty="0">
              <a:latin typeface="Arabic Typesetting" panose="03020402040406030203" pitchFamily="66" charset="-78"/>
              <a:cs typeface="Arabic Typesetting" panose="03020402040406030203" pitchFamily="66" charset="-78"/>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flipH="1">
            <a:off x="5147265" y="2638696"/>
            <a:ext cx="4183235" cy="2199571"/>
          </a:xfrm>
        </p:spPr>
      </p:pic>
      <p:sp>
        <p:nvSpPr>
          <p:cNvPr id="4" name="AutoShape 2" descr="درمورد کلیه و بیماری های آن چه می دانید؟"/>
          <p:cNvSpPr>
            <a:spLocks noChangeAspect="1" noChangeArrowheads="1"/>
          </p:cNvSpPr>
          <p:nvPr/>
        </p:nvSpPr>
        <p:spPr bwMode="auto">
          <a:xfrm>
            <a:off x="155575" y="-738188"/>
            <a:ext cx="2952750" cy="155257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8502683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
            <a:ext cx="9599075" cy="7093130"/>
          </a:xfrm>
        </p:spPr>
        <p:txBody>
          <a:bodyPr>
            <a:normAutofit/>
          </a:bodyPr>
          <a:lstStyle/>
          <a:p>
            <a:pPr algn="r"/>
            <a:r>
              <a:rPr lang="fa-IR" b="1" dirty="0"/>
              <a:t>1</a:t>
            </a:r>
            <a:r>
              <a:rPr lang="fa-IR" b="1" dirty="0">
                <a:latin typeface="Arabic Typesetting" panose="03020402040406030203" pitchFamily="66" charset="-78"/>
                <a:cs typeface="Arabic Typesetting" panose="03020402040406030203" pitchFamily="66" charset="-78"/>
              </a:rPr>
              <a:t>-کلیه‌ها آب بدن را تنظیم می‌کنند:</a:t>
            </a:r>
            <a:r>
              <a:rPr lang="fa-IR" sz="3200" dirty="0">
                <a:latin typeface="Arabic Typesetting" panose="03020402040406030203" pitchFamily="66" charset="-78"/>
                <a:cs typeface="Arabic Typesetting" panose="03020402040406030203" pitchFamily="66" charset="-78"/>
              </a:rPr>
              <a:t/>
            </a:r>
            <a:br>
              <a:rPr lang="fa-IR" sz="3200" dirty="0">
                <a:latin typeface="Arabic Typesetting" panose="03020402040406030203" pitchFamily="66" charset="-78"/>
                <a:cs typeface="Arabic Typesetting" panose="03020402040406030203" pitchFamily="66" charset="-78"/>
              </a:rPr>
            </a:br>
            <a:r>
              <a:rPr lang="fa-IR" sz="3200" dirty="0">
                <a:latin typeface="Arabic Typesetting" panose="03020402040406030203" pitchFamily="66" charset="-78"/>
                <a:cs typeface="Arabic Typesetting" panose="03020402040406030203" pitchFamily="66" charset="-78"/>
              </a:rPr>
              <a:t/>
            </a:r>
            <a:br>
              <a:rPr lang="fa-IR" sz="3200" dirty="0">
                <a:latin typeface="Arabic Typesetting" panose="03020402040406030203" pitchFamily="66" charset="-78"/>
                <a:cs typeface="Arabic Typesetting" panose="03020402040406030203" pitchFamily="66" charset="-78"/>
              </a:rPr>
            </a:br>
            <a:r>
              <a:rPr lang="fa-IR" dirty="0">
                <a:latin typeface="Arabic Typesetting" panose="03020402040406030203" pitchFamily="66" charset="-78"/>
                <a:cs typeface="Arabic Typesetting" panose="03020402040406030203" pitchFamily="66" charset="-78"/>
              </a:rPr>
              <a:t>برای اینکه بدن شما بدرستی و به نحو مطلوب فعالیت کند لازم است که دارای حجم مناسب آب باشد</a:t>
            </a:r>
            <a:r>
              <a:rPr lang="fa-IR" dirty="0" smtClean="0">
                <a:latin typeface="Arabic Typesetting" panose="03020402040406030203" pitchFamily="66" charset="-78"/>
                <a:cs typeface="Arabic Typesetting" panose="03020402040406030203" pitchFamily="66" charset="-78"/>
              </a:rPr>
              <a:t>.</a:t>
            </a:r>
            <a:br>
              <a:rPr lang="fa-IR" dirty="0" smtClean="0">
                <a:latin typeface="Arabic Typesetting" panose="03020402040406030203" pitchFamily="66" charset="-78"/>
                <a:cs typeface="Arabic Typesetting" panose="03020402040406030203" pitchFamily="66" charset="-78"/>
              </a:rPr>
            </a:br>
            <a:r>
              <a:rPr lang="fa-IR" b="1" dirty="0"/>
              <a:t>2</a:t>
            </a:r>
            <a:r>
              <a:rPr lang="fa-IR" b="1" dirty="0">
                <a:latin typeface="Arabic Typesetting" panose="03020402040406030203" pitchFamily="66" charset="-78"/>
                <a:cs typeface="Arabic Typesetting" panose="03020402040406030203" pitchFamily="66" charset="-78"/>
              </a:rPr>
              <a:t>- کلیه‌ها مواد زائد را برداشت می‌کنند:</a:t>
            </a:r>
            <a:r>
              <a:rPr lang="fa-IR" sz="3200" dirty="0">
                <a:latin typeface="Arabic Typesetting" panose="03020402040406030203" pitchFamily="66" charset="-78"/>
                <a:cs typeface="Arabic Typesetting" panose="03020402040406030203" pitchFamily="66" charset="-78"/>
              </a:rPr>
              <a:t/>
            </a:r>
            <a:br>
              <a:rPr lang="fa-IR" sz="3200" dirty="0">
                <a:latin typeface="Arabic Typesetting" panose="03020402040406030203" pitchFamily="66" charset="-78"/>
                <a:cs typeface="Arabic Typesetting" panose="03020402040406030203" pitchFamily="66" charset="-78"/>
              </a:rPr>
            </a:br>
            <a:r>
              <a:rPr lang="fa-IR" sz="3200" dirty="0">
                <a:latin typeface="Arabic Typesetting" panose="03020402040406030203" pitchFamily="66" charset="-78"/>
                <a:cs typeface="Arabic Typesetting" panose="03020402040406030203" pitchFamily="66" charset="-78"/>
              </a:rPr>
              <a:t/>
            </a:r>
            <a:br>
              <a:rPr lang="fa-IR" sz="3200" dirty="0">
                <a:latin typeface="Arabic Typesetting" panose="03020402040406030203" pitchFamily="66" charset="-78"/>
                <a:cs typeface="Arabic Typesetting" panose="03020402040406030203" pitchFamily="66" charset="-78"/>
              </a:rPr>
            </a:br>
            <a:r>
              <a:rPr lang="fa-IR" dirty="0">
                <a:latin typeface="Arabic Typesetting" panose="03020402040406030203" pitchFamily="66" charset="-78"/>
                <a:cs typeface="Arabic Typesetting" panose="03020402040406030203" pitchFamily="66" charset="-78"/>
              </a:rPr>
              <a:t>بسیاری از مواد در خون و مایعات بدن باید در اندازه مناسب وجود داشته باشند تا بدن به درستی عملکرد داشته باشد</a:t>
            </a:r>
            <a:r>
              <a:rPr lang="fa-IR" dirty="0" smtClean="0">
                <a:latin typeface="Arabic Typesetting" panose="03020402040406030203" pitchFamily="66" charset="-78"/>
                <a:cs typeface="Arabic Typesetting" panose="03020402040406030203" pitchFamily="66" charset="-78"/>
              </a:rPr>
              <a:t>.</a:t>
            </a:r>
            <a:br>
              <a:rPr lang="fa-IR" dirty="0" smtClean="0">
                <a:latin typeface="Arabic Typesetting" panose="03020402040406030203" pitchFamily="66" charset="-78"/>
                <a:cs typeface="Arabic Typesetting" panose="03020402040406030203" pitchFamily="66" charset="-78"/>
              </a:rPr>
            </a:br>
            <a:r>
              <a:rPr lang="fa-IR" b="1" dirty="0"/>
              <a:t>۳</a:t>
            </a:r>
            <a:r>
              <a:rPr lang="fa-IR" b="1" dirty="0">
                <a:latin typeface="Arabic Typesetting" panose="03020402040406030203" pitchFamily="66" charset="-78"/>
                <a:cs typeface="Arabic Typesetting" panose="03020402040406030203" pitchFamily="66" charset="-78"/>
              </a:rPr>
              <a:t>- کلیه‌ها هورمون می‌‌سازند:</a:t>
            </a:r>
            <a:r>
              <a:rPr lang="fa-IR" sz="3200" dirty="0">
                <a:latin typeface="Arabic Typesetting" panose="03020402040406030203" pitchFamily="66" charset="-78"/>
                <a:cs typeface="Arabic Typesetting" panose="03020402040406030203" pitchFamily="66" charset="-78"/>
              </a:rPr>
              <a:t/>
            </a:r>
            <a:br>
              <a:rPr lang="fa-IR" sz="3200" dirty="0">
                <a:latin typeface="Arabic Typesetting" panose="03020402040406030203" pitchFamily="66" charset="-78"/>
                <a:cs typeface="Arabic Typesetting" panose="03020402040406030203" pitchFamily="66" charset="-78"/>
              </a:rPr>
            </a:br>
            <a:r>
              <a:rPr lang="fa-IR" sz="3200" dirty="0">
                <a:latin typeface="Arabic Typesetting" panose="03020402040406030203" pitchFamily="66" charset="-78"/>
                <a:cs typeface="Arabic Typesetting" panose="03020402040406030203" pitchFamily="66" charset="-78"/>
              </a:rPr>
              <a:t/>
            </a:r>
            <a:br>
              <a:rPr lang="fa-IR" sz="3200" dirty="0">
                <a:latin typeface="Arabic Typesetting" panose="03020402040406030203" pitchFamily="66" charset="-78"/>
                <a:cs typeface="Arabic Typesetting" panose="03020402040406030203" pitchFamily="66" charset="-78"/>
              </a:rPr>
            </a:br>
            <a:r>
              <a:rPr lang="fa-IR" sz="3200" dirty="0">
                <a:latin typeface="Arabic Typesetting" panose="03020402040406030203" pitchFamily="66" charset="-78"/>
                <a:cs typeface="Arabic Typesetting" panose="03020402040406030203" pitchFamily="66" charset="-78"/>
              </a:rPr>
              <a:t>کلیه‌های سالم پیک (پیغام بر)‌های شیمیایی مهمی بنام هورمون‌ها را نیز می‌‌سازند. این هورمون‌ها در جریان خون گردش کرده و بعضی از عملکردهای بدن مانند: فشار خون، ساخت گویچه‌های قرمز و برداشت کلسیم از روده‌ها را تنظیم می‌کنند.</a:t>
            </a:r>
            <a:endParaRPr lang="en-US" sz="2800"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flipH="1" flipV="1">
            <a:off x="0" y="5911222"/>
            <a:ext cx="2589212" cy="946778"/>
          </a:xfrm>
        </p:spPr>
        <p:txBody>
          <a:bodyPr/>
          <a:lstStyle/>
          <a:p>
            <a:endParaRPr lang="en-US" dirty="0"/>
          </a:p>
        </p:txBody>
      </p:sp>
    </p:spTree>
    <p:extLst>
      <p:ext uri="{BB962C8B-B14F-4D97-AF65-F5344CB8AC3E}">
        <p14:creationId xmlns:p14="http://schemas.microsoft.com/office/powerpoint/2010/main" val="1826699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776690"/>
          </a:xfrm>
        </p:spPr>
        <p:txBody>
          <a:bodyPr>
            <a:normAutofit/>
          </a:bodyPr>
          <a:lstStyle/>
          <a:p>
            <a:pPr algn="r"/>
            <a:r>
              <a:rPr lang="fa-IR" b="1" dirty="0"/>
              <a:t>نشانه‌های بیماری کلیوی</a:t>
            </a:r>
            <a:r>
              <a:rPr lang="fa-IR" dirty="0">
                <a:latin typeface="Arabic Typesetting" panose="03020402040406030203" pitchFamily="66" charset="-78"/>
                <a:cs typeface="Arabic Typesetting" panose="03020402040406030203" pitchFamily="66" charset="-78"/>
              </a:rPr>
              <a:t/>
            </a:r>
            <a:br>
              <a:rPr lang="fa-IR" dirty="0">
                <a:latin typeface="Arabic Typesetting" panose="03020402040406030203" pitchFamily="66" charset="-78"/>
                <a:cs typeface="Arabic Typesetting" panose="03020402040406030203" pitchFamily="66" charset="-78"/>
              </a:rPr>
            </a:br>
            <a:r>
              <a:rPr lang="fa-IR" dirty="0">
                <a:latin typeface="Arabic Typesetting" panose="03020402040406030203" pitchFamily="66" charset="-78"/>
                <a:cs typeface="Arabic Typesetting" panose="03020402040406030203" pitchFamily="66" charset="-78"/>
              </a:rPr>
              <a:t/>
            </a:r>
            <a:br>
              <a:rPr lang="fa-IR" dirty="0">
                <a:latin typeface="Arabic Typesetting" panose="03020402040406030203" pitchFamily="66" charset="-78"/>
                <a:cs typeface="Arabic Typesetting" panose="03020402040406030203" pitchFamily="66" charset="-78"/>
              </a:rPr>
            </a:br>
            <a:r>
              <a:rPr lang="fa-IR" dirty="0">
                <a:latin typeface="Arabic Typesetting" panose="03020402040406030203" pitchFamily="66" charset="-78"/>
                <a:cs typeface="Arabic Typesetting" panose="03020402040406030203" pitchFamily="66" charset="-78"/>
              </a:rPr>
              <a:t>بیماری کلیوی معمولاً بی سر و صدا پیشرفت می‌کند و پیش از ایجاد هر گونه شکایت موجب تخریب قسمت عمده‌ای از فعالیت و عملکرد کلیه می‌شود بنابراین افراد در معرض خطر پیشرفت بیماری کلیوی باید بطور مرتب ارزیابی شوند. این افراد کسانی هستند که مبتلا به بیماری قند - دیابت - پرفشاری خون، بیماری عروقی و وابستگان نزدیک افراد مبتلا به بیماری های ارثی کلیه می‌‌باشند.</a:t>
            </a:r>
            <a:endParaRPr lang="en-US" dirty="0">
              <a:latin typeface="Arabic Typesetting" panose="03020402040406030203" pitchFamily="66" charset="-78"/>
              <a:cs typeface="Arabic Typesetting" panose="03020402040406030203" pitchFamily="66" charset="-78"/>
            </a:endParaRPr>
          </a:p>
        </p:txBody>
      </p:sp>
      <p:sp>
        <p:nvSpPr>
          <p:cNvPr id="3" name="Content Placeholder 2"/>
          <p:cNvSpPr>
            <a:spLocks noGrp="1"/>
          </p:cNvSpPr>
          <p:nvPr>
            <p:ph idx="1"/>
          </p:nvPr>
        </p:nvSpPr>
        <p:spPr>
          <a:xfrm flipH="1">
            <a:off x="744582" y="2142310"/>
            <a:ext cx="470263" cy="3768912"/>
          </a:xfrm>
        </p:spPr>
        <p:txBody>
          <a:bodyPr/>
          <a:lstStyle/>
          <a:p>
            <a:endParaRPr lang="en-US" dirty="0"/>
          </a:p>
        </p:txBody>
      </p:sp>
    </p:spTree>
    <p:extLst>
      <p:ext uri="{BB962C8B-B14F-4D97-AF65-F5344CB8AC3E}">
        <p14:creationId xmlns:p14="http://schemas.microsoft.com/office/powerpoint/2010/main" val="20765390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08747"/>
          </a:xfrm>
        </p:spPr>
        <p:txBody>
          <a:bodyPr>
            <a:normAutofit fontScale="90000"/>
          </a:bodyPr>
          <a:lstStyle/>
          <a:p>
            <a:pPr algn="r"/>
            <a:r>
              <a:rPr lang="fa-IR" dirty="0"/>
              <a:t>بعضی از علائمی که می‌تواند نشانگر بیماری کلیوی باشد عبارت‌اند از:</a:t>
            </a:r>
            <a:endParaRPr lang="en-US" dirty="0"/>
          </a:p>
        </p:txBody>
      </p:sp>
      <p:sp>
        <p:nvSpPr>
          <p:cNvPr id="3" name="Content Placeholder 2"/>
          <p:cNvSpPr>
            <a:spLocks noGrp="1"/>
          </p:cNvSpPr>
          <p:nvPr>
            <p:ph idx="1"/>
          </p:nvPr>
        </p:nvSpPr>
        <p:spPr>
          <a:xfrm>
            <a:off x="2341017" y="2312126"/>
            <a:ext cx="8915400" cy="4245708"/>
          </a:xfrm>
        </p:spPr>
        <p:txBody>
          <a:bodyPr>
            <a:normAutofit/>
          </a:bodyPr>
          <a:lstStyle/>
          <a:p>
            <a:pPr algn="r"/>
            <a:r>
              <a:rPr lang="fa-IR" sz="3600" dirty="0">
                <a:latin typeface="Arabic Typesetting" panose="03020402040406030203" pitchFamily="66" charset="-78"/>
                <a:cs typeface="Arabic Typesetting" panose="03020402040406030203" pitchFamily="66" charset="-78"/>
              </a:rPr>
              <a:t>خستگی</a:t>
            </a:r>
            <a:r>
              <a:rPr lang="fa-IR" sz="3600" dirty="0">
                <a:latin typeface="Arabic Typesetting" panose="03020402040406030203" pitchFamily="66" charset="-78"/>
                <a:cs typeface="Arabic Typesetting" panose="03020402040406030203" pitchFamily="66" charset="-78"/>
              </a:rPr>
              <a:t/>
            </a:r>
            <a:br>
              <a:rPr lang="fa-IR" sz="3600" dirty="0">
                <a:latin typeface="Arabic Typesetting" panose="03020402040406030203" pitchFamily="66" charset="-78"/>
                <a:cs typeface="Arabic Typesetting" panose="03020402040406030203" pitchFamily="66" charset="-78"/>
              </a:rPr>
            </a:br>
            <a:r>
              <a:rPr lang="fa-IR" sz="3600" dirty="0">
                <a:latin typeface="Arabic Typesetting" panose="03020402040406030203" pitchFamily="66" charset="-78"/>
                <a:cs typeface="Arabic Typesetting" panose="03020402040406030203" pitchFamily="66" charset="-78"/>
              </a:rPr>
              <a:t>پرفشاری خون</a:t>
            </a:r>
            <a:r>
              <a:rPr lang="fa-IR" sz="3600" dirty="0">
                <a:latin typeface="Arabic Typesetting" panose="03020402040406030203" pitchFamily="66" charset="-78"/>
                <a:cs typeface="Arabic Typesetting" panose="03020402040406030203" pitchFamily="66" charset="-78"/>
              </a:rPr>
              <a:t/>
            </a:r>
            <a:br>
              <a:rPr lang="fa-IR" sz="3600" dirty="0">
                <a:latin typeface="Arabic Typesetting" panose="03020402040406030203" pitchFamily="66" charset="-78"/>
                <a:cs typeface="Arabic Typesetting" panose="03020402040406030203" pitchFamily="66" charset="-78"/>
              </a:rPr>
            </a:br>
            <a:r>
              <a:rPr lang="fa-IR" sz="3600" dirty="0">
                <a:latin typeface="Arabic Typesetting" panose="03020402040406030203" pitchFamily="66" charset="-78"/>
                <a:cs typeface="Arabic Typesetting" panose="03020402040406030203" pitchFamily="66" charset="-78"/>
              </a:rPr>
              <a:t>ورم چشم ها، دست یا پا</a:t>
            </a:r>
            <a:r>
              <a:rPr lang="fa-IR" sz="3600" dirty="0">
                <a:latin typeface="Arabic Typesetting" panose="03020402040406030203" pitchFamily="66" charset="-78"/>
                <a:cs typeface="Arabic Typesetting" panose="03020402040406030203" pitchFamily="66" charset="-78"/>
              </a:rPr>
              <a:t/>
            </a:r>
            <a:br>
              <a:rPr lang="fa-IR" sz="3600" dirty="0">
                <a:latin typeface="Arabic Typesetting" panose="03020402040406030203" pitchFamily="66" charset="-78"/>
                <a:cs typeface="Arabic Typesetting" panose="03020402040406030203" pitchFamily="66" charset="-78"/>
              </a:rPr>
            </a:br>
            <a:r>
              <a:rPr lang="fa-IR" sz="3600" dirty="0">
                <a:latin typeface="Arabic Typesetting" panose="03020402040406030203" pitchFamily="66" charset="-78"/>
                <a:cs typeface="Arabic Typesetting" panose="03020402040406030203" pitchFamily="66" charset="-78"/>
              </a:rPr>
              <a:t>دفع ادرار خونی، تیره یا رنگ چای</a:t>
            </a:r>
            <a:r>
              <a:rPr lang="fa-IR" sz="3600" dirty="0">
                <a:latin typeface="Arabic Typesetting" panose="03020402040406030203" pitchFamily="66" charset="-78"/>
                <a:cs typeface="Arabic Typesetting" panose="03020402040406030203" pitchFamily="66" charset="-78"/>
              </a:rPr>
              <a:t/>
            </a:r>
            <a:br>
              <a:rPr lang="fa-IR" sz="3600" dirty="0">
                <a:latin typeface="Arabic Typesetting" panose="03020402040406030203" pitchFamily="66" charset="-78"/>
                <a:cs typeface="Arabic Typesetting" panose="03020402040406030203" pitchFamily="66" charset="-78"/>
              </a:rPr>
            </a:br>
            <a:r>
              <a:rPr lang="fa-IR" sz="3600" dirty="0">
                <a:latin typeface="Arabic Typesetting" panose="03020402040406030203" pitchFamily="66" charset="-78"/>
                <a:cs typeface="Arabic Typesetting" panose="03020402040406030203" pitchFamily="66" charset="-78"/>
              </a:rPr>
              <a:t>شب‌ادراری (بیشتر از یک بار در موقع خواب)</a:t>
            </a:r>
            <a:r>
              <a:rPr lang="fa-IR" sz="3600" dirty="0">
                <a:latin typeface="Arabic Typesetting" panose="03020402040406030203" pitchFamily="66" charset="-78"/>
                <a:cs typeface="Arabic Typesetting" panose="03020402040406030203" pitchFamily="66" charset="-78"/>
              </a:rPr>
              <a:t/>
            </a:r>
            <a:br>
              <a:rPr lang="fa-IR" sz="3600" dirty="0">
                <a:latin typeface="Arabic Typesetting" panose="03020402040406030203" pitchFamily="66" charset="-78"/>
                <a:cs typeface="Arabic Typesetting" panose="03020402040406030203" pitchFamily="66" charset="-78"/>
              </a:rPr>
            </a:br>
            <a:r>
              <a:rPr lang="fa-IR" sz="3600" dirty="0">
                <a:latin typeface="Arabic Typesetting" panose="03020402040406030203" pitchFamily="66" charset="-78"/>
                <a:cs typeface="Arabic Typesetting" panose="03020402040406030203" pitchFamily="66" charset="-78"/>
              </a:rPr>
              <a:t>کاهش اشتها (کاهش وزن)</a:t>
            </a:r>
            <a:r>
              <a:rPr lang="fa-IR" sz="3600" dirty="0">
                <a:latin typeface="Arabic Typesetting" panose="03020402040406030203" pitchFamily="66" charset="-78"/>
                <a:cs typeface="Arabic Typesetting" panose="03020402040406030203" pitchFamily="66" charset="-78"/>
              </a:rPr>
              <a:t/>
            </a:r>
            <a:br>
              <a:rPr lang="fa-IR" sz="3600" dirty="0">
                <a:latin typeface="Arabic Typesetting" panose="03020402040406030203" pitchFamily="66" charset="-78"/>
                <a:cs typeface="Arabic Typesetting" panose="03020402040406030203" pitchFamily="66" charset="-78"/>
              </a:rPr>
            </a:br>
            <a:r>
              <a:rPr lang="fa-IR" sz="3600" dirty="0">
                <a:latin typeface="Arabic Typesetting" panose="03020402040406030203" pitchFamily="66" charset="-78"/>
                <a:cs typeface="Arabic Typesetting" panose="03020402040406030203" pitchFamily="66" charset="-78"/>
              </a:rPr>
              <a:t>خارش سراسری پایدار</a:t>
            </a:r>
            <a:endParaRPr lang="en-US"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0022570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81497"/>
            <a:ext cx="9599075" cy="4545873"/>
          </a:xfrm>
        </p:spPr>
        <p:txBody>
          <a:bodyPr/>
          <a:lstStyle/>
          <a:p>
            <a:pPr algn="r"/>
            <a:r>
              <a:rPr lang="fa-IR" b="1" dirty="0">
                <a:latin typeface="Arabic Typesetting" panose="03020402040406030203" pitchFamily="66" charset="-78"/>
                <a:cs typeface="Arabic Typesetting" panose="03020402040406030203" pitchFamily="66" charset="-78"/>
              </a:rPr>
              <a:t>چگونه می‌توانید در پیشگیری از بیماری های کلیوی موثر باشید ؟</a:t>
            </a:r>
            <a:r>
              <a:rPr lang="fa-IR" dirty="0">
                <a:latin typeface="Arabic Typesetting" panose="03020402040406030203" pitchFamily="66" charset="-78"/>
                <a:cs typeface="Arabic Typesetting" panose="03020402040406030203" pitchFamily="66" charset="-78"/>
              </a:rPr>
              <a:t/>
            </a:r>
            <a:br>
              <a:rPr lang="fa-IR" dirty="0">
                <a:latin typeface="Arabic Typesetting" panose="03020402040406030203" pitchFamily="66" charset="-78"/>
                <a:cs typeface="Arabic Typesetting" panose="03020402040406030203" pitchFamily="66" charset="-78"/>
              </a:rPr>
            </a:br>
            <a:r>
              <a:rPr lang="fa-IR" dirty="0">
                <a:latin typeface="Arabic Typesetting" panose="03020402040406030203" pitchFamily="66" charset="-78"/>
                <a:cs typeface="Arabic Typesetting" panose="03020402040406030203" pitchFamily="66" charset="-78"/>
              </a:rPr>
              <a:t/>
            </a:r>
            <a:br>
              <a:rPr lang="fa-IR" dirty="0">
                <a:latin typeface="Arabic Typesetting" panose="03020402040406030203" pitchFamily="66" charset="-78"/>
                <a:cs typeface="Arabic Typesetting" panose="03020402040406030203" pitchFamily="66" charset="-78"/>
              </a:rPr>
            </a:br>
            <a:r>
              <a:rPr lang="fa-IR" dirty="0">
                <a:latin typeface="Arabic Typesetting" panose="03020402040406030203" pitchFamily="66" charset="-78"/>
                <a:cs typeface="Arabic Typesetting" panose="03020402040406030203" pitchFamily="66" charset="-78"/>
              </a:rPr>
              <a:t>فشار خون خود را بطور منظم چک کنید. فشار خون بالا و کنترل نشده سرعت طبیعی هر گونه بیماری کلیوی را افزایش می‌‌دهد. اگر شما مبتلا به مرض قند می‌‌باشید، باید بیماری شما تحت کنترل درآید. تعداد زیادی از بیماران کلیوی مبتلایان به بیماری قند می‌‌باشند به ویژه و حتی الامکان از مصرف داروهایی که توسط پزشک تجویز نشده‌اند ماند مسکن‌ها خودداری کنید</a:t>
            </a:r>
            <a:r>
              <a:rPr lang="fa-IR" dirty="0"/>
              <a:t>.</a:t>
            </a:r>
            <a:endParaRPr lang="en-US" dirty="0"/>
          </a:p>
        </p:txBody>
      </p:sp>
      <p:sp>
        <p:nvSpPr>
          <p:cNvPr id="3" name="Content Placeholder 2"/>
          <p:cNvSpPr>
            <a:spLocks noGrp="1"/>
          </p:cNvSpPr>
          <p:nvPr>
            <p:ph idx="1"/>
          </p:nvPr>
        </p:nvSpPr>
        <p:spPr>
          <a:xfrm>
            <a:off x="548638" y="3174274"/>
            <a:ext cx="1613211" cy="2240558"/>
          </a:xfrm>
        </p:spPr>
        <p:txBody>
          <a:bodyPr/>
          <a:lstStyle/>
          <a:p>
            <a:endParaRPr lang="en-US" dirty="0"/>
          </a:p>
        </p:txBody>
      </p:sp>
    </p:spTree>
    <p:extLst>
      <p:ext uri="{BB962C8B-B14F-4D97-AF65-F5344CB8AC3E}">
        <p14:creationId xmlns:p14="http://schemas.microsoft.com/office/powerpoint/2010/main" val="1545928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60057" y="169817"/>
            <a:ext cx="8700830" cy="649968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77318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4079" y="2011680"/>
            <a:ext cx="8911687" cy="1698171"/>
          </a:xfrm>
        </p:spPr>
        <p:txBody>
          <a:bodyPr>
            <a:normAutofit/>
          </a:bodyPr>
          <a:lstStyle/>
          <a:p>
            <a:r>
              <a:rPr lang="fa-IR" sz="6000" dirty="0" smtClean="0">
                <a:latin typeface="Aldhabi" panose="01000000000000000000" pitchFamily="2" charset="-78"/>
                <a:cs typeface="Aldhabi" panose="01000000000000000000" pitchFamily="2" charset="-78"/>
              </a:rPr>
              <a:t>التماس دعا یاعلی مدد</a:t>
            </a:r>
            <a:endParaRPr lang="en-US" sz="6000" dirty="0">
              <a:latin typeface="Aldhabi" panose="01000000000000000000" pitchFamily="2" charset="-78"/>
              <a:cs typeface="Aldhabi" panose="01000000000000000000" pitchFamily="2" charset="-78"/>
            </a:endParaRPr>
          </a:p>
        </p:txBody>
      </p:sp>
      <p:sp>
        <p:nvSpPr>
          <p:cNvPr id="3" name="Content Placeholder 2"/>
          <p:cNvSpPr>
            <a:spLocks noGrp="1"/>
          </p:cNvSpPr>
          <p:nvPr>
            <p:ph idx="1"/>
          </p:nvPr>
        </p:nvSpPr>
        <p:spPr>
          <a:xfrm flipV="1">
            <a:off x="2589212" y="5911221"/>
            <a:ext cx="6162902" cy="724709"/>
          </a:xfrm>
        </p:spPr>
        <p:txBody>
          <a:bodyPr/>
          <a:lstStyle/>
          <a:p>
            <a:endParaRPr lang="en-US" dirty="0"/>
          </a:p>
        </p:txBody>
      </p:sp>
    </p:spTree>
    <p:extLst>
      <p:ext uri="{BB962C8B-B14F-4D97-AF65-F5344CB8AC3E}">
        <p14:creationId xmlns:p14="http://schemas.microsoft.com/office/powerpoint/2010/main" val="270274608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TotalTime>
  <Words>60</Words>
  <Application>Microsoft Office PowerPoint</Application>
  <PresentationFormat>Widescreen</PresentationFormat>
  <Paragraphs>10</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Aldhabi</vt:lpstr>
      <vt:lpstr>Arabic Typesetting</vt:lpstr>
      <vt:lpstr>Arial</vt:lpstr>
      <vt:lpstr>Calibri Light</vt:lpstr>
      <vt:lpstr>Century Gothic</vt:lpstr>
      <vt:lpstr>Tahoma</vt:lpstr>
      <vt:lpstr>Wingdings 3</vt:lpstr>
      <vt:lpstr>Wisp</vt:lpstr>
      <vt:lpstr>بسم الله الرحمن الرحیم</vt:lpstr>
      <vt:lpstr>مهم‌ترین وظیفه کلیه‌ها برداشت مواد زائد از خون و بازگرداندن خون تصفیه شده به بدن می‌‌باشد</vt:lpstr>
      <vt:lpstr> هر دقیقه حدود یک لیتر خون (یک پنجم خونی که توسط قلب پمپ می‌شود) از طریق سرخرگ کلیوی وارد کلیه‌ها می‌شود. پس از اینکه خون تصفیه شد خون تصفیه شده از طریق سیاهرگ‌های کلیوی به بدن باز می‌گردد</vt:lpstr>
      <vt:lpstr>1-کلیه‌ها آب بدن را تنظیم می‌کنند:  برای اینکه بدن شما بدرستی و به نحو مطلوب فعالیت کند لازم است که دارای حجم مناسب آب باشد. 2- کلیه‌ها مواد زائد را برداشت می‌کنند:  بسیاری از مواد در خون و مایعات بدن باید در اندازه مناسب وجود داشته باشند تا بدن به درستی عملکرد داشته باشد. ۳- کلیه‌ها هورمون می‌‌سازند:  کلیه‌های سالم پیک (پیغام بر)‌های شیمیایی مهمی بنام هورمون‌ها را نیز می‌‌سازند. این هورمون‌ها در جریان خون گردش کرده و بعضی از عملکردهای بدن مانند: فشار خون، ساخت گویچه‌های قرمز و برداشت کلسیم از روده‌ها را تنظیم می‌کنند.</vt:lpstr>
      <vt:lpstr>نشانه‌های بیماری کلیوی  بیماری کلیوی معمولاً بی سر و صدا پیشرفت می‌کند و پیش از ایجاد هر گونه شکایت موجب تخریب قسمت عمده‌ای از فعالیت و عملکرد کلیه می‌شود بنابراین افراد در معرض خطر پیشرفت بیماری کلیوی باید بطور مرتب ارزیابی شوند. این افراد کسانی هستند که مبتلا به بیماری قند - دیابت - پرفشاری خون، بیماری عروقی و وابستگان نزدیک افراد مبتلا به بیماری های ارثی کلیه می‌‌باشند.</vt:lpstr>
      <vt:lpstr>بعضی از علائمی که می‌تواند نشانگر بیماری کلیوی باشد عبارت‌اند از:</vt:lpstr>
      <vt:lpstr>چگونه می‌توانید در پیشگیری از بیماری های کلیوی موثر باشید ؟  فشار خون خود را بطور منظم چک کنید. فشار خون بالا و کنترل نشده سرعت طبیعی هر گونه بیماری کلیوی را افزایش می‌‌دهد. اگر شما مبتلا به مرض قند می‌‌باشید، باید بیماری شما تحت کنترل درآید. تعداد زیادی از بیماران کلیوی مبتلایان به بیماری قند می‌‌باشند به ویژه و حتی الامکان از مصرف داروهایی که توسط پزشک تجویز نشده‌اند ماند مسکن‌ها خودداری کنید.</vt:lpstr>
      <vt:lpstr>PowerPoint Presentation</vt:lpstr>
      <vt:lpstr>التماس دعا یاعلی مدد</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K-Pish</dc:creator>
  <cp:lastModifiedBy>K-Pish</cp:lastModifiedBy>
  <cp:revision>2</cp:revision>
  <dcterms:created xsi:type="dcterms:W3CDTF">2021-04-13T08:00:36Z</dcterms:created>
  <dcterms:modified xsi:type="dcterms:W3CDTF">2021-04-13T08:16:13Z</dcterms:modified>
</cp:coreProperties>
</file>