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4" d="100"/>
          <a:sy n="74" d="100"/>
        </p:scale>
        <p:origin x="5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fa.wikipedia.org/wiki/%D8%B3%D8%AA%D9%88%D9%86_%D9%85%D9%87%D8%B1%D9%87%E2%80%8C%D9%87%D8%A7" TargetMode="External"/><Relationship Id="rId3" Type="http://schemas.openxmlformats.org/officeDocument/2006/relationships/hyperlink" Target="https://fa.wikipedia.org/w/index.php?title=%D8%AD%D9%81%D8%B1%D9%87_%D8%B3%DB%8C%D9%86%D9%87&amp;action=edit&amp;redlink=1" TargetMode="External"/><Relationship Id="rId7" Type="http://schemas.openxmlformats.org/officeDocument/2006/relationships/hyperlink" Target="https://fa.wikipedia.org/wiki/%D8%AC%D9%86%D8%A7%D8%B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fa.wikipedia.org/wiki/%D8%AF%DB%8C%D8%A7%D9%81%D8%B1%D8%A7%DA%AF%D9%85_(%DA%A9%D8%A7%D9%84%D8%A8%D8%AF%D8%B4%D9%86%D8%A7%D8%B3%DB%8C)" TargetMode="External"/><Relationship Id="rId11" Type="http://schemas.openxmlformats.org/officeDocument/2006/relationships/hyperlink" Target="https://fa.wikipedia.org/wiki/%DA%A9%D8%A7%D8%B1%DB%8C%D9%86%D8%A7_(%D9%86%D8%A7%DB%8C)" TargetMode="External"/><Relationship Id="rId5" Type="http://schemas.openxmlformats.org/officeDocument/2006/relationships/hyperlink" Target="https://fa.wikipedia.org/wiki/%D9%82%D9%81%D8%B3%D9%87_%D8%B3%DB%8C%D9%86%D9%87" TargetMode="External"/><Relationship Id="rId10" Type="http://schemas.openxmlformats.org/officeDocument/2006/relationships/hyperlink" Target="https://fa.wikipedia.org/wiki/%D8%B9%D8%B1%D9%88%D9%82_%D8%A8%D8%B2%D8%B1%DA%AF" TargetMode="External"/><Relationship Id="rId4" Type="http://schemas.openxmlformats.org/officeDocument/2006/relationships/hyperlink" Target="https://fa.wikipedia.org/wiki/%D9%82%D9%84%D8%A8" TargetMode="External"/><Relationship Id="rId9" Type="http://schemas.openxmlformats.org/officeDocument/2006/relationships/hyperlink" Target="https://fa.wikipedia.org/wiki/%D9%86%D8%A7%DB%8C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fa.wikipedia.org/wiki/%D9%85%D9%88%DB%8C%D8%B1%DA%AF" TargetMode="External"/><Relationship Id="rId13" Type="http://schemas.openxmlformats.org/officeDocument/2006/relationships/hyperlink" Target="https://fa.wikipedia.org/w/index.php?title=%D8%B4%D8%B1%DB%8C%D8%A7%D9%86%D9%87%D8%A7%DB%8C_%D8%B1%DB%8C%D9%88%DB%8C&amp;action=edit&amp;redlink=1" TargetMode="External"/><Relationship Id="rId3" Type="http://schemas.openxmlformats.org/officeDocument/2006/relationships/hyperlink" Target="https://fa.wikipedia.org/wiki/%D8%A7%DA%A9%D8%B3%DB%8C%DA%98%D9%86" TargetMode="External"/><Relationship Id="rId7" Type="http://schemas.openxmlformats.org/officeDocument/2006/relationships/hyperlink" Target="https://fa.wikipedia.org/wiki/%DA%A9%DB%8C%D8%B3%D9%87_%D9%87%D9%88%D8%A7%DB%8C%DB%8C" TargetMode="External"/><Relationship Id="rId12" Type="http://schemas.openxmlformats.org/officeDocument/2006/relationships/hyperlink" Target="https://fa.wikipedia.org/wiki/%D9%86%D8%A7%DB%8C%DA%98%D9%87" TargetMode="External"/><Relationship Id="rId2" Type="http://schemas.openxmlformats.org/officeDocument/2006/relationships/hyperlink" Target="https://fa.wikipedia.org/wiki/%DA%AF%D9%84%D8%A8%D9%88%D9%84_%D9%82%D8%B1%D9%85%D8%B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fa.wikipedia.org/wiki/%D9%86%D8%A7%DB%8C%DA%98%DA%A9" TargetMode="External"/><Relationship Id="rId11" Type="http://schemas.openxmlformats.org/officeDocument/2006/relationships/hyperlink" Target="https://fa.wikipedia.org/wiki/%D9%86%D8%A7%DB%8C" TargetMode="External"/><Relationship Id="rId5" Type="http://schemas.openxmlformats.org/officeDocument/2006/relationships/hyperlink" Target="https://fa.wikipedia.org/wiki/%D8%AF%DB%8C%D8%A7%D9%81%D8%B1%D8%A7%DA%AF%D9%85" TargetMode="External"/><Relationship Id="rId10" Type="http://schemas.openxmlformats.org/officeDocument/2006/relationships/hyperlink" Target="https://fa.wikipedia.org/wiki/%D9%87%D9%88%D8%A7" TargetMode="External"/><Relationship Id="rId4" Type="http://schemas.openxmlformats.org/officeDocument/2006/relationships/hyperlink" Target="https://fa.wikipedia.org/wiki/%D8%B3%D9%84%D9%88%D9%84" TargetMode="External"/><Relationship Id="rId9" Type="http://schemas.openxmlformats.org/officeDocument/2006/relationships/hyperlink" Target="https://fa.wikipedia.org/wiki/%D9%84%D9%88%D8%A8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fa.wikipedia.org/wiki/%D9%85%D8%B1%D8%B3" TargetMode="External"/><Relationship Id="rId3" Type="http://schemas.openxmlformats.org/officeDocument/2006/relationships/hyperlink" Target="https://fa.wikipedia.org/wiki/%D8%B3%D8%A7%D8%B1%D8%B3" TargetMode="External"/><Relationship Id="rId7" Type="http://schemas.openxmlformats.org/officeDocument/2006/relationships/hyperlink" Target="https://fa.wikipedia.org/wiki/%D8%B3%D8%B1%D8%B7%D8%A7%D9%86_%D8%B1%DB%8C%D9%87" TargetMode="External"/><Relationship Id="rId2" Type="http://schemas.openxmlformats.org/officeDocument/2006/relationships/hyperlink" Target="https://fa.wikipedia.org/wiki/%D8%A2%D9%85%D8%A8%D9%88%D9%84%DB%8C_%D8%B1%DB%8C%D9%8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fa.wikipedia.org/wiki/%D8%A2%D8%B3%D9%85" TargetMode="External"/><Relationship Id="rId5" Type="http://schemas.openxmlformats.org/officeDocument/2006/relationships/hyperlink" Target="https://fa.wikipedia.org/wiki/%D8%B3%D9%84" TargetMode="External"/><Relationship Id="rId10" Type="http://schemas.openxmlformats.org/officeDocument/2006/relationships/image" Target="../media/image2.jpg"/><Relationship Id="rId4" Type="http://schemas.openxmlformats.org/officeDocument/2006/relationships/hyperlink" Target="https://fa.wikipedia.org/wiki/%D8%A2%D9%85%D9%81%DB%8C%D8%B2%D9%85" TargetMode="External"/><Relationship Id="rId9" Type="http://schemas.openxmlformats.org/officeDocument/2006/relationships/hyperlink" Target="https://fa.wikipedia.org/wiki/%DA%A9%D8%B1%D9%88%D9%86%D8%A7%D9%88%DB%8C%D8%B1%D9%88%D8%B3_%D8%B3%D9%86%D8%AF%D8%B1%D9%85_%D8%AD%D8%A7%D8%AF_%D8%AA%D9%86%D9%81%D8%B3%DB%8C_%DB%B2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/>
              <a:t>به نام خدا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a-IR" dirty="0" smtClean="0"/>
              <a:t>تحقیق درباره ی ریه و یا همان شش ها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968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80986" y="235040"/>
            <a:ext cx="4411014" cy="911180"/>
          </a:xfrm>
        </p:spPr>
        <p:txBody>
          <a:bodyPr/>
          <a:lstStyle/>
          <a:p>
            <a:r>
              <a:rPr lang="fa-IR" dirty="0" smtClean="0"/>
              <a:t>بخش های شش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216" y="115909"/>
            <a:ext cx="6231229" cy="6623798"/>
          </a:xfrm>
        </p:spPr>
      </p:pic>
      <p:sp>
        <p:nvSpPr>
          <p:cNvPr id="5" name="TextBox 4"/>
          <p:cNvSpPr txBox="1"/>
          <p:nvPr/>
        </p:nvSpPr>
        <p:spPr>
          <a:xfrm>
            <a:off x="7014693" y="948690"/>
            <a:ext cx="5177307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b="1" dirty="0" smtClean="0"/>
              <a:t>آناتومی</a:t>
            </a:r>
            <a:br>
              <a:rPr lang="fa-IR" b="1" dirty="0" smtClean="0"/>
            </a:br>
            <a:r>
              <a:rPr lang="fa-IR" dirty="0" smtClean="0"/>
              <a:t>شش‌ها </a:t>
            </a:r>
            <a:r>
              <a:rPr lang="fa-IR" dirty="0"/>
              <a:t>در </a:t>
            </a:r>
            <a:r>
              <a:rPr lang="fa-IR" dirty="0">
                <a:hlinkClick r:id="rId3" tooltip="حفره سینه (صفحه وجود ندارد)"/>
              </a:rPr>
              <a:t>حفره سینه</a:t>
            </a:r>
            <a:r>
              <a:rPr lang="fa-IR" dirty="0"/>
              <a:t> و در دو سوی </a:t>
            </a:r>
            <a:r>
              <a:rPr lang="fa-IR" dirty="0">
                <a:hlinkClick r:id="rId4" tooltip="قلب"/>
              </a:rPr>
              <a:t>قلب</a:t>
            </a:r>
            <a:r>
              <a:rPr lang="fa-IR" dirty="0"/>
              <a:t> درون </a:t>
            </a:r>
            <a:r>
              <a:rPr lang="fa-IR" dirty="0">
                <a:hlinkClick r:id="rId5" tooltip="قفسه سینه"/>
              </a:rPr>
              <a:t>قفسه سینه</a:t>
            </a:r>
            <a:r>
              <a:rPr lang="fa-IR" dirty="0"/>
              <a:t> جای دارند. شش‌ها مخروطی شکل اند و در بخش بالایی باریک می‌شوند. بخش پایینی آن مقعر و گسترده‌است و بر روی سطح محدب </a:t>
            </a:r>
            <a:r>
              <a:rPr lang="fa-IR" dirty="0">
                <a:hlinkClick r:id="rId6" tooltip="دیافراگم (کالبدشناسی)"/>
              </a:rPr>
              <a:t>دیافراگم</a:t>
            </a:r>
            <a:r>
              <a:rPr lang="fa-IR" dirty="0"/>
              <a:t> جای گرفته‌است</a:t>
            </a:r>
            <a:r>
              <a:rPr lang="fa-IR" dirty="0" smtClean="0"/>
              <a:t>. بخش </a:t>
            </a:r>
            <a:r>
              <a:rPr lang="fa-IR" dirty="0"/>
              <a:t>بالایی شش‌ها باریک می‌شود و در بالا ادامه می‌یابد تا به ریشهٔ گردن می‌رسد اندکی بالاتر از انتهای </a:t>
            </a:r>
            <a:r>
              <a:rPr lang="fa-IR" dirty="0">
                <a:hlinkClick r:id="rId7" tooltip="جناغ"/>
              </a:rPr>
              <a:t>جناغی</a:t>
            </a:r>
            <a:r>
              <a:rPr lang="fa-IR" dirty="0"/>
              <a:t> دندهٔ نخست. بازهٔ گسترش شش‌ها داخل قفسهٔ سینه از نزدیکی </a:t>
            </a:r>
            <a:r>
              <a:rPr lang="fa-IR" dirty="0">
                <a:hlinkClick r:id="rId8" tooltip="ستون مهره‌ها"/>
              </a:rPr>
              <a:t>ستون مهره‌ها</a:t>
            </a:r>
            <a:r>
              <a:rPr lang="fa-IR" dirty="0"/>
              <a:t> تا جلوی سینه است از بالا هم از بخش پایینی </a:t>
            </a:r>
            <a:r>
              <a:rPr lang="fa-IR" dirty="0">
                <a:hlinkClick r:id="rId9" tooltip="نای"/>
              </a:rPr>
              <a:t>نای</a:t>
            </a:r>
            <a:r>
              <a:rPr lang="fa-IR" dirty="0"/>
              <a:t> تا دیافراگم است</a:t>
            </a:r>
            <a:r>
              <a:rPr lang="fa-IR" dirty="0" smtClean="0"/>
              <a:t>.</a:t>
            </a:r>
            <a:r>
              <a:rPr lang="fa-IR" dirty="0"/>
              <a:t> شش چپ فضای مشترک با قلب دارد از این رو یک بخش دندانه مانند بر روی مرز آن تشکیل شده‌است که </a:t>
            </a:r>
            <a:r>
              <a:rPr lang="fa-IR" b="1" dirty="0"/>
              <a:t>شکاف قلبی شش چپ</a:t>
            </a:r>
            <a:r>
              <a:rPr lang="fa-IR" dirty="0"/>
              <a:t> نام دارد و فضای لازم برای قلب را تأمین </a:t>
            </a:r>
            <a:r>
              <a:rPr lang="fa-IR" dirty="0" smtClean="0"/>
              <a:t>می‌کند.بخش </a:t>
            </a:r>
            <a:r>
              <a:rPr lang="fa-IR" dirty="0"/>
              <a:t>پیشین و بیرونی شش‌ها رو به دنده‌ها است و دندانه‌های ملایم تری بر روی آن تشکیل شده‌است. سطح میانی شش‌ها رو به مرکز سینه است و روبروی قلب، </a:t>
            </a:r>
            <a:r>
              <a:rPr lang="fa-IR" dirty="0">
                <a:hlinkClick r:id="rId10" tooltip="عروق بزرگ"/>
              </a:rPr>
              <a:t>عروق بزرگ</a:t>
            </a:r>
            <a:r>
              <a:rPr lang="fa-IR" dirty="0"/>
              <a:t> و </a:t>
            </a:r>
            <a:r>
              <a:rPr lang="fa-IR" dirty="0">
                <a:hlinkClick r:id="rId11" tooltip="کارینا (نای)"/>
              </a:rPr>
              <a:t>کارینا</a:t>
            </a:r>
            <a:r>
              <a:rPr lang="fa-IR" dirty="0"/>
              <a:t> قرار دارد؛ جایی که نای دو شاخه می‌شود</a:t>
            </a:r>
            <a:r>
              <a:rPr lang="fa-IR" dirty="0" smtClean="0"/>
              <a:t>.</a:t>
            </a:r>
            <a:endParaRPr lang="fa-IR" dirty="0"/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617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96648" y="286555"/>
            <a:ext cx="3174642" cy="911180"/>
          </a:xfrm>
        </p:spPr>
        <p:txBody>
          <a:bodyPr/>
          <a:lstStyle/>
          <a:p>
            <a:r>
              <a:rPr lang="fa-IR" dirty="0" smtClean="0"/>
              <a:t>کاربرد شش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2739" y="1849728"/>
            <a:ext cx="10238704" cy="4243589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fa-IR" dirty="0"/>
              <a:t>در شش‌ها </a:t>
            </a:r>
            <a:r>
              <a:rPr lang="fa-IR" dirty="0">
                <a:hlinkClick r:id="rId2" tooltip="گلبول قرمز"/>
              </a:rPr>
              <a:t>گلبول‌های قرمز</a:t>
            </a:r>
            <a:r>
              <a:rPr lang="fa-IR" dirty="0"/>
              <a:t> خون </a:t>
            </a:r>
            <a:r>
              <a:rPr lang="fa-IR" dirty="0">
                <a:hlinkClick r:id="rId3" tooltip="اکسیژن"/>
              </a:rPr>
              <a:t>اکسیژن</a:t>
            </a:r>
            <a:r>
              <a:rPr lang="fa-IR" dirty="0"/>
              <a:t> را دریافت می‌کنند و به سایر </a:t>
            </a:r>
            <a:r>
              <a:rPr lang="fa-IR" dirty="0">
                <a:hlinkClick r:id="rId4" tooltip="سلول"/>
              </a:rPr>
              <a:t>سلول‌های</a:t>
            </a:r>
            <a:r>
              <a:rPr lang="fa-IR" dirty="0"/>
              <a:t> بدن می‌رسانند. ریه‌ها به شکل نیمه مخروطی هستند و قسمت‌های طرفی حفره سینه را پر می‌کنند. هرکدام از آن‌ها در داخل یکی از کیسه‌های جنب جای گرفته‌اند. قاعده ریه‌ها روی </a:t>
            </a:r>
            <a:r>
              <a:rPr lang="fa-IR" dirty="0">
                <a:hlinkClick r:id="rId5" tooltip="دیافراگم"/>
              </a:rPr>
              <a:t>پرده دیافراگم</a:t>
            </a:r>
            <a:r>
              <a:rPr lang="fa-IR" dirty="0"/>
              <a:t> (عضله‌ای که حفره سینه و حفره شکم را از هم جدا می‌کند) قرار گرفته و قله ریه‌ها مجاور دنده اول است. ریه کودکان صورتی رنگ است ولی ریه بزرگسالان به علت ذرات خارجی مثل دود و غبار وارد شده از راهِ تنفس خاکستری رنگ می‌باشد.ریه راست از ۳ قطعه (لوب) و ریه چپ از ۲ قطعه (لوب) تشکیل شده‌است. ریه راست کوتاه و قطور، و ریه چپ باریک و بلند است. </a:t>
            </a:r>
            <a:r>
              <a:rPr lang="fa-IR" dirty="0">
                <a:hlinkClick r:id="rId6" tooltip="نایژک"/>
              </a:rPr>
              <a:t>نایژک‌ها</a:t>
            </a:r>
            <a:r>
              <a:rPr lang="fa-IR" dirty="0"/>
              <a:t> در ریه‌ها به گویچه‌های هوایی کوچکی به نام </a:t>
            </a:r>
            <a:r>
              <a:rPr lang="fa-IR" dirty="0">
                <a:hlinkClick r:id="rId7" tooltip="کیسه هوایی"/>
              </a:rPr>
              <a:t>آلوئول</a:t>
            </a:r>
            <a:r>
              <a:rPr lang="fa-IR" dirty="0"/>
              <a:t> ختم می‌شوند. آلوئول‌ها دارای </a:t>
            </a:r>
            <a:r>
              <a:rPr lang="fa-IR" dirty="0">
                <a:hlinkClick r:id="rId8" tooltip="مویرگ"/>
              </a:rPr>
              <a:t>مویرگ‌های</a:t>
            </a:r>
            <a:r>
              <a:rPr lang="fa-IR" dirty="0"/>
              <a:t> فراوانی هستند و تعویض اکسیژن هوا با دی‌اکسید کربن خون داخل این حفره‌ها انجام می‌شود. به نام‌های ریه راست و چپ که هر ریه از دو یا سه </a:t>
            </a:r>
            <a:r>
              <a:rPr lang="fa-IR" dirty="0">
                <a:hlinkClick r:id="rId9" tooltip="لوب"/>
              </a:rPr>
              <a:t>لوب</a:t>
            </a:r>
            <a:r>
              <a:rPr lang="fa-IR" dirty="0"/>
              <a:t> تشکیل شده‌است. </a:t>
            </a:r>
            <a:r>
              <a:rPr lang="fa-IR" dirty="0">
                <a:hlinkClick r:id="rId10" tooltip="هوا"/>
              </a:rPr>
              <a:t>هوا</a:t>
            </a:r>
            <a:r>
              <a:rPr lang="fa-IR" dirty="0"/>
              <a:t> از طریق </a:t>
            </a:r>
            <a:r>
              <a:rPr lang="fa-IR" dirty="0">
                <a:hlinkClick r:id="rId11" tooltip="نای"/>
              </a:rPr>
              <a:t>نای</a:t>
            </a:r>
            <a:r>
              <a:rPr lang="fa-IR" dirty="0"/>
              <a:t> و </a:t>
            </a:r>
            <a:r>
              <a:rPr lang="fa-IR" dirty="0">
                <a:hlinkClick r:id="rId12" tooltip="نایژه"/>
              </a:rPr>
              <a:t>نایژه</a:t>
            </a:r>
            <a:r>
              <a:rPr lang="fa-IR" dirty="0"/>
              <a:t> وارد ریه می‌شود. خون از طریق </a:t>
            </a:r>
            <a:r>
              <a:rPr lang="fa-IR" dirty="0">
                <a:hlinkClick r:id="rId13" tooltip="شریانهای ریوی (صفحه وجود ندارد)"/>
              </a:rPr>
              <a:t>شریانهای ریوی</a:t>
            </a:r>
            <a:r>
              <a:rPr lang="fa-IR" dirty="0"/>
              <a:t> وارد شش شده و از طریق ورید ریوی خون اکسیژن دار خارج می‌شود. شش دارای ماهیچه نمی‌باشد بلکه این ماهیچه‌های قفسه سینه است که شش را می‌پوشاند. پرده دیافراید در کارکرد آن مؤثر است.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165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98913" y="183524"/>
            <a:ext cx="4462530" cy="988454"/>
          </a:xfrm>
        </p:spPr>
        <p:txBody>
          <a:bodyPr/>
          <a:lstStyle/>
          <a:p>
            <a:r>
              <a:rPr lang="fa-IR" dirty="0" smtClean="0"/>
              <a:t>بیماری های شش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6450" y="1819141"/>
            <a:ext cx="9929611" cy="4572000"/>
          </a:xfrm>
        </p:spPr>
        <p:txBody>
          <a:bodyPr>
            <a:normAutofit fontScale="70000" lnSpcReduction="20000"/>
          </a:bodyPr>
          <a:lstStyle/>
          <a:p>
            <a:pPr algn="r"/>
            <a:endParaRPr lang="fa-IR" sz="2600" dirty="0"/>
          </a:p>
          <a:p>
            <a:pPr algn="r"/>
            <a:r>
              <a:rPr lang="fa-IR" sz="2600" dirty="0">
                <a:hlinkClick r:id="rId2" tooltip="آمبولی ریه"/>
              </a:rPr>
              <a:t>آمبولی ریه</a:t>
            </a:r>
            <a:endParaRPr lang="fa-IR" sz="2600" dirty="0"/>
          </a:p>
          <a:p>
            <a:pPr algn="r"/>
            <a:r>
              <a:rPr lang="fa-IR" sz="2600" dirty="0">
                <a:hlinkClick r:id="rId3" tooltip="سارس"/>
              </a:rPr>
              <a:t>سارس</a:t>
            </a:r>
            <a:endParaRPr lang="fa-IR" sz="2600" dirty="0"/>
          </a:p>
          <a:p>
            <a:pPr algn="r"/>
            <a:r>
              <a:rPr lang="fa-IR" sz="2600" dirty="0">
                <a:hlinkClick r:id="rId4"/>
              </a:rPr>
              <a:t>آمفیزم</a:t>
            </a:r>
            <a:r>
              <a:rPr lang="fa-IR" sz="2600" dirty="0"/>
              <a:t> (</a:t>
            </a:r>
            <a:r>
              <a:rPr lang="fa-IR" sz="2600" dirty="0">
                <a:hlinkClick r:id="rId4" tooltip="آمفیزم"/>
              </a:rPr>
              <a:t>آمفیزم</a:t>
            </a:r>
            <a:r>
              <a:rPr lang="fa-IR" sz="2600" dirty="0"/>
              <a:t>)</a:t>
            </a:r>
          </a:p>
          <a:p>
            <a:pPr algn="r"/>
            <a:r>
              <a:rPr lang="fa-IR" sz="2600" dirty="0">
                <a:hlinkClick r:id="rId5" tooltip="سل"/>
              </a:rPr>
              <a:t>سل</a:t>
            </a:r>
            <a:endParaRPr lang="fa-IR" sz="2600" dirty="0"/>
          </a:p>
          <a:p>
            <a:pPr algn="r"/>
            <a:r>
              <a:rPr lang="fa-IR" sz="2600" dirty="0">
                <a:hlinkClick r:id="rId6" tooltip="آسم"/>
              </a:rPr>
              <a:t>آسم</a:t>
            </a:r>
            <a:endParaRPr lang="fa-IR" sz="2600" dirty="0"/>
          </a:p>
          <a:p>
            <a:pPr algn="r"/>
            <a:r>
              <a:rPr lang="fa-IR" sz="2600" dirty="0">
                <a:hlinkClick r:id="rId7" tooltip="سرطان ریه"/>
              </a:rPr>
              <a:t>سرطان ریه</a:t>
            </a:r>
            <a:endParaRPr lang="fa-IR" sz="2600" dirty="0"/>
          </a:p>
          <a:p>
            <a:pPr algn="r"/>
            <a:r>
              <a:rPr lang="fa-IR" sz="2600" dirty="0">
                <a:hlinkClick r:id="rId8" tooltip="مرس"/>
              </a:rPr>
              <a:t>مرس</a:t>
            </a:r>
            <a:endParaRPr lang="fa-IR" sz="2600" dirty="0"/>
          </a:p>
          <a:p>
            <a:pPr algn="r"/>
            <a:r>
              <a:rPr lang="fa-IR" sz="2600" dirty="0">
                <a:hlinkClick r:id="rId9" tooltip="کروناویروس سندرم حاد تنفسی ۲"/>
              </a:rPr>
              <a:t>کویید ۱۹</a:t>
            </a:r>
            <a:endParaRPr lang="fa-IR" sz="2600" dirty="0"/>
          </a:p>
          <a:p>
            <a:pPr algn="r"/>
            <a:r>
              <a:rPr lang="fa-IR" sz="2600" dirty="0"/>
              <a:t>بیماری </a:t>
            </a:r>
            <a:r>
              <a:rPr lang="en-US" sz="2600" dirty="0"/>
              <a:t>COVID19</a:t>
            </a:r>
            <a:r>
              <a:rPr lang="fa-IR" sz="2600" dirty="0"/>
              <a:t>در اواخر سال ۱۳۹۸ [سال ۲۰۱۹ میلادی] اولین بار در چین پیدا شد که از نوعی از کرونا ویروس ها سرچشمه می‌گیرد. و به تدریج اکثر کشورهای جهان را درگیر کرد،کرونا ویروس درحال حاضر هیچگونه دارویی ندارد و تنها راه پیشگیری از آن شست‌وشوی مداوم دست و زدن ماسک و رعایت فاصله حداقل ۲ متر و رعایت دیگر نکات ایمنی است.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366" y="342968"/>
            <a:ext cx="5779663" cy="325259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3039415" y="3595566"/>
            <a:ext cx="14424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ویروس کرونا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164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شش در بدن انسان 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8701" y="1783723"/>
            <a:ext cx="5604099" cy="4203075"/>
          </a:xfrm>
        </p:spPr>
      </p:pic>
      <p:cxnSp>
        <p:nvCxnSpPr>
          <p:cNvPr id="7" name="Straight Arrow Connector 6"/>
          <p:cNvCxnSpPr/>
          <p:nvPr/>
        </p:nvCxnSpPr>
        <p:spPr>
          <a:xfrm>
            <a:off x="2704563" y="3205228"/>
            <a:ext cx="2962141" cy="12878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4954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2248" y="183524"/>
            <a:ext cx="4101921" cy="949817"/>
          </a:xfrm>
        </p:spPr>
        <p:txBody>
          <a:bodyPr/>
          <a:lstStyle/>
          <a:p>
            <a:r>
              <a:rPr lang="fa-IR" dirty="0" smtClean="0"/>
              <a:t>دستگاه تنفس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7059" y="1397358"/>
            <a:ext cx="9601200" cy="1654935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fa-IR" sz="2400" dirty="0" smtClean="0"/>
              <a:t>کار دستگاه تنفس تهیه اکسیژن برای بدن و  برداشتن دی اکسید کربن از ان ها از طریق تعویض دی اکسید کربن خون با اکسیژن هوا در ریه است اعضای این دستگاه عبارتند از بینی ـ حنجره ـ نای ـ ریه ها 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2774" y="3314230"/>
            <a:ext cx="2095500" cy="25241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5916" y="3052293"/>
            <a:ext cx="2381250" cy="304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716332" y="4353285"/>
            <a:ext cx="28075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4000" dirty="0" smtClean="0"/>
              <a:t>ریه ها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968242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8592" y="2128234"/>
            <a:ext cx="3676918" cy="1485900"/>
          </a:xfrm>
        </p:spPr>
        <p:txBody>
          <a:bodyPr>
            <a:normAutofit/>
          </a:bodyPr>
          <a:lstStyle/>
          <a:p>
            <a:r>
              <a:rPr lang="fa-IR" sz="9600" dirty="0" smtClean="0"/>
              <a:t>پایان </a:t>
            </a:r>
            <a:endParaRPr lang="en-US" sz="9600" dirty="0"/>
          </a:p>
        </p:txBody>
      </p:sp>
      <p:sp>
        <p:nvSpPr>
          <p:cNvPr id="4" name="TextBox 3"/>
          <p:cNvSpPr txBox="1"/>
          <p:nvPr/>
        </p:nvSpPr>
        <p:spPr>
          <a:xfrm>
            <a:off x="4906851" y="3889420"/>
            <a:ext cx="2884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کاری از محمد مهدی رفیعی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43247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32</TotalTime>
  <Words>84</Words>
  <Application>Microsoft Office PowerPoint</Application>
  <PresentationFormat>Widescreen</PresentationFormat>
  <Paragraphs>24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Franklin Gothic Book</vt:lpstr>
      <vt:lpstr>Tahoma</vt:lpstr>
      <vt:lpstr>Crop</vt:lpstr>
      <vt:lpstr>به نام خدا </vt:lpstr>
      <vt:lpstr>بخش های شش</vt:lpstr>
      <vt:lpstr>کاربرد شش</vt:lpstr>
      <vt:lpstr>بیماری های شش</vt:lpstr>
      <vt:lpstr>شش در بدن انسان </vt:lpstr>
      <vt:lpstr>دستگاه تنفس </vt:lpstr>
      <vt:lpstr>پایان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به نام خدا</dc:title>
  <dc:creator>BOX2</dc:creator>
  <cp:lastModifiedBy>BOX2</cp:lastModifiedBy>
  <cp:revision>4</cp:revision>
  <dcterms:created xsi:type="dcterms:W3CDTF">2021-04-27T03:22:52Z</dcterms:created>
  <dcterms:modified xsi:type="dcterms:W3CDTF">2021-04-27T03:55:33Z</dcterms:modified>
</cp:coreProperties>
</file>