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3545"/>
    <a:srgbClr val="FFF5FE"/>
    <a:srgbClr val="EBA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1272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F9EDB1-3EC1-4D4A-9C08-962FD5B89A93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73807-16EA-4885-BB26-44613D0DE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628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09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812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209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179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362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546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590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168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065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33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315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06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باک | پس زمینه انتزاعی مدرن با تکسچر آبرنگ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740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1608" y="2548353"/>
            <a:ext cx="6488784" cy="1926259"/>
          </a:xfrm>
          <a:effectLst>
            <a:outerShdw blurRad="101600" dist="76200" dir="3420000" algn="t" rotWithShape="0">
              <a:prstClr val="black">
                <a:alpha val="40000"/>
              </a:prstClr>
            </a:outerShdw>
            <a:softEdge rad="635000"/>
          </a:effectLst>
        </p:spPr>
        <p:txBody>
          <a:bodyPr>
            <a:normAutofit fontScale="90000"/>
          </a:bodyPr>
          <a:lstStyle/>
          <a:p>
            <a:r>
              <a:rPr lang="fa-IR" sz="13800" smtClean="0">
                <a:solidFill>
                  <a:srgbClr val="002060"/>
                </a:solidFill>
                <a:cs typeface="A EntezareZohoor 3 **" panose="00000700000000000000" pitchFamily="2" charset="-78"/>
              </a:rPr>
              <a:t>بسم رب النور</a:t>
            </a:r>
            <a:endParaRPr lang="en-US" sz="13800">
              <a:solidFill>
                <a:srgbClr val="002060"/>
              </a:solidFill>
              <a:cs typeface="A EntezareZohoor 3 **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11354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ukhoi Su-24 inflight Mishin-2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71"/>
            <a:ext cx="122010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302" y="744279"/>
            <a:ext cx="11344940" cy="2456121"/>
          </a:xfrm>
        </p:spPr>
        <p:txBody>
          <a:bodyPr>
            <a:normAutofit/>
          </a:bodyPr>
          <a:lstStyle/>
          <a:p>
            <a:pPr algn="ctr"/>
            <a:r>
              <a:rPr lang="fa-IR" sz="6600" b="1" smtClean="0">
                <a:solidFill>
                  <a:srgbClr val="7030A0"/>
                </a:solidFill>
                <a:cs typeface="A EntezareZohoor B4" panose="00000700000000000000" pitchFamily="2" charset="-78"/>
              </a:rPr>
              <a:t>میگ 31</a:t>
            </a:r>
            <a:endParaRPr lang="en-US" sz="6600">
              <a:solidFill>
                <a:srgbClr val="7030A0"/>
              </a:solidFill>
              <a:cs typeface="A EntezareZohoor B4" panose="000007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25302" y="3530010"/>
            <a:ext cx="11344940" cy="2668772"/>
          </a:xfrm>
          <a:prstGeom prst="rect">
            <a:avLst/>
          </a:prstGeom>
          <a:effectLst>
            <a:outerShdw blurRad="457200" dist="38100" dir="2700000" algn="tl" rotWithShape="0">
              <a:schemeClr val="bg1">
                <a:alpha val="40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z-Cyrl-AZ" smtClean="0">
                <a:solidFill>
                  <a:srgbClr val="7030A0"/>
                </a:solidFill>
              </a:rPr>
              <a:t>Микоян </a:t>
            </a:r>
            <a:r>
              <a:rPr lang="az-Cyrl-AZ">
                <a:solidFill>
                  <a:srgbClr val="7030A0"/>
                </a:solidFill>
              </a:rPr>
              <a:t>МиГ-31</a:t>
            </a:r>
            <a:endParaRPr lang="en-US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763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remium Photo | Yellow orange watercolor stain with color shades paint  stroke background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2450"/>
            <a:ext cx="10515600" cy="5429250"/>
          </a:xfrm>
        </p:spPr>
        <p:txBody>
          <a:bodyPr>
            <a:normAutofit fontScale="90000"/>
          </a:bodyPr>
          <a:lstStyle/>
          <a:p>
            <a:pPr algn="ctr">
              <a:lnSpc>
                <a:spcPct val="200000"/>
              </a:lnSpc>
            </a:pPr>
            <a:r>
              <a:rPr lang="fa-IR" smtClean="0">
                <a:solidFill>
                  <a:schemeClr val="accent2">
                    <a:lumMod val="50000"/>
                  </a:schemeClr>
                </a:solidFill>
                <a:cs typeface="A EntezareZohoor B4" panose="00000700000000000000" pitchFamily="2" charset="-78"/>
              </a:rPr>
              <a:t>کاربری : هواپیمای رهگیر</a:t>
            </a:r>
            <a:br>
              <a:rPr lang="fa-IR" smtClean="0">
                <a:solidFill>
                  <a:schemeClr val="accent2">
                    <a:lumMod val="50000"/>
                  </a:schemeClr>
                </a:solidFill>
                <a:cs typeface="A EntezareZohoor B4" panose="00000700000000000000" pitchFamily="2" charset="-78"/>
              </a:rPr>
            </a:br>
            <a:r>
              <a:rPr lang="fa-IR" smtClean="0">
                <a:solidFill>
                  <a:schemeClr val="accent2">
                    <a:lumMod val="50000"/>
                  </a:schemeClr>
                </a:solidFill>
                <a:cs typeface="A EntezareZohoor B4" panose="00000700000000000000" pitchFamily="2" charset="-78"/>
              </a:rPr>
              <a:t>سقف پرواز : 20600 متر</a:t>
            </a:r>
            <a:br>
              <a:rPr lang="fa-IR" smtClean="0">
                <a:solidFill>
                  <a:schemeClr val="accent2">
                    <a:lumMod val="50000"/>
                  </a:schemeClr>
                </a:solidFill>
                <a:cs typeface="A EntezareZohoor B4" panose="00000700000000000000" pitchFamily="2" charset="-78"/>
              </a:rPr>
            </a:br>
            <a:r>
              <a:rPr lang="fa-IR" smtClean="0">
                <a:solidFill>
                  <a:schemeClr val="accent2">
                    <a:lumMod val="50000"/>
                  </a:schemeClr>
                </a:solidFill>
                <a:cs typeface="A EntezareZohoor B4" panose="00000700000000000000" pitchFamily="2" charset="-78"/>
              </a:rPr>
              <a:t>اولین پرواز : 1975</a:t>
            </a:r>
            <a:br>
              <a:rPr lang="fa-IR" smtClean="0">
                <a:solidFill>
                  <a:schemeClr val="accent2">
                    <a:lumMod val="50000"/>
                  </a:schemeClr>
                </a:solidFill>
                <a:cs typeface="A EntezareZohoor B4" panose="00000700000000000000" pitchFamily="2" charset="-78"/>
              </a:rPr>
            </a:br>
            <a:r>
              <a:rPr lang="fa-IR" smtClean="0">
                <a:solidFill>
                  <a:schemeClr val="accent2">
                    <a:lumMod val="50000"/>
                  </a:schemeClr>
                </a:solidFill>
                <a:cs typeface="A EntezareZohoor B4" panose="00000700000000000000" pitchFamily="2" charset="-78"/>
              </a:rPr>
              <a:t>تعداد تولید:519</a:t>
            </a:r>
            <a:endParaRPr lang="en-US">
              <a:solidFill>
                <a:schemeClr val="accent2">
                  <a:lumMod val="50000"/>
                </a:schemeClr>
              </a:solidFill>
              <a:cs typeface="A EntezareZohoor B4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7667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02.03.69 1er vol de Concorde (1969) - 53Fi1931 - cropped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smtClean="0">
                <a:cs typeface="A EntezareZohoor B4" panose="00000700000000000000" pitchFamily="2" charset="-78"/>
              </a:rPr>
              <a:t>اولین هواپیمای مافوق صوت در ایران</a:t>
            </a:r>
            <a:endParaRPr lang="en-US" sz="3600">
              <a:cs typeface="A EntezareZohoor B4" panose="00000700000000000000" pitchFamily="2" charset="-7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817575" y="981075"/>
            <a:ext cx="2556850" cy="3238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t">
              <a:lnSpc>
                <a:spcPct val="150000"/>
              </a:lnSpc>
            </a:pPr>
            <a:r>
              <a:rPr lang="fa-IR" smtClean="0">
                <a:cs typeface="A EntezareZohoor B4" panose="00000700000000000000" pitchFamily="2" charset="-78"/>
              </a:rPr>
              <a:t>تعداد «سفارش»:</a:t>
            </a:r>
          </a:p>
          <a:p>
            <a:pPr algn="ctr" fontAlgn="t">
              <a:lnSpc>
                <a:spcPct val="150000"/>
              </a:lnSpc>
            </a:pPr>
            <a:r>
              <a:rPr lang="fa-IR" smtClean="0">
                <a:cs typeface="A EntezareZohoor B4" panose="00000700000000000000" pitchFamily="2" charset="-78"/>
              </a:rPr>
              <a:t>دو فروند</a:t>
            </a:r>
            <a:endParaRPr lang="en-US">
              <a:cs typeface="A EntezareZohoor B4" panose="00000700000000000000" pitchFamily="2" charset="-7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521227" y="359058"/>
            <a:ext cx="2281474" cy="25621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4000" smtClean="0">
                <a:cs typeface="A EntezareZohoor B4" panose="00000700000000000000" pitchFamily="2" charset="-78"/>
              </a:rPr>
              <a:t>در سال :</a:t>
            </a:r>
          </a:p>
          <a:p>
            <a:pPr algn="ctr" rtl="1"/>
            <a:r>
              <a:rPr lang="fa-IR" sz="4000" smtClean="0">
                <a:cs typeface="A EntezareZohoor B4" panose="00000700000000000000" pitchFamily="2" charset="-78"/>
              </a:rPr>
              <a:t>1970</a:t>
            </a:r>
            <a:endParaRPr lang="fa-IR" sz="4000">
              <a:cs typeface="A EntezareZohoor B4" panose="00000700000000000000" pitchFamily="2" charset="-7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2674" y="365125"/>
            <a:ext cx="2281474" cy="25621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6000" smtClean="0">
                <a:cs typeface="A EntezareZohoor B4" panose="00000700000000000000" pitchFamily="2" charset="-78"/>
              </a:rPr>
              <a:t>برای:</a:t>
            </a:r>
          </a:p>
          <a:p>
            <a:pPr algn="ctr" rtl="1"/>
            <a:r>
              <a:rPr lang="fa-IR" sz="6000" smtClean="0">
                <a:cs typeface="A EntezareZohoor B4" panose="00000700000000000000" pitchFamily="2" charset="-78"/>
              </a:rPr>
              <a:t>هما</a:t>
            </a:r>
            <a:endParaRPr lang="fa-IR" sz="6000">
              <a:cs typeface="A EntezareZohoor B4" panose="00000700000000000000" pitchFamily="2" charset="-78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4219575"/>
            <a:ext cx="12191999" cy="25621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6000" smtClean="0">
                <a:solidFill>
                  <a:srgbClr val="373545"/>
                </a:solidFill>
                <a:cs typeface="A EntezareZohoor B4" panose="00000700000000000000" pitchFamily="2" charset="-78"/>
              </a:rPr>
              <a:t>اولین بار در : فرودگاه مهر آباد</a:t>
            </a:r>
            <a:endParaRPr lang="fa-IR" sz="6000">
              <a:solidFill>
                <a:srgbClr val="373545"/>
              </a:solidFill>
              <a:cs typeface="A EntezareZohoor B4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03215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 HESA Saeqeh of IRIAF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2139"/>
            <a:ext cx="12192000" cy="796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mtClean="0">
                <a:solidFill>
                  <a:srgbClr val="002060"/>
                </a:solidFill>
                <a:cs typeface="A EntezareZohoor B4" panose="00000700000000000000" pitchFamily="2" charset="-78"/>
              </a:rPr>
              <a:t>چه کشور هایی تولید کننده هواپیمای مافوق صوت هستند؟</a:t>
            </a:r>
            <a:endParaRPr lang="en-US">
              <a:solidFill>
                <a:srgbClr val="002060"/>
              </a:solidFill>
              <a:cs typeface="A EntezareZohoor B4" panose="000007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2624137"/>
            <a:ext cx="10515600" cy="2139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mtClean="0">
                <a:solidFill>
                  <a:srgbClr val="002060"/>
                </a:solidFill>
                <a:cs typeface="A EntezareZohoor B4" panose="00000700000000000000" pitchFamily="2" charset="-78"/>
              </a:rPr>
              <a:t>ایتالیا – تایوان – آفریقای جنوبئ – کانادا – انگلیس – آمریکا – چین – فرانسه – آلمان غربئ – هند – مصر – </a:t>
            </a:r>
            <a:r>
              <a:rPr lang="fa-IR" smtClean="0">
                <a:solidFill>
                  <a:schemeClr val="bg1"/>
                </a:solidFill>
                <a:cs typeface="A EntezareZohoor B4" panose="00000700000000000000" pitchFamily="2" charset="-78"/>
              </a:rPr>
              <a:t>ایران</a:t>
            </a:r>
            <a:r>
              <a:rPr lang="fa-IR" smtClean="0">
                <a:solidFill>
                  <a:srgbClr val="002060"/>
                </a:solidFill>
                <a:cs typeface="A EntezareZohoor B4" panose="00000700000000000000" pitchFamily="2" charset="-78"/>
              </a:rPr>
              <a:t> – اسرائیل – شوروئ – ژاپن – سوئد </a:t>
            </a:r>
            <a:endParaRPr lang="en-US">
              <a:solidFill>
                <a:srgbClr val="002060"/>
              </a:solidFill>
              <a:cs typeface="A EntezareZohoor B4" panose="00000700000000000000" pitchFamily="2" charset="-7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5299075"/>
            <a:ext cx="10515600" cy="606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2400" smtClean="0">
                <a:solidFill>
                  <a:srgbClr val="002060"/>
                </a:solidFill>
                <a:cs typeface="A EntezareZohoor B4" panose="00000700000000000000" pitchFamily="2" charset="-78"/>
              </a:rPr>
              <a:t>به ترتیب سال</a:t>
            </a:r>
            <a:endParaRPr lang="en-US" sz="2400">
              <a:solidFill>
                <a:srgbClr val="002060"/>
              </a:solidFill>
              <a:cs typeface="A EntezareZohoor B4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79197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remium Photo | Yellow orange watercolor stain with color shades paint  stroke background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4106"/>
            <a:ext cx="10515600" cy="5429250"/>
          </a:xfrm>
        </p:spPr>
        <p:txBody>
          <a:bodyPr>
            <a:normAutofit/>
          </a:bodyPr>
          <a:lstStyle/>
          <a:p>
            <a:pPr algn="ctr">
              <a:lnSpc>
                <a:spcPct val="200000"/>
              </a:lnSpc>
            </a:pPr>
            <a:r>
              <a:rPr lang="fa-IR" sz="11500" smtClean="0">
                <a:solidFill>
                  <a:schemeClr val="accent2">
                    <a:lumMod val="50000"/>
                  </a:schemeClr>
                </a:solidFill>
                <a:cs typeface="A EntezareZohoor B4" panose="00000700000000000000" pitchFamily="2" charset="-78"/>
              </a:rPr>
              <a:t>یا علئ مــدد</a:t>
            </a:r>
            <a:endParaRPr lang="en-US" sz="11500">
              <a:solidFill>
                <a:schemeClr val="accent2">
                  <a:lumMod val="50000"/>
                </a:schemeClr>
              </a:solidFill>
              <a:cs typeface="A EntezareZohoor B4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32448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39872" cy="6858000"/>
          </a:xfrm>
          <a:prstGeom prst="rect">
            <a:avLst/>
          </a:prstGeom>
        </p:spPr>
      </p:pic>
      <p:pic>
        <p:nvPicPr>
          <p:cNvPr id="2050" name="Picture 2" descr="کنکورد (هواپیما) - ویکی‌پدیا، دانشنامهٔ آزاد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72" y="-419049"/>
            <a:ext cx="12339872" cy="818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9694" y="0"/>
            <a:ext cx="2960483" cy="6858000"/>
          </a:xfrm>
          <a:effectLst>
            <a:outerShdw blurRad="254000" dist="38100" dir="8100000" algn="tr" rotWithShape="0">
              <a:srgbClr val="FFF5FE"/>
            </a:outerShdw>
          </a:effectLst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fa-IR" sz="6000" smtClean="0">
                <a:solidFill>
                  <a:srgbClr val="7030A0"/>
                </a:solidFill>
                <a:cs typeface="A EntezareZohoor B4" panose="00000700000000000000" pitchFamily="2" charset="-78"/>
              </a:rPr>
              <a:t>تحـقیق عـــلوم: هواپیمائ</a:t>
            </a:r>
            <a:br>
              <a:rPr lang="fa-IR" sz="6000" smtClean="0">
                <a:solidFill>
                  <a:srgbClr val="7030A0"/>
                </a:solidFill>
                <a:cs typeface="A EntezareZohoor B4" panose="00000700000000000000" pitchFamily="2" charset="-78"/>
              </a:rPr>
            </a:br>
            <a:r>
              <a:rPr lang="fa-IR" sz="4800" smtClean="0">
                <a:solidFill>
                  <a:srgbClr val="7030A0"/>
                </a:solidFill>
                <a:cs typeface="A EntezareZohoor B4" panose="00000700000000000000" pitchFamily="2" charset="-78"/>
              </a:rPr>
              <a:t>مافوق صوت</a:t>
            </a:r>
            <a:br>
              <a:rPr lang="fa-IR" sz="4800" smtClean="0">
                <a:solidFill>
                  <a:srgbClr val="7030A0"/>
                </a:solidFill>
                <a:cs typeface="A EntezareZohoor B4" panose="00000700000000000000" pitchFamily="2" charset="-78"/>
              </a:rPr>
            </a:br>
            <a:r>
              <a:rPr lang="fa-IR" sz="6600" smtClean="0">
                <a:solidFill>
                  <a:srgbClr val="7030A0"/>
                </a:solidFill>
                <a:cs typeface="A EntezareZohoor B4" panose="00000700000000000000" pitchFamily="2" charset="-78"/>
              </a:rPr>
              <a:t>یا کنکورد</a:t>
            </a:r>
            <a:endParaRPr lang="en-US" sz="6600">
              <a:solidFill>
                <a:srgbClr val="7030A0"/>
              </a:solidFill>
              <a:cs typeface="A EntezareZohoor B4" panose="00000700000000000000" pitchFamily="2" charset="-7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50179" y="5713670"/>
            <a:ext cx="4689694" cy="857250"/>
          </a:xfrm>
          <a:prstGeom prst="rect">
            <a:avLst/>
          </a:prstGeom>
          <a:effectLst>
            <a:outerShdw blurRad="254000" dist="38100" dir="8100000" algn="tr" rotWithShape="0">
              <a:srgbClr val="FFF5FE"/>
            </a:outerShdw>
          </a:effectLst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fa-IR" sz="6000" smtClean="0">
                <a:solidFill>
                  <a:srgbClr val="7030A0"/>
                </a:solidFill>
                <a:cs typeface="A EntezareZohoor B4" panose="00000700000000000000" pitchFamily="2" charset="-78"/>
              </a:rPr>
              <a:t>دانش آموز : مرتضی عباس زاده</a:t>
            </a:r>
            <a:endParaRPr lang="en-US" sz="6600">
              <a:solidFill>
                <a:srgbClr val="7030A0"/>
              </a:solidFill>
              <a:cs typeface="A EntezareZohoor B4" panose="00000700000000000000" pitchFamily="2" charset="-7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5699382"/>
            <a:ext cx="4689693" cy="885825"/>
          </a:xfrm>
          <a:prstGeom prst="rect">
            <a:avLst/>
          </a:prstGeom>
          <a:effectLst>
            <a:outerShdw blurRad="254000" dist="38100" dir="8100000" algn="tr" rotWithShape="0">
              <a:srgbClr val="FFF5FE"/>
            </a:outerShdw>
          </a:effectLst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fa-IR" sz="6000" smtClean="0">
                <a:solidFill>
                  <a:srgbClr val="7030A0"/>
                </a:solidFill>
                <a:cs typeface="A EntezareZohoor B4" panose="00000700000000000000" pitchFamily="2" charset="-78"/>
              </a:rPr>
              <a:t>مـدرس: اســتاد حـق وردی</a:t>
            </a:r>
            <a:endParaRPr lang="en-US" sz="6600">
              <a:solidFill>
                <a:srgbClr val="7030A0"/>
              </a:solidFill>
              <a:cs typeface="A EntezareZohoor B4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9733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" y="0"/>
            <a:ext cx="12170365" cy="6858000"/>
          </a:xfrm>
          <a:prstGeom prst="rect">
            <a:avLst/>
          </a:prstGeom>
        </p:spPr>
      </p:pic>
      <p:pic>
        <p:nvPicPr>
          <p:cNvPr id="5" name="Picture 2" descr="بایگانی‌های تکسچر آبرنگ | گرافیک با طعم تربچه | فروشگاه آنلاین طرح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81" t="5242" b="8199"/>
          <a:stretch/>
        </p:blipFill>
        <p:spPr bwMode="auto">
          <a:xfrm flipH="1">
            <a:off x="7186863" y="-12034"/>
            <a:ext cx="5005137" cy="687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بایگانی‌های تکسچر آبرنگ | گرافیک با طعم تربچه | فروشگاه آنلاین طرح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81" t="5242" b="8199"/>
          <a:stretch/>
        </p:blipFill>
        <p:spPr bwMode="auto">
          <a:xfrm>
            <a:off x="0" y="-12033"/>
            <a:ext cx="4240221" cy="687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9403" y="126134"/>
            <a:ext cx="7099170" cy="6202836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fa-IR" sz="7200" smtClean="0">
                <a:solidFill>
                  <a:srgbClr val="002060"/>
                </a:solidFill>
                <a:cs typeface="A EntezareZohoor 3 **" panose="00000700000000000000" pitchFamily="2" charset="-78"/>
              </a:rPr>
              <a:t>کنکورد به چه معنایی است؟</a:t>
            </a:r>
            <a:br>
              <a:rPr lang="fa-IR" sz="7200" smtClean="0">
                <a:solidFill>
                  <a:srgbClr val="002060"/>
                </a:solidFill>
                <a:cs typeface="A EntezareZohoor 3 **" panose="00000700000000000000" pitchFamily="2" charset="-78"/>
              </a:rPr>
            </a:br>
            <a:r>
              <a:rPr lang="fa-IR" sz="7200">
                <a:solidFill>
                  <a:srgbClr val="002060"/>
                </a:solidFill>
                <a:cs typeface="A EntezareZohoor 3 **" panose="00000700000000000000" pitchFamily="2" charset="-78"/>
              </a:rPr>
              <a:t>هواپیمای مافوق صوت</a:t>
            </a:r>
            <a:endParaRPr lang="en-US" sz="7200">
              <a:solidFill>
                <a:srgbClr val="002060"/>
              </a:solidFill>
              <a:cs typeface="A EntezareZohoor 3 **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3738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02.03.69 1er vol de Concorde (1969) - 53Fi1931 - cropped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smtClean="0">
                <a:cs typeface="A EntezareZohoor B4" panose="00000700000000000000" pitchFamily="2" charset="-78"/>
              </a:rPr>
              <a:t>مشخصات هواپیمای کنکورد :</a:t>
            </a:r>
            <a:endParaRPr lang="en-US" sz="3600">
              <a:cs typeface="A EntezareZohoor B4" panose="00000700000000000000" pitchFamily="2" charset="-7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817575" y="1690688"/>
            <a:ext cx="2556850" cy="18258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t">
              <a:lnSpc>
                <a:spcPct val="150000"/>
              </a:lnSpc>
            </a:pPr>
            <a:r>
              <a:rPr lang="fa-IR">
                <a:cs typeface="A EntezareZohoor B4" panose="00000700000000000000" pitchFamily="2" charset="-78"/>
              </a:rPr>
              <a:t>نخستین پرواز</a:t>
            </a:r>
            <a:endParaRPr lang="en-US">
              <a:cs typeface="A EntezareZohoor B4" panose="00000700000000000000" pitchFamily="2" charset="-78"/>
            </a:endParaRPr>
          </a:p>
          <a:p>
            <a:pPr algn="ctr" fontAlgn="t">
              <a:lnSpc>
                <a:spcPct val="150000"/>
              </a:lnSpc>
            </a:pPr>
            <a:r>
              <a:rPr lang="fa-IR">
                <a:cs typeface="A EntezareZohoor B4" panose="00000700000000000000" pitchFamily="2" charset="-78"/>
              </a:rPr>
              <a:t>۲ مارس ۱۹۶۹</a:t>
            </a:r>
            <a:endParaRPr lang="en-US">
              <a:cs typeface="A EntezareZohoor B4" panose="00000700000000000000" pitchFamily="2" charset="-7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521227" y="359058"/>
            <a:ext cx="2281474" cy="25621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4000">
                <a:cs typeface="A EntezareZohoor B4" panose="00000700000000000000" pitchFamily="2" charset="-78"/>
              </a:rPr>
              <a:t>خدمه:سه نفر (خلبان، کمک خلبان، مهندس </a:t>
            </a:r>
            <a:r>
              <a:rPr lang="fa-IR" sz="4000">
                <a:cs typeface="A EntezareZohoor B4" panose="00000700000000000000" pitchFamily="2" charset="-78"/>
              </a:rPr>
              <a:t>پرواز</a:t>
            </a:r>
            <a:r>
              <a:rPr lang="fa-IR" sz="4000" smtClean="0">
                <a:cs typeface="A EntezareZohoor B4" panose="00000700000000000000" pitchFamily="2" charset="-78"/>
              </a:rPr>
              <a:t>)</a:t>
            </a:r>
            <a:endParaRPr lang="fa-IR" sz="4000">
              <a:cs typeface="A EntezareZohoor B4" panose="00000700000000000000" pitchFamily="2" charset="-7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2674" y="365125"/>
            <a:ext cx="2281474" cy="25621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6000" smtClean="0">
                <a:cs typeface="A EntezareZohoor B4" panose="00000700000000000000" pitchFamily="2" charset="-78"/>
              </a:rPr>
              <a:t>حداکثر ظرفیت:</a:t>
            </a:r>
          </a:p>
          <a:p>
            <a:pPr algn="ctr" rtl="1"/>
            <a:r>
              <a:rPr lang="fa-IR" sz="6000" smtClean="0">
                <a:cs typeface="A EntezareZohoor B4" panose="00000700000000000000" pitchFamily="2" charset="-78"/>
              </a:rPr>
              <a:t>128</a:t>
            </a:r>
            <a:endParaRPr lang="fa-IR" sz="6000">
              <a:cs typeface="A EntezareZohoor B4" panose="00000700000000000000" pitchFamily="2" charset="-78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3917069"/>
            <a:ext cx="12191999" cy="25621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6000" smtClean="0">
                <a:solidFill>
                  <a:srgbClr val="373545"/>
                </a:solidFill>
                <a:cs typeface="A EntezareZohoor B4" panose="00000700000000000000" pitchFamily="2" charset="-78"/>
              </a:rPr>
              <a:t>نهایت سرعت:2170 کیلومتر در نهایت ارتفاع</a:t>
            </a:r>
            <a:endParaRPr lang="fa-IR" sz="6000">
              <a:solidFill>
                <a:srgbClr val="373545"/>
              </a:solidFill>
              <a:cs typeface="A EntezareZohoor B4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59148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تصمیم ناسا برای ساخت یک هواپیمای مافوق صوت کم صدا - زومیت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fa-IR" sz="8000" smtClean="0">
                <a:solidFill>
                  <a:srgbClr val="002060"/>
                </a:solidFill>
                <a:cs typeface="A EntezareZohoor B4" panose="00000700000000000000" pitchFamily="2" charset="-78"/>
              </a:rPr>
              <a:t>چند مدل هواپیمای مافوق صوت:</a:t>
            </a:r>
            <a:endParaRPr lang="en-US" sz="8000">
              <a:solidFill>
                <a:srgbClr val="002060"/>
              </a:solidFill>
              <a:cs typeface="A EntezareZohoor B4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53671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upolev Tu-160 RF-94109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4" t="19715" r="22193" b="25410"/>
          <a:stretch/>
        </p:blipFill>
        <p:spPr bwMode="auto">
          <a:xfrm>
            <a:off x="0" y="20471"/>
            <a:ext cx="12201099" cy="683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302" y="744279"/>
            <a:ext cx="11344940" cy="2456121"/>
          </a:xfrm>
        </p:spPr>
        <p:txBody>
          <a:bodyPr>
            <a:normAutofit/>
          </a:bodyPr>
          <a:lstStyle/>
          <a:p>
            <a:pPr algn="ctr"/>
            <a:r>
              <a:rPr lang="fa-IR" sz="6600" b="1">
                <a:solidFill>
                  <a:srgbClr val="7030A0"/>
                </a:solidFill>
                <a:cs typeface="A EntezareZohoor B4" panose="00000700000000000000" pitchFamily="2" charset="-78"/>
              </a:rPr>
              <a:t>توپولف تو-۱۶۰</a:t>
            </a:r>
            <a:endParaRPr lang="en-US" sz="6600">
              <a:solidFill>
                <a:srgbClr val="7030A0"/>
              </a:solidFill>
              <a:cs typeface="A EntezareZohoor B4" panose="000007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25302" y="3530010"/>
            <a:ext cx="11344940" cy="2668772"/>
          </a:xfrm>
          <a:prstGeom prst="rect">
            <a:avLst/>
          </a:prstGeom>
          <a:effectLst>
            <a:outerShdw blurRad="457200" dist="38100" dir="2700000" algn="tl" rotWithShape="0">
              <a:schemeClr val="bg1">
                <a:alpha val="40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z-Cyrl-AZ">
                <a:solidFill>
                  <a:srgbClr val="7030A0"/>
                </a:solidFill>
              </a:rPr>
              <a:t>Туполев Ту-160</a:t>
            </a:r>
            <a:endParaRPr lang="en-US">
              <a:solidFill>
                <a:srgbClr val="7030A0"/>
              </a:solidFill>
              <a:latin typeface="Gill Sans Ultra Bold Condensed" panose="020B0A06020104020203" pitchFamily="34" charset="0"/>
              <a:cs typeface="A EntezareZohoor B4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01689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remium Photo | Yellow orange watercolor stain with color shades paint  stroke background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2450"/>
            <a:ext cx="10515600" cy="5429250"/>
          </a:xfrm>
        </p:spPr>
        <p:txBody>
          <a:bodyPr/>
          <a:lstStyle/>
          <a:p>
            <a:pPr algn="ctr">
              <a:lnSpc>
                <a:spcPct val="200000"/>
              </a:lnSpc>
            </a:pPr>
            <a:r>
              <a:rPr lang="fa-IR" smtClean="0">
                <a:solidFill>
                  <a:schemeClr val="accent2">
                    <a:lumMod val="50000"/>
                  </a:schemeClr>
                </a:solidFill>
                <a:cs typeface="A EntezareZohoor B4" panose="00000700000000000000" pitchFamily="2" charset="-78"/>
              </a:rPr>
              <a:t>کاربری : بمب افکن</a:t>
            </a:r>
            <a:br>
              <a:rPr lang="fa-IR" smtClean="0">
                <a:solidFill>
                  <a:schemeClr val="accent2">
                    <a:lumMod val="50000"/>
                  </a:schemeClr>
                </a:solidFill>
                <a:cs typeface="A EntezareZohoor B4" panose="00000700000000000000" pitchFamily="2" charset="-78"/>
              </a:rPr>
            </a:br>
            <a:r>
              <a:rPr lang="fa-IR" smtClean="0">
                <a:solidFill>
                  <a:schemeClr val="accent2">
                    <a:lumMod val="50000"/>
                  </a:schemeClr>
                </a:solidFill>
                <a:cs typeface="A EntezareZohoor B4" panose="00000700000000000000" pitchFamily="2" charset="-78"/>
              </a:rPr>
              <a:t>کاربر اصلی : نیروی هوایی روسیه</a:t>
            </a:r>
            <a:br>
              <a:rPr lang="fa-IR" smtClean="0">
                <a:solidFill>
                  <a:schemeClr val="accent2">
                    <a:lumMod val="50000"/>
                  </a:schemeClr>
                </a:solidFill>
                <a:cs typeface="A EntezareZohoor B4" panose="00000700000000000000" pitchFamily="2" charset="-78"/>
              </a:rPr>
            </a:br>
            <a:r>
              <a:rPr lang="fa-IR" smtClean="0">
                <a:solidFill>
                  <a:schemeClr val="accent2">
                    <a:lumMod val="50000"/>
                  </a:schemeClr>
                </a:solidFill>
                <a:cs typeface="A EntezareZohoor B4" panose="00000700000000000000" pitchFamily="2" charset="-78"/>
              </a:rPr>
              <a:t>اولین پرواز : 1981</a:t>
            </a:r>
            <a:br>
              <a:rPr lang="fa-IR" smtClean="0">
                <a:solidFill>
                  <a:schemeClr val="accent2">
                    <a:lumMod val="50000"/>
                  </a:schemeClr>
                </a:solidFill>
                <a:cs typeface="A EntezareZohoor B4" panose="00000700000000000000" pitchFamily="2" charset="-78"/>
              </a:rPr>
            </a:br>
            <a:r>
              <a:rPr lang="fa-IR" smtClean="0">
                <a:solidFill>
                  <a:schemeClr val="accent2">
                    <a:lumMod val="50000"/>
                  </a:schemeClr>
                </a:solidFill>
                <a:cs typeface="A EntezareZohoor B4" panose="00000700000000000000" pitchFamily="2" charset="-78"/>
              </a:rPr>
              <a:t>تعداد خدمه :چهار نفر</a:t>
            </a:r>
            <a:endParaRPr lang="en-US">
              <a:solidFill>
                <a:schemeClr val="accent2">
                  <a:lumMod val="50000"/>
                </a:schemeClr>
              </a:solidFill>
              <a:cs typeface="A EntezareZohoor B4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95234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ukhoi Su-24 inflight Mishin-2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71"/>
            <a:ext cx="122010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302" y="744279"/>
            <a:ext cx="11344940" cy="2456121"/>
          </a:xfrm>
        </p:spPr>
        <p:txBody>
          <a:bodyPr>
            <a:normAutofit/>
          </a:bodyPr>
          <a:lstStyle/>
          <a:p>
            <a:pPr algn="ctr"/>
            <a:r>
              <a:rPr lang="fa-IR" sz="6600" b="1" smtClean="0">
                <a:solidFill>
                  <a:srgbClr val="7030A0"/>
                </a:solidFill>
                <a:cs typeface="A EntezareZohoor B4" panose="00000700000000000000" pitchFamily="2" charset="-78"/>
              </a:rPr>
              <a:t>سوخو24</a:t>
            </a:r>
            <a:endParaRPr lang="en-US" sz="6600">
              <a:solidFill>
                <a:srgbClr val="7030A0"/>
              </a:solidFill>
              <a:cs typeface="A EntezareZohoor B4" panose="000007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25302" y="3530010"/>
            <a:ext cx="11344940" cy="2668772"/>
          </a:xfrm>
          <a:prstGeom prst="rect">
            <a:avLst/>
          </a:prstGeom>
          <a:effectLst>
            <a:outerShdw blurRad="457200" dist="38100" dir="2700000" algn="tl" rotWithShape="0">
              <a:schemeClr val="bg1">
                <a:alpha val="40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z-Cyrl-AZ" smtClean="0">
                <a:solidFill>
                  <a:srgbClr val="7030A0"/>
                </a:solidFill>
              </a:rPr>
              <a:t>Су-</a:t>
            </a:r>
            <a:r>
              <a:rPr lang="fa-IR">
                <a:solidFill>
                  <a:srgbClr val="7030A0"/>
                </a:solidFill>
              </a:rPr>
              <a:t>۲۴</a:t>
            </a:r>
            <a:endParaRPr lang="en-US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140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remium Photo | Yellow orange watercolor stain with color shades paint  stroke background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2450"/>
            <a:ext cx="10515600" cy="5429250"/>
          </a:xfrm>
        </p:spPr>
        <p:txBody>
          <a:bodyPr>
            <a:normAutofit fontScale="90000"/>
          </a:bodyPr>
          <a:lstStyle/>
          <a:p>
            <a:pPr algn="ctr">
              <a:lnSpc>
                <a:spcPct val="200000"/>
              </a:lnSpc>
            </a:pPr>
            <a:r>
              <a:rPr lang="fa-IR" smtClean="0">
                <a:solidFill>
                  <a:schemeClr val="accent2">
                    <a:lumMod val="50000"/>
                  </a:schemeClr>
                </a:solidFill>
                <a:cs typeface="A EntezareZohoor B4" panose="00000700000000000000" pitchFamily="2" charset="-78"/>
              </a:rPr>
              <a:t>کاربری : بمب افکن</a:t>
            </a:r>
            <a:br>
              <a:rPr lang="fa-IR" smtClean="0">
                <a:solidFill>
                  <a:schemeClr val="accent2">
                    <a:lumMod val="50000"/>
                  </a:schemeClr>
                </a:solidFill>
                <a:cs typeface="A EntezareZohoor B4" panose="00000700000000000000" pitchFamily="2" charset="-78"/>
              </a:rPr>
            </a:br>
            <a:r>
              <a:rPr lang="fa-IR" smtClean="0">
                <a:solidFill>
                  <a:schemeClr val="accent2">
                    <a:lumMod val="50000"/>
                  </a:schemeClr>
                </a:solidFill>
                <a:cs typeface="A EntezareZohoor B4" panose="00000700000000000000" pitchFamily="2" charset="-78"/>
              </a:rPr>
              <a:t>سقف پرواز : 16500</a:t>
            </a:r>
            <a:br>
              <a:rPr lang="fa-IR" smtClean="0">
                <a:solidFill>
                  <a:schemeClr val="accent2">
                    <a:lumMod val="50000"/>
                  </a:schemeClr>
                </a:solidFill>
                <a:cs typeface="A EntezareZohoor B4" panose="00000700000000000000" pitchFamily="2" charset="-78"/>
              </a:rPr>
            </a:br>
            <a:r>
              <a:rPr lang="fa-IR" smtClean="0">
                <a:solidFill>
                  <a:schemeClr val="accent2">
                    <a:lumMod val="50000"/>
                  </a:schemeClr>
                </a:solidFill>
                <a:cs typeface="A EntezareZohoor B4" panose="00000700000000000000" pitchFamily="2" charset="-78"/>
              </a:rPr>
              <a:t>اولین پرواز : 1970</a:t>
            </a:r>
            <a:br>
              <a:rPr lang="fa-IR" smtClean="0">
                <a:solidFill>
                  <a:schemeClr val="accent2">
                    <a:lumMod val="50000"/>
                  </a:schemeClr>
                </a:solidFill>
                <a:cs typeface="A EntezareZohoor B4" panose="00000700000000000000" pitchFamily="2" charset="-78"/>
              </a:rPr>
            </a:br>
            <a:r>
              <a:rPr lang="fa-IR" smtClean="0">
                <a:solidFill>
                  <a:schemeClr val="accent2">
                    <a:lumMod val="50000"/>
                  </a:schemeClr>
                </a:solidFill>
                <a:cs typeface="A EntezareZohoor B4" panose="00000700000000000000" pitchFamily="2" charset="-78"/>
              </a:rPr>
              <a:t>تعداد تولید:1400</a:t>
            </a:r>
            <a:endParaRPr lang="en-US">
              <a:solidFill>
                <a:schemeClr val="accent2">
                  <a:lumMod val="50000"/>
                </a:schemeClr>
              </a:solidFill>
              <a:cs typeface="A EntezareZohoor B4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10856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</TotalTime>
  <Words>158</Words>
  <Application>Microsoft Office PowerPoint</Application>
  <PresentationFormat>Widescreen</PresentationFormat>
  <Paragraphs>34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 EntezareZohoor 3 **</vt:lpstr>
      <vt:lpstr>A EntezareZohoor B4</vt:lpstr>
      <vt:lpstr>Arial</vt:lpstr>
      <vt:lpstr>Calibri</vt:lpstr>
      <vt:lpstr>Calibri Light</vt:lpstr>
      <vt:lpstr>Gill Sans Ultra Bold Condensed</vt:lpstr>
      <vt:lpstr>Times New Roman</vt:lpstr>
      <vt:lpstr>Office Theme</vt:lpstr>
      <vt:lpstr>بسم رب النور</vt:lpstr>
      <vt:lpstr>تحـقیق عـــلوم: هواپیمائ مافوق صوت یا کنکورد</vt:lpstr>
      <vt:lpstr>کنکورد به چه معنایی است؟ هواپیمای مافوق صوت</vt:lpstr>
      <vt:lpstr>مشخصات هواپیمای کنکورد :</vt:lpstr>
      <vt:lpstr>چند مدل هواپیمای مافوق صوت:</vt:lpstr>
      <vt:lpstr>توپولف تو-۱۶۰</vt:lpstr>
      <vt:lpstr>کاربری : بمب افکن کاربر اصلی : نیروی هوایی روسیه اولین پرواز : 1981 تعداد خدمه :چهار نفر</vt:lpstr>
      <vt:lpstr>سوخو24</vt:lpstr>
      <vt:lpstr>کاربری : بمب افکن سقف پرواز : 16500 اولین پرواز : 1970 تعداد تولید:1400</vt:lpstr>
      <vt:lpstr>میگ 31</vt:lpstr>
      <vt:lpstr>کاربری : هواپیمای رهگیر سقف پرواز : 20600 متر اولین پرواز : 1975 تعداد تولید:519</vt:lpstr>
      <vt:lpstr>اولین هواپیمای مافوق صوت در ایران</vt:lpstr>
      <vt:lpstr>چه کشور هایی تولید کننده هواپیمای مافوق صوت هستند؟</vt:lpstr>
      <vt:lpstr>یا علئ مــدد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ABBASZADEH</dc:creator>
  <cp:lastModifiedBy>ABBASZADEH</cp:lastModifiedBy>
  <cp:revision>17</cp:revision>
  <dcterms:created xsi:type="dcterms:W3CDTF">2020-12-18T13:04:26Z</dcterms:created>
  <dcterms:modified xsi:type="dcterms:W3CDTF">2020-12-18T15:27:22Z</dcterms:modified>
</cp:coreProperties>
</file>