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5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7651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99757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87973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07382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90027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64816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23470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6192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838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05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8268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5518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12/13/2020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0426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215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6979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9611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216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AAD347D-5ACD-4C99-B74B-A9C85AD731AF}" type="datetimeFigureOut">
              <a:rPr lang="en-US" smtClean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894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  <p:sldLayoutId id="2147483832" r:id="rId17"/>
  </p:sldLayoutIdLst>
  <p:hf sldNum="0" hdr="0" ftr="0" dt="0"/>
  <p:txStyles>
    <p:titleStyle>
      <a:lvl1pPr algn="ctr" defTabSz="457200" rtl="1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1883" y="890671"/>
            <a:ext cx="6988331" cy="1350253"/>
          </a:xfrm>
        </p:spPr>
        <p:txBody>
          <a:bodyPr>
            <a:normAutofit/>
          </a:bodyPr>
          <a:lstStyle/>
          <a:p>
            <a:r>
              <a:rPr lang="fa-IR" sz="6600" dirty="0" smtClean="0">
                <a:cs typeface="2  Baran" panose="00000400000000000000" pitchFamily="2" charset="-78"/>
              </a:rPr>
              <a:t>بسم الله الرحمن الرحیم</a:t>
            </a:r>
            <a:endParaRPr lang="fa-IR" sz="6600" dirty="0">
              <a:cs typeface="2  Baran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75419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cs typeface="2  Baran" panose="00000400000000000000" pitchFamily="2" charset="-78"/>
              </a:rPr>
              <a:t>زندگی نامه پروفسور محمود حسابی : </a:t>
            </a:r>
            <a:endParaRPr lang="fa-IR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996225"/>
            <a:ext cx="10018713" cy="4494727"/>
          </a:xfrm>
        </p:spPr>
        <p:txBody>
          <a:bodyPr>
            <a:normAutofit/>
          </a:bodyPr>
          <a:lstStyle/>
          <a:p>
            <a:r>
              <a:rPr lang="fa-IR" dirty="0">
                <a:latin typeface="Baran"/>
                <a:cs typeface="2  Baran" panose="00000400000000000000" pitchFamily="2" charset="-78"/>
              </a:rPr>
              <a:t>محمود حسابی در ۳ اسفند سال </a:t>
            </a:r>
            <a:r>
              <a:rPr lang="fa-IR" dirty="0" smtClean="0">
                <a:latin typeface="Baran"/>
                <a:cs typeface="2  Baran" panose="00000400000000000000" pitchFamily="2" charset="-78"/>
              </a:rPr>
              <a:t>۱۲۸۱ </a:t>
            </a:r>
            <a:r>
              <a:rPr lang="fa-IR" dirty="0">
                <a:latin typeface="Baran"/>
                <a:cs typeface="2  Baran" panose="00000400000000000000" pitchFamily="2" charset="-78"/>
              </a:rPr>
              <a:t>هجری خورشیدی (۱۳۲۱ ه‍.ق) در تهران، از پدر و مادر تفرشی زاده شد</a:t>
            </a:r>
            <a:r>
              <a:rPr lang="fa-IR" dirty="0" smtClean="0">
                <a:latin typeface="Baran"/>
                <a:cs typeface="2  Baran" panose="00000400000000000000" pitchFamily="2" charset="-78"/>
              </a:rPr>
              <a:t>. </a:t>
            </a:r>
            <a:r>
              <a:rPr lang="fa-IR" dirty="0">
                <a:latin typeface="Baran"/>
                <a:cs typeface="2  Baran" panose="00000400000000000000" pitchFamily="2" charset="-78"/>
              </a:rPr>
              <a:t>پدرش سید عباس معزالسلطنه شغل دولتی داشت و از طرف وزارت امور خارجه به ماموریت هایی می‌رفت. پدربزرگش حاج میرزا علی حسابی (یمین‌الملک) در کابینه فرمانفرما وزیر مالیه بود</a:t>
            </a:r>
            <a:r>
              <a:rPr lang="fa-IR" dirty="0" smtClean="0">
                <a:latin typeface="Baran"/>
                <a:cs typeface="2  Baran" panose="00000400000000000000" pitchFamily="2" charset="-78"/>
              </a:rPr>
              <a:t>. </a:t>
            </a:r>
            <a:r>
              <a:rPr lang="fa-IR" dirty="0">
                <a:latin typeface="Baran"/>
                <a:cs typeface="2  Baran" panose="00000400000000000000" pitchFamily="2" charset="-78"/>
              </a:rPr>
              <a:t>پس از سپری شدن چهار سال از دوران کودکی در تهران، به همراه خانواده عازم شامات گردیدند. در هفت سالگی تحصیلات ابتدایی خود را در بیروت، با تنگدستی و مرارت‌های دور از وطن در مدرسه کشیش‌های فرانسوی آغاز کرد. در همان زمان تعلیمات مذهبی و ادبیات فارسی را نزد مادر فداکار و متدین خود (خانم گوهرشاد حسابی) فرامی‌گرفت. او قرآن و دیوان حافظ را از حفظ می‌دانست. او همچنین بر کتب بوستان سعدی، گلستان سعدی، شاهنامه فردوسی، مثنوی مولوی و منشآت قائم مقام فراهانی اشراف کامل داشت. حسابی با شعر و موسیقی سنتی ایران و موسیقی کلاسیک غرب به خوبی آشنا بود. او در نواختن ویولن و پیانو مهارت داشت. وی در چند رشته ورزشی نیز موفقیت‌هایی کسب کرد، از جمله کسب مدرک نجات غریق در رشته شنا در دوران نوجوانی در بیروت</a:t>
            </a:r>
            <a:r>
              <a:rPr lang="fa-IR" dirty="0" smtClean="0">
                <a:latin typeface="Baran"/>
                <a:cs typeface="2  Baran" panose="00000400000000000000" pitchFamily="2" charset="-78"/>
              </a:rPr>
              <a:t>.</a:t>
            </a:r>
            <a:endParaRPr lang="fa-IR" dirty="0">
              <a:latin typeface="Baran"/>
              <a:cs typeface="2  Baran" panose="00000400000000000000" pitchFamily="2" charset="-78"/>
            </a:endParaRP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153500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600" dirty="0" smtClean="0">
                <a:cs typeface="2  Baran" panose="00000400000000000000" pitchFamily="2" charset="-78"/>
              </a:rPr>
              <a:t>تحصیلات :</a:t>
            </a:r>
            <a:endParaRPr lang="fa-IR" sz="3600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906073"/>
            <a:ext cx="10018713" cy="3885127"/>
          </a:xfrm>
        </p:spPr>
        <p:txBody>
          <a:bodyPr>
            <a:normAutofit/>
          </a:bodyPr>
          <a:lstStyle/>
          <a:p>
            <a:r>
              <a:rPr lang="fa-IR" sz="2800" dirty="0">
                <a:cs typeface="2  Baran" panose="00000400000000000000" pitchFamily="2" charset="-78"/>
              </a:rPr>
              <a:t>شروع تحصیلات متوسطه او همزمان با آغاز جنگ جهانی اول و تعطیلی مدارس فرانسوی زبان بیروت بود. از این رو به مدت دو سال در منزل به تحصیل پرداخت. پس از آن در رشته مهندسی راه و ساختمان از دانشکده فرانسوی مهندسی در بیروت فارغ‌التحصیل شد. در آن دوران با اشتغال در نقشه‌کشی و راه‌سازی، به امرار معاش خانواده کمک می‌کرد</a:t>
            </a:r>
            <a:r>
              <a:rPr lang="fa-IR" sz="2800" dirty="0" smtClean="0">
                <a:cs typeface="2  Baran" panose="00000400000000000000" pitchFamily="2" charset="-78"/>
              </a:rPr>
              <a:t>.</a:t>
            </a:r>
            <a:r>
              <a:rPr lang="fa-IR" sz="2800" dirty="0">
                <a:cs typeface="2  Baran" panose="00000400000000000000" pitchFamily="2" charset="-78"/>
              </a:rPr>
              <a:t> حسابی در دانشگاه سوربن فرانسه، در رشتهٔ فیزیک به تحصیل و تحقیق پرداخت. در سال ۱۹۲۷ میلادی در سن ۲۵ سالگی دانشنامه دکتری فیزیک خود را، با ارائهٔ رساله‌ای تحت عنوان «حساسیت سلول‌های فتوالکتریک»، با درجه عالی دریافت نمود</a:t>
            </a:r>
          </a:p>
          <a:p>
            <a:endParaRPr lang="fa-IR" dirty="0">
              <a:cs typeface="2  Baran" panose="00000400000000000000" pitchFamily="2" charset="-78"/>
            </a:endParaRP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7852161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862885"/>
            <a:ext cx="10018713" cy="4971245"/>
          </a:xfrm>
        </p:spPr>
        <p:txBody>
          <a:bodyPr/>
          <a:lstStyle/>
          <a:p>
            <a:pPr algn="ctr"/>
            <a:endParaRPr lang="fa-IR" dirty="0"/>
          </a:p>
        </p:txBody>
      </p:sp>
      <p:sp>
        <p:nvSpPr>
          <p:cNvPr id="4" name="Oval 3"/>
          <p:cNvSpPr/>
          <p:nvPr/>
        </p:nvSpPr>
        <p:spPr>
          <a:xfrm>
            <a:off x="4700789" y="2406202"/>
            <a:ext cx="3271233" cy="1841679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000" dirty="0" smtClean="0">
                <a:cs typeface="2  Baran" panose="00000400000000000000" pitchFamily="2" charset="-78"/>
              </a:rPr>
              <a:t>چند تا از اختراعات و تاسیسات </a:t>
            </a:r>
            <a:r>
              <a:rPr lang="fa-IR" sz="2000" dirty="0" smtClean="0">
                <a:cs typeface="2  Baran" panose="00000400000000000000" pitchFamily="2" charset="-78"/>
              </a:rPr>
              <a:t>پروفسور حسابی : </a:t>
            </a:r>
            <a:endParaRPr lang="fa-IR" sz="2000" dirty="0">
              <a:cs typeface="2  Baran" panose="00000400000000000000" pitchFamily="2" charset="-78"/>
            </a:endParaRPr>
          </a:p>
        </p:txBody>
      </p:sp>
      <p:sp>
        <p:nvSpPr>
          <p:cNvPr id="6" name="Right Arrow Callout 5"/>
          <p:cNvSpPr/>
          <p:nvPr/>
        </p:nvSpPr>
        <p:spPr>
          <a:xfrm>
            <a:off x="3309870" y="2866621"/>
            <a:ext cx="1390919" cy="920840"/>
          </a:xfrm>
          <a:prstGeom prst="rightArrowCallou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1600" dirty="0" smtClean="0">
                <a:solidFill>
                  <a:schemeClr val="bg1"/>
                </a:solidFill>
                <a:cs typeface="2  Baran" panose="00000400000000000000" pitchFamily="2" charset="-78"/>
              </a:rPr>
              <a:t>اختراع اولین رادیو در ایران</a:t>
            </a:r>
            <a:endParaRPr lang="fa-IR" sz="1600" dirty="0">
              <a:solidFill>
                <a:schemeClr val="bg1"/>
              </a:solidFill>
              <a:cs typeface="2  Baran" panose="00000400000000000000" pitchFamily="2" charset="-78"/>
            </a:endParaRPr>
          </a:p>
        </p:txBody>
      </p:sp>
      <p:sp>
        <p:nvSpPr>
          <p:cNvPr id="7" name="Down Arrow Callout 6"/>
          <p:cNvSpPr/>
          <p:nvPr/>
        </p:nvSpPr>
        <p:spPr>
          <a:xfrm>
            <a:off x="5904963" y="965915"/>
            <a:ext cx="862884" cy="1440287"/>
          </a:xfrm>
          <a:prstGeom prst="downArrowCallout">
            <a:avLst>
              <a:gd name="adj1" fmla="val 36940"/>
              <a:gd name="adj2" fmla="val 25000"/>
              <a:gd name="adj3" fmla="val 25000"/>
              <a:gd name="adj4" fmla="val 66765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fa-IR" sz="1200" dirty="0" smtClean="0">
                <a:cs typeface="2  Baran" panose="00000400000000000000" pitchFamily="2" charset="-78"/>
              </a:rPr>
              <a:t>ایجاد اولین ایستگاه </a:t>
            </a:r>
          </a:p>
          <a:p>
            <a:pPr algn="r"/>
            <a:r>
              <a:rPr lang="fa-IR" sz="1200" dirty="0" smtClean="0">
                <a:cs typeface="2  Baran" panose="00000400000000000000" pitchFamily="2" charset="-78"/>
              </a:rPr>
              <a:t>هواشناسی در </a:t>
            </a:r>
          </a:p>
          <a:p>
            <a:pPr algn="r"/>
            <a:r>
              <a:rPr lang="fa-IR" sz="1200" dirty="0" smtClean="0">
                <a:cs typeface="2  Baran" panose="00000400000000000000" pitchFamily="2" charset="-78"/>
              </a:rPr>
              <a:t>ایران</a:t>
            </a:r>
            <a:endParaRPr lang="fa-IR" sz="1200" dirty="0">
              <a:cs typeface="2  Baran" panose="00000400000000000000" pitchFamily="2" charset="-78"/>
            </a:endParaRPr>
          </a:p>
        </p:txBody>
      </p:sp>
      <p:sp>
        <p:nvSpPr>
          <p:cNvPr id="8" name="Left Arrow Callout 7"/>
          <p:cNvSpPr/>
          <p:nvPr/>
        </p:nvSpPr>
        <p:spPr>
          <a:xfrm>
            <a:off x="7972022" y="2953554"/>
            <a:ext cx="2279560" cy="901521"/>
          </a:xfrm>
          <a:prstGeom prst="leftArrowCallout">
            <a:avLst>
              <a:gd name="adj1" fmla="val 25000"/>
              <a:gd name="adj2" fmla="val 35000"/>
              <a:gd name="adj3" fmla="val 40714"/>
              <a:gd name="adj4" fmla="val 64977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1400" dirty="0" smtClean="0">
                <a:cs typeface="2  Baran" panose="00000400000000000000" pitchFamily="2" charset="-78"/>
              </a:rPr>
              <a:t>تاسیس بیمارستان خصوصی به یاد مادرشان</a:t>
            </a:r>
            <a:endParaRPr lang="fa-IR" sz="1400" dirty="0">
              <a:cs typeface="2  Baran" panose="00000400000000000000" pitchFamily="2" charset="-78"/>
            </a:endParaRPr>
          </a:p>
        </p:txBody>
      </p:sp>
      <p:sp>
        <p:nvSpPr>
          <p:cNvPr id="10" name="Up Arrow Callout 9"/>
          <p:cNvSpPr/>
          <p:nvPr/>
        </p:nvSpPr>
        <p:spPr>
          <a:xfrm>
            <a:off x="4336455" y="4244923"/>
            <a:ext cx="4314422" cy="1504015"/>
          </a:xfrm>
          <a:prstGeom prst="upArrowCallout">
            <a:avLst>
              <a:gd name="adj1" fmla="val 18150"/>
              <a:gd name="adj2" fmla="val 25000"/>
              <a:gd name="adj3" fmla="val 25000"/>
              <a:gd name="adj4" fmla="val 64977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1600" dirty="0">
                <a:cs typeface="2  Baran" panose="00000400000000000000" pitchFamily="2" charset="-78"/>
              </a:rPr>
              <a:t> تأسیس‌ اولین‌ مركز مدرن‌ تعقیب‌ ماهواره‌ها، در شیراز (1335 ه . ش‌)</a:t>
            </a:r>
          </a:p>
        </p:txBody>
      </p:sp>
      <p:sp>
        <p:nvSpPr>
          <p:cNvPr id="5" name="Down Arrow Callout 4"/>
          <p:cNvSpPr/>
          <p:nvPr/>
        </p:nvSpPr>
        <p:spPr>
          <a:xfrm rot="20024003">
            <a:off x="4186539" y="1752751"/>
            <a:ext cx="1584102" cy="976647"/>
          </a:xfrm>
          <a:prstGeom prst="downArrowCallou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>
                <a:cs typeface="2  Baran" panose="00000400000000000000" pitchFamily="2" charset="-78"/>
              </a:rPr>
              <a:t>تاسیس دانشگاه تهران</a:t>
            </a:r>
            <a:endParaRPr lang="fa-IR" dirty="0">
              <a:cs typeface="2  Baran" panose="00000400000000000000" pitchFamily="2" charset="-78"/>
            </a:endParaRPr>
          </a:p>
        </p:txBody>
      </p:sp>
      <p:sp>
        <p:nvSpPr>
          <p:cNvPr id="9" name="Down Arrow Callout 8"/>
          <p:cNvSpPr/>
          <p:nvPr/>
        </p:nvSpPr>
        <p:spPr>
          <a:xfrm rot="1630553">
            <a:off x="6676694" y="1910290"/>
            <a:ext cx="2235068" cy="953187"/>
          </a:xfrm>
          <a:prstGeom prst="downArrowCallout">
            <a:avLst>
              <a:gd name="adj1" fmla="val 24807"/>
              <a:gd name="adj2" fmla="val 25456"/>
              <a:gd name="adj3" fmla="val 25000"/>
              <a:gd name="adj4" fmla="val 53837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>
                <a:cs typeface="2  Baran" panose="00000400000000000000" pitchFamily="2" charset="-78"/>
              </a:rPr>
              <a:t>راه‌اندازی اولین دستگاه رادیولوژی در ایران</a:t>
            </a:r>
          </a:p>
        </p:txBody>
      </p:sp>
      <p:sp>
        <p:nvSpPr>
          <p:cNvPr id="12" name="Right Arrow Callout 11"/>
          <p:cNvSpPr/>
          <p:nvPr/>
        </p:nvSpPr>
        <p:spPr>
          <a:xfrm rot="20344720">
            <a:off x="3333470" y="3904927"/>
            <a:ext cx="1812196" cy="738669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69194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>
                <a:cs typeface="2  Baran" panose="00000400000000000000" pitchFamily="2" charset="-78"/>
              </a:rPr>
              <a:t>محاسبه و تعیین ساعت رسمی </a:t>
            </a:r>
            <a:r>
              <a:rPr lang="fa-IR" dirty="0" smtClean="0">
                <a:cs typeface="2  Baran" panose="00000400000000000000" pitchFamily="2" charset="-78"/>
              </a:rPr>
              <a:t>ایران</a:t>
            </a:r>
            <a:endParaRPr lang="fa-IR" dirty="0">
              <a:cs typeface="2  Baran" panose="00000400000000000000" pitchFamily="2" charset="-78"/>
            </a:endParaRPr>
          </a:p>
        </p:txBody>
      </p:sp>
      <p:sp>
        <p:nvSpPr>
          <p:cNvPr id="13" name="Left Arrow Callout 12"/>
          <p:cNvSpPr/>
          <p:nvPr/>
        </p:nvSpPr>
        <p:spPr>
          <a:xfrm rot="1290987">
            <a:off x="7554554" y="3898300"/>
            <a:ext cx="1931831" cy="751922"/>
          </a:xfrm>
          <a:prstGeom prst="leftArrowCallou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>
                <a:cs typeface="2  Baran" panose="00000400000000000000" pitchFamily="2" charset="-78"/>
              </a:rPr>
              <a:t>پایه‌گذاری اولین مدارس عشایری کشور</a:t>
            </a:r>
          </a:p>
        </p:txBody>
      </p:sp>
    </p:spTree>
    <p:extLst>
      <p:ext uri="{BB962C8B-B14F-4D97-AF65-F5344CB8AC3E}">
        <p14:creationId xmlns:p14="http://schemas.microsoft.com/office/powerpoint/2010/main" val="3946141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10" grpId="0" animBg="1"/>
      <p:bldP spid="5" grpId="0" animBg="1"/>
      <p:bldP spid="9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953037"/>
            <a:ext cx="10018713" cy="4838163"/>
          </a:xfrm>
        </p:spPr>
        <p:txBody>
          <a:bodyPr/>
          <a:lstStyle/>
          <a:p>
            <a:r>
              <a:rPr lang="fa-IR" dirty="0">
                <a:cs typeface="2  Baran" panose="00000400000000000000" pitchFamily="2" charset="-78"/>
              </a:rPr>
              <a:t>طرح تأسیس دانشگاه تهران</a:t>
            </a:r>
          </a:p>
          <a:p>
            <a:r>
              <a:rPr lang="fa-IR" dirty="0">
                <a:cs typeface="2  Baran" panose="00000400000000000000" pitchFamily="2" charset="-78"/>
              </a:rPr>
              <a:t>حسابی نخستین رئیس دانشکده فنی، پس از تأسیس دانشگاه تهران بود. در مورد نقش محمود حسابی در تأسیس دانشگاه تهران عقاید مختلف و متفاوتی وجود دارد و برای نمونه علی اکبر سیاسی در کتاب خود با نام گزارش یک زندگی طرح تأسیس دانشگاه تهران را به‌طور کامل توضیح می‌دهد و مشخص می‌شود که محمود حسابی هیچ نقشی در تأسیس دانشگاه تهران نداشته‌است.</a:t>
            </a:r>
          </a:p>
        </p:txBody>
      </p:sp>
    </p:spTree>
    <p:extLst>
      <p:ext uri="{BB962C8B-B14F-4D97-AF65-F5344CB8AC3E}">
        <p14:creationId xmlns:p14="http://schemas.microsoft.com/office/powerpoint/2010/main" val="8580259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7189" y="103031"/>
            <a:ext cx="10018713" cy="3490175"/>
          </a:xfrm>
        </p:spPr>
        <p:txBody>
          <a:bodyPr/>
          <a:lstStyle/>
          <a:p>
            <a:r>
              <a:rPr lang="fa-IR" dirty="0" smtClean="0">
                <a:cs typeface="2  Baran" panose="00000400000000000000" pitchFamily="2" charset="-78"/>
              </a:rPr>
              <a:t>معرفی کتابی از پروفسور حسابی : </a:t>
            </a:r>
          </a:p>
          <a:p>
            <a:endParaRPr lang="fa-IR" dirty="0">
              <a:cs typeface="2  Baran" panose="00000400000000000000" pitchFamily="2" charset="-78"/>
            </a:endParaRPr>
          </a:p>
          <a:p>
            <a:r>
              <a:rPr lang="fa-IR" dirty="0" smtClean="0">
                <a:cs typeface="2  Baran" panose="00000400000000000000" pitchFamily="2" charset="-78"/>
              </a:rPr>
              <a:t>من خودم ای کتاب را خواندم و پیشنهاد می کنم </a:t>
            </a:r>
          </a:p>
          <a:p>
            <a:r>
              <a:rPr lang="fa-IR" dirty="0" smtClean="0">
                <a:cs typeface="2  Baran" panose="00000400000000000000" pitchFamily="2" charset="-78"/>
              </a:rPr>
              <a:t>این کتاب را مطالعه کنید</a:t>
            </a:r>
            <a:endParaRPr lang="fa-IR" dirty="0">
              <a:cs typeface="2  Bara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1724" y="288031"/>
            <a:ext cx="2381250" cy="3305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567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4005" y="0"/>
            <a:ext cx="10018713" cy="3640428"/>
          </a:xfrm>
        </p:spPr>
        <p:txBody>
          <a:bodyPr>
            <a:normAutofit/>
          </a:bodyPr>
          <a:lstStyle/>
          <a:p>
            <a:pPr algn="ctr"/>
            <a:r>
              <a:rPr lang="fa-IR" sz="8800" dirty="0" smtClean="0">
                <a:cs typeface="2  Baran" panose="00000400000000000000" pitchFamily="2" charset="-78"/>
              </a:rPr>
              <a:t>پایان</a:t>
            </a:r>
            <a:endParaRPr lang="fa-IR" sz="8800" dirty="0">
              <a:cs typeface="2  Baran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b="19764"/>
          <a:stretch/>
        </p:blipFill>
        <p:spPr>
          <a:xfrm>
            <a:off x="4170236" y="2859042"/>
            <a:ext cx="4286250" cy="347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1852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240</TotalTime>
  <Words>481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2  Baran</vt:lpstr>
      <vt:lpstr>Arial</vt:lpstr>
      <vt:lpstr>Baran</vt:lpstr>
      <vt:lpstr>Corbel</vt:lpstr>
      <vt:lpstr>Tahoma</vt:lpstr>
      <vt:lpstr>Parallax</vt:lpstr>
      <vt:lpstr>بسم الله الرحمن الرحیم</vt:lpstr>
      <vt:lpstr>زندگی نامه پروفسور محمود حسابی : </vt:lpstr>
      <vt:lpstr>تحصیلات :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novin</dc:creator>
  <cp:lastModifiedBy>novin</cp:lastModifiedBy>
  <cp:revision>12</cp:revision>
  <dcterms:created xsi:type="dcterms:W3CDTF">2020-12-09T04:53:09Z</dcterms:created>
  <dcterms:modified xsi:type="dcterms:W3CDTF">2020-12-13T09:57:53Z</dcterms:modified>
</cp:coreProperties>
</file>