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0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74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32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75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2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88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986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44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61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89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65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177E73-4452-4383-9FB5-87CC00440111}" type="datetimeFigureOut">
              <a:rPr lang="en-US" smtClean="0"/>
              <a:t>12/10/2020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64A6E-6313-45E2-A032-8ADF341D5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8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8%A7%D8%B3%D8%AA%D8%B1%D8%A7%D8%AA%D9%88%D8%B3%D9%81%D8%B1" TargetMode="External"/><Relationship Id="rId13" Type="http://schemas.openxmlformats.org/officeDocument/2006/relationships/hyperlink" Target="https://fa.wikipedia.org/wiki/%D9%81%DB%8C%D8%B2%DB%8C%DA%A9%E2%80%8C%D8%AF%D8%A7%D9%86" TargetMode="External"/><Relationship Id="rId18" Type="http://schemas.openxmlformats.org/officeDocument/2006/relationships/hyperlink" Target="https://fa.wikipedia.org/wiki/%D8%AE%D9%88%D8%B1%D8%B4%DB%8C%D8%AF" TargetMode="External"/><Relationship Id="rId3" Type="http://schemas.openxmlformats.org/officeDocument/2006/relationships/hyperlink" Target="https://fa.wikipedia.org/wiki/%D9%84%D8%A7%DB%8C%D9%87_%D8%A7%D8%B2%D9%88%D9%86#cite_note-AutoF1-1-1" TargetMode="External"/><Relationship Id="rId7" Type="http://schemas.openxmlformats.org/officeDocument/2006/relationships/hyperlink" Target="https://fa.wikipedia.org/wiki/%D9%84%D8%A7%DB%8C%D9%87_%D8%A7%D8%B2%D9%88%D9%86#cite_note-nasa-dobson-4" TargetMode="External"/><Relationship Id="rId12" Type="http://schemas.openxmlformats.org/officeDocument/2006/relationships/hyperlink" Target="https://fa.wikipedia.org/wiki/%DB%B1%DB%B9%DB%B1%DB%B3_(%D9%85%DB%8C%D9%84%D8%A7%D8%AF%DB%8C)" TargetMode="External"/><Relationship Id="rId17" Type="http://schemas.openxmlformats.org/officeDocument/2006/relationships/hyperlink" Target="https://fa.wikipedia.org/wiki/%D9%81%D8%B1%D8%A7%D8%A8%D9%86%D9%81%D8%B4" TargetMode="External"/><Relationship Id="rId2" Type="http://schemas.openxmlformats.org/officeDocument/2006/relationships/image" Target="../media/image1.jpg"/><Relationship Id="rId16" Type="http://schemas.openxmlformats.org/officeDocument/2006/relationships/hyperlink" Target="https://fa.wikipedia.org/wiki/%D9%84%D8%A7%DB%8C%D9%87_%D8%A7%D8%B2%D9%88%D9%86#cite_note-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a.wikipedia.org/wiki/%D8%AF%D8%A7%D8%A8%D8%B3%D9%88%D9%86_(%DB%8C%DA%A9%D8%A7)" TargetMode="External"/><Relationship Id="rId11" Type="http://schemas.openxmlformats.org/officeDocument/2006/relationships/hyperlink" Target="https://fa.wikipedia.org/wiki/%D8%A7%D8%B2%D9%88%D9%86_(%D9%85%D9%88%D9%84%DA%A9%D9%88%D9%84)" TargetMode="External"/><Relationship Id="rId5" Type="http://schemas.openxmlformats.org/officeDocument/2006/relationships/hyperlink" Target="https://fa.wikipedia.org/wiki/%D9%84%D8%A7%DB%8C%D9%87_%D8%A7%D8%B2%D9%88%D9%86#cite_note-en-wiki-3" TargetMode="External"/><Relationship Id="rId15" Type="http://schemas.openxmlformats.org/officeDocument/2006/relationships/hyperlink" Target="https://fa.wikipedia.org/wiki/%D8%A2%D9%86%D8%B1%DB%8C_%D8%A8%D9%88%DB%8C%D8%B3%D9%88%D9%86" TargetMode="External"/><Relationship Id="rId10" Type="http://schemas.openxmlformats.org/officeDocument/2006/relationships/hyperlink" Target="https://fa.wikipedia.org/wiki/%D8%BA%D9%84%D8%B8%D8%AA" TargetMode="External"/><Relationship Id="rId19" Type="http://schemas.openxmlformats.org/officeDocument/2006/relationships/hyperlink" Target="https://fa.wikipedia.org/wiki/%D9%81%D8%B1%D9%88%D8%B3%D8%B1%D8%AE" TargetMode="External"/><Relationship Id="rId4" Type="http://schemas.openxmlformats.org/officeDocument/2006/relationships/hyperlink" Target="https://fa.wikipedia.org/wiki/%D9%84%D8%A7%DB%8C%D9%87_%D8%A7%D8%B2%D9%88%D9%86#cite_note-2" TargetMode="External"/><Relationship Id="rId9" Type="http://schemas.openxmlformats.org/officeDocument/2006/relationships/hyperlink" Target="https://fa.wikipedia.org/wiki/%D8%AC%D9%88_%D8%B2%D9%85%DB%8C%D9%86" TargetMode="External"/><Relationship Id="rId14" Type="http://schemas.openxmlformats.org/officeDocument/2006/relationships/hyperlink" Target="https://fa.wikipedia.org/wiki/%D8%B4%D8%A7%D8%B1%D9%84_%D9%81%D8%A7%D8%A8%D8%B1%DB%8C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fa.wikipedia.org/wiki/%D9%82%D8%B7%D8%A8_%D8%AC%D9%86%D9%88%D8%A8" TargetMode="External"/><Relationship Id="rId3" Type="http://schemas.openxmlformats.org/officeDocument/2006/relationships/hyperlink" Target="https://fa.wikipedia.org/wiki/%DA%A9%D9%84%D8%B1%D9%88%D9%81%D9%84%D9%88%D8%A6%D9%88%D8%B1%D9%88%DA%A9%D8%B1%D8%A8%D9%86" TargetMode="External"/><Relationship Id="rId7" Type="http://schemas.openxmlformats.org/officeDocument/2006/relationships/hyperlink" Target="https://fa.wikipedia.org/wiki/%D9%88%D8%A7%DA%A9%D9%86%D8%B4_%D8%B4%DB%8C%D9%85%DB%8C%D8%A7%DB%8C%DB%8C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a.wikipedia.org/wiki/%D8%A8%D8%B1%D9%85" TargetMode="External"/><Relationship Id="rId5" Type="http://schemas.openxmlformats.org/officeDocument/2006/relationships/hyperlink" Target="https://fa.wikipedia.org/wiki/%DA%A9%D9%84%D8%B1" TargetMode="External"/><Relationship Id="rId4" Type="http://schemas.openxmlformats.org/officeDocument/2006/relationships/hyperlink" Target="https://fa.wikipedia.org/wiki/%D8%A7%DB%8C%D8%A7%D9%84%D8%A7%D8%AA_%D9%85%D8%AA%D8%AD%D8%AF%D9%87_%D8%A2%D9%85%D8%B1%DB%8C%DA%A9%D8%A7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a.wikipedia.org/wiki/%DA%86%D8%B1%D8%AE%D9%87_%D8%A7%D8%B2%D9%88%D9%86-%D8%A7%DA%A9%D8%B3%DB%8C%DA%98%D9%86" TargetMode="External"/><Relationship Id="rId7" Type="http://schemas.openxmlformats.org/officeDocument/2006/relationships/hyperlink" Target="https://fa.wikipedia.org/wiki/%D8%A8%D8%A7%D9%81%D8%AA_(%D8%B2%DB%8C%D8%B3%D8%AA%E2%80%8C%D8%B4%D9%86%D8%A7%D8%B3%DB%8C)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a.wikipedia.org/wiki/%D8%A2%D9%84%D9%88%D8%AF%DA%AF%DB%8C_%D9%87%D9%88%D8%A7" TargetMode="External"/><Relationship Id="rId5" Type="http://schemas.openxmlformats.org/officeDocument/2006/relationships/hyperlink" Target="https://fa.wikipedia.org/wiki/%D8%AA%D8%B1%D9%88%D9%BE%D9%88%D8%B3%D9%81%D8%B1" TargetMode="External"/><Relationship Id="rId4" Type="http://schemas.openxmlformats.org/officeDocument/2006/relationships/hyperlink" Target="https://fa.wikipedia.org/wiki/%D8%A7%DA%A9%D8%B3%DB%8C%DA%98%D9%86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7200" dirty="0" smtClean="0">
                <a:solidFill>
                  <a:schemeClr val="bg1"/>
                </a:solidFill>
                <a:cs typeface="B Zar" panose="00000700000000000000" pitchFamily="2" charset="-78"/>
              </a:rPr>
              <a:t>موضوع:لایه ی ازون </a:t>
            </a:r>
            <a:endParaRPr lang="en-US" sz="7200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5228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4525963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fa-IR" sz="2400" b="1" dirty="0">
                <a:solidFill>
                  <a:schemeClr val="bg1"/>
                </a:solidFill>
                <a:cs typeface="B Zar" panose="00000700000000000000" pitchFamily="2" charset="-78"/>
              </a:rPr>
              <a:t>لایهٔ اُزون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3"/>
              </a:rPr>
              <a:t>[۱]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یا </a:t>
            </a:r>
            <a:r>
              <a:rPr lang="fa-IR" sz="2400" b="1" dirty="0">
                <a:solidFill>
                  <a:schemeClr val="bg1"/>
                </a:solidFill>
                <a:cs typeface="B Zar" panose="00000700000000000000" pitchFamily="2" charset="-78"/>
              </a:rPr>
              <a:t>اُزون‌سپهر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4"/>
              </a:rPr>
              <a:t>[۲]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لایه‌ای‌ست در ارتفاع ۲۰ تا ۳۰ کیلومتری سطح زمین (که بسته به شرایط فصلی و آب‌وهوایی ضخامت آن تغییر می‌کند)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5"/>
              </a:rPr>
              <a:t>[۳]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به ضخامت ۳۰۰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6"/>
              </a:rPr>
              <a:t>دابسون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معادل با ۳ میلی‌متر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7"/>
              </a:rPr>
              <a:t>[۴]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در لایهٔ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8"/>
              </a:rPr>
              <a:t>استراتوسفر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9"/>
              </a:rPr>
              <a:t>جو زمین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، با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0"/>
              </a:rPr>
              <a:t>غلظت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بالایی از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1"/>
              </a:rPr>
              <a:t>مولکول ازون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(</a:t>
            </a:r>
            <a:r>
              <a:rPr lang="en-US" sz="2400" dirty="0">
                <a:solidFill>
                  <a:schemeClr val="bg1"/>
                </a:solidFill>
                <a:cs typeface="B Zar" panose="00000700000000000000" pitchFamily="2" charset="-78"/>
              </a:rPr>
              <a:t>O</a:t>
            </a:r>
            <a:r>
              <a:rPr lang="fa-IR" sz="2400" baseline="-25000" dirty="0">
                <a:solidFill>
                  <a:schemeClr val="bg1"/>
                </a:solidFill>
                <a:cs typeface="B Zar" panose="00000700000000000000" pitchFamily="2" charset="-78"/>
              </a:rPr>
              <a:t>۳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)، که در سال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2"/>
              </a:rPr>
              <a:t>۱۹۱۳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توسط دو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3"/>
              </a:rPr>
              <a:t>فیزیک‌دان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فرانسوی به نام‌های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4"/>
              </a:rPr>
              <a:t>شارل فابری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و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5"/>
              </a:rPr>
              <a:t>آنری بویسون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کشف شد.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16"/>
              </a:rPr>
              <a:t>[۵]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این لایه با جذب ۹۹٫۹–۹۵ درصد پرتو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7"/>
              </a:rPr>
              <a:t>فرابنفش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8"/>
              </a:rPr>
              <a:t>خورشید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، موجب ادامهٔ زندگی بر روی کرهٔ زمین می‌شود. لایه اُزون پرتوهای پرانرژی فرابنفش را جذب کرده و آن‌ها را به شکل پرتوهای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9"/>
              </a:rPr>
              <a:t>فروسرخ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درمی‌آورد و به سطح زمین می‌فرستد</a:t>
            </a:r>
            <a:r>
              <a:rPr lang="fa-IR" sz="2400" dirty="0" smtClean="0">
                <a:solidFill>
                  <a:schemeClr val="bg1"/>
                </a:solidFill>
                <a:cs typeface="B Zar" panose="00000700000000000000" pitchFamily="2" charset="-78"/>
              </a:rPr>
              <a:t>.</a:t>
            </a:r>
            <a:r>
              <a:rPr lang="fa-IR" sz="2400" b="1" dirty="0">
                <a:solidFill>
                  <a:schemeClr val="bg1"/>
                </a:solidFill>
                <a:cs typeface="B Zar" panose="00000700000000000000" pitchFamily="2" charset="-78"/>
              </a:rPr>
              <a:t> لایهٔ اُزون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3"/>
              </a:rPr>
              <a:t>[۱]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یا </a:t>
            </a:r>
            <a:r>
              <a:rPr lang="fa-IR" sz="2400" b="1" dirty="0">
                <a:solidFill>
                  <a:schemeClr val="bg1"/>
                </a:solidFill>
                <a:cs typeface="B Zar" panose="00000700000000000000" pitchFamily="2" charset="-78"/>
              </a:rPr>
              <a:t>اُزون‌سپهر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4"/>
              </a:rPr>
              <a:t>[۲]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لایه‌ای‌ست در ارتفاع ۲۰ تا ۳۰ کیلومتری سطح زمین (که بسته به شرایط فصلی و آب‌وهوایی ضخامت آن تغییر می‌کند)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5"/>
              </a:rPr>
              <a:t>[۳]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به ضخامت ۳۰۰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6"/>
              </a:rPr>
              <a:t>دابسون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معادل با ۳ میلی‌متر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7"/>
              </a:rPr>
              <a:t>[۴]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در لایهٔ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8"/>
              </a:rPr>
              <a:t>استراتوسفر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9"/>
              </a:rPr>
              <a:t>جو زمین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، با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0"/>
              </a:rPr>
              <a:t>غلظت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بالایی از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1"/>
              </a:rPr>
              <a:t>مولکول ازون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(</a:t>
            </a:r>
            <a:r>
              <a:rPr lang="en-US" sz="2400" dirty="0">
                <a:solidFill>
                  <a:schemeClr val="bg1"/>
                </a:solidFill>
                <a:cs typeface="B Zar" panose="00000700000000000000" pitchFamily="2" charset="-78"/>
              </a:rPr>
              <a:t>O</a:t>
            </a:r>
            <a:r>
              <a:rPr lang="fa-IR" sz="2400" baseline="-25000" dirty="0">
                <a:solidFill>
                  <a:schemeClr val="bg1"/>
                </a:solidFill>
                <a:cs typeface="B Zar" panose="00000700000000000000" pitchFamily="2" charset="-78"/>
              </a:rPr>
              <a:t>۳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)، که در سال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2"/>
              </a:rPr>
              <a:t>۱۹۱۳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توسط دو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3"/>
              </a:rPr>
              <a:t>فیزیک‌دان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فرانسوی به نام‌های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4"/>
              </a:rPr>
              <a:t>شارل فابری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و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5"/>
              </a:rPr>
              <a:t>آنری بویسون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کشف شد.</a:t>
            </a:r>
            <a:r>
              <a:rPr lang="fa-IR" sz="2400" baseline="30000" dirty="0">
                <a:solidFill>
                  <a:schemeClr val="bg1"/>
                </a:solidFill>
                <a:cs typeface="B Zar" panose="00000700000000000000" pitchFamily="2" charset="-78"/>
                <a:hlinkClick r:id="rId16"/>
              </a:rPr>
              <a:t>[۵]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این لایه با جذب ۹۹٫۹–۹۵ درصد پرتو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7"/>
              </a:rPr>
              <a:t>فرابنفش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8"/>
              </a:rPr>
              <a:t>خورشید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، موجب ادامهٔ زندگی بر روی کرهٔ زمین می‌شود. لایه اُزون پرتوهای پرانرژی فرابنفش را جذب کرده و آن‌ها را به شکل پرتوهای 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  <a:hlinkClick r:id="rId19"/>
              </a:rPr>
              <a:t>فروسرخ</a:t>
            </a:r>
            <a:r>
              <a:rPr lang="fa-IR" sz="2400" dirty="0">
                <a:solidFill>
                  <a:schemeClr val="bg1"/>
                </a:solidFill>
                <a:cs typeface="B Zar" panose="00000700000000000000" pitchFamily="2" charset="-78"/>
              </a:rPr>
              <a:t> درمی‌آورد و به سطح زمین می‌فرستد.</a:t>
            </a:r>
            <a:endParaRPr lang="en-US" sz="2400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5151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229600" cy="5745163"/>
          </a:xfrm>
        </p:spPr>
        <p:txBody>
          <a:bodyPr>
            <a:normAutofit lnSpcReduction="10000"/>
          </a:bodyPr>
          <a:lstStyle/>
          <a:p>
            <a:pPr marL="0" indent="0" algn="r">
              <a:lnSpc>
                <a:spcPct val="150000"/>
              </a:lnSpc>
              <a:buNone/>
            </a:pPr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در 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اوایل سال ۱۹۳۰، ترکیباتی به نام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3"/>
              </a:rPr>
              <a:t>کلروفلوئوروکربنها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(سی‌اف‌سی‌ها) در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4"/>
              </a:rPr>
              <a:t>ایالات متحده آمریکا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اختراع‌شدند و در صنعت و خانه مورد استفاده قرار گرفتند. این ترکیبات به استراتوسفر راه یافتند و عناصر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5"/>
              </a:rPr>
              <a:t>کلر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و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6"/>
              </a:rPr>
              <a:t>برم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موجود در آن‌ها طی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7"/>
              </a:rPr>
              <a:t>واکنش‌های شیمیایی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موجب تخریب تدریجی لایهٔ اُزون شدند. به ویژه، لایهٔ اُزون بر فراز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8"/>
              </a:rPr>
              <a:t>قطب جنوب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به شدت کاهش یافته‌است.</a:t>
            </a:r>
            <a:endParaRPr lang="en-US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48135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r">
              <a:lnSpc>
                <a:spcPct val="160000"/>
              </a:lnSpc>
            </a:pP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3"/>
              </a:rPr>
              <a:t>چرخهٔ ازون-اکسیژن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بیان می‌کند که پرتوهای فرابنفش به مولکول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4"/>
              </a:rPr>
              <a:t>اکسیژن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برخورد کرده و پیوند میان مولکول‌های اکسیژن را می‌شکند. اتم‌های حاصل با مولکول اکسیژن دیگری واکنش داده و مولکول ازون را تشکیل می‌دهند. سطح ازون با تغییر فصل‌ها، وزش باد و تغییرات خورشید نیز تغییر می‌یابد. ۱۰ درصد مولکول‌های ازون هواکره در لایهٔ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5"/>
              </a:rPr>
              <a:t>تروپوسفر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قراردارند و بر خلاف ازون موجود در استراتوسفر،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6"/>
              </a:rPr>
              <a:t>آلاینده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به‌شمار می‌آیند و آسیب‌هایی به 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  <a:hlinkClick r:id="rId7"/>
              </a:rPr>
              <a:t>بافت‌های زیستی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انسان و دیگر جانوران می‌رسانند</a:t>
            </a:r>
            <a:r>
              <a:rPr lang="fa-IR" dirty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63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عوامل تخریب لایه ازن به دو دسته تقسیم می شود :</a:t>
            </a:r>
            <a:endParaRPr lang="en-US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0000" lnSpcReduction="20000"/>
          </a:bodyPr>
          <a:lstStyle/>
          <a:p>
            <a:pPr algn="r" rtl="1">
              <a:lnSpc>
                <a:spcPct val="160000"/>
              </a:lnSpc>
            </a:pP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 </a:t>
            </a:r>
            <a:r>
              <a:rPr lang="fa-IR" u="sng" dirty="0">
                <a:solidFill>
                  <a:schemeClr val="bg1"/>
                </a:solidFill>
                <a:cs typeface="B Zar" panose="00000700000000000000" pitchFamily="2" charset="-78"/>
              </a:rPr>
              <a:t>عوامل طبیعی</a:t>
            </a:r>
            <a:endParaRPr lang="fa-IR" dirty="0">
              <a:solidFill>
                <a:schemeClr val="bg1"/>
              </a:solidFill>
              <a:cs typeface="B Zar" panose="00000700000000000000" pitchFamily="2" charset="-78"/>
            </a:endParaRPr>
          </a:p>
          <a:p>
            <a:pPr algn="r" rtl="1">
              <a:lnSpc>
                <a:spcPct val="160000"/>
              </a:lnSpc>
            </a:pP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·        </a:t>
            </a:r>
            <a:r>
              <a:rPr lang="fa-IR" u="sng" dirty="0">
                <a:solidFill>
                  <a:schemeClr val="bg1"/>
                </a:solidFill>
                <a:cs typeface="B Zar" panose="00000700000000000000" pitchFamily="2" charset="-78"/>
              </a:rPr>
              <a:t>عوامل انسانی ( مصنوعی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</a:t>
            </a:r>
          </a:p>
          <a:p>
            <a:pPr algn="r" rtl="1">
              <a:lnSpc>
                <a:spcPct val="160000"/>
              </a:lnSpc>
            </a:pPr>
            <a:r>
              <a:rPr lang="fa-IR" u="sng" dirty="0">
                <a:solidFill>
                  <a:schemeClr val="bg1"/>
                </a:solidFill>
                <a:cs typeface="B Zar" panose="00000700000000000000" pitchFamily="2" charset="-78"/>
              </a:rPr>
              <a:t>نابع طبیعی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 دخیل در تخریب لایه ازن و آتشفشانها و اقیانوس ها مقادیر زیادی کلر آزاد می کنند و این کلر از این منابع به جو راه پیدا می کند که کل کلر آزاد شده از منابع طبیعی 16% است و 84% مابقی از منابع انسانی مخصوص </a:t>
            </a:r>
            <a:r>
              <a:rPr lang="en-US" dirty="0">
                <a:solidFill>
                  <a:schemeClr val="bg1"/>
                </a:solidFill>
                <a:cs typeface="B Zar" panose="00000700000000000000" pitchFamily="2" charset="-78"/>
              </a:rPr>
              <a:t>CFC </a:t>
            </a: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ها ناشی می شود .</a:t>
            </a:r>
          </a:p>
          <a:p>
            <a:pPr algn="r" rtl="1">
              <a:lnSpc>
                <a:spcPct val="160000"/>
              </a:lnSpc>
            </a:pPr>
            <a:r>
              <a:rPr lang="fa-IR" dirty="0">
                <a:solidFill>
                  <a:schemeClr val="bg1"/>
                </a:solidFill>
                <a:cs typeface="B Zar" panose="00000700000000000000" pitchFamily="2" charset="-78"/>
              </a:rPr>
              <a:t>به طور طبیعی ازن مدام تولید و تخریب می شود و تا چند سال پیش میزان کلی ازن ثابت بود امابا افزایش کلروبرم در استراتوسفر این تعادل به هم خورد و دیگر طبیعت قادر به اصلاح این کم و کاستی ها و تغییرات نشد</a:t>
            </a:r>
          </a:p>
          <a:p>
            <a:pPr algn="r">
              <a:lnSpc>
                <a:spcPct val="160000"/>
              </a:lnSpc>
            </a:pPr>
            <a:endParaRPr lang="en-US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28601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عوامل مصنوعی و  انسان ساخت دخیل در تخریب لایه ازن : متاسفانه به لطف انسان و با ورود مواد شیمیایی همچون کلروفلوروکربن ها (</a:t>
            </a:r>
            <a:r>
              <a:rPr lang="en-US" dirty="0" smtClean="0">
                <a:solidFill>
                  <a:schemeClr val="bg1"/>
                </a:solidFill>
                <a:cs typeface="B Zar" panose="00000700000000000000" pitchFamily="2" charset="-78"/>
              </a:rPr>
              <a:t>CFC  ) </a:t>
            </a:r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که سموم پایدار و ارزان هستند و متیل کلروفرم ( حلال ها )، تترا کلرید کربن ( ماده شیمیایی صنعتی ) ، هالوژن ها ( آتش خاموش کن ) ، برمید متیل ( ماده ضد عفونی کننده و آفت کش) ، </a:t>
            </a:r>
            <a:r>
              <a:rPr lang="en-US" dirty="0" err="1" smtClean="0">
                <a:solidFill>
                  <a:schemeClr val="bg1"/>
                </a:solidFill>
                <a:cs typeface="B Zar" panose="00000700000000000000" pitchFamily="2" charset="-78"/>
              </a:rPr>
              <a:t>NOx</a:t>
            </a:r>
            <a:r>
              <a:rPr lang="en-US" dirty="0" smtClean="0">
                <a:solidFill>
                  <a:schemeClr val="bg1"/>
                </a:solidFill>
                <a:cs typeface="B Zar" panose="00000700000000000000" pitchFamily="2" charset="-78"/>
              </a:rPr>
              <a:t> ( </a:t>
            </a:r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که یک محصول جانبی از فرآیند های احتراق و انفجار است . ) و کلا </a:t>
            </a:r>
            <a:r>
              <a:rPr lang="en-US" dirty="0" smtClean="0">
                <a:solidFill>
                  <a:schemeClr val="bg1"/>
                </a:solidFill>
                <a:cs typeface="B Zar" panose="00000700000000000000" pitchFamily="2" charset="-78"/>
              </a:rPr>
              <a:t>ODS ( </a:t>
            </a:r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مواد حاوی کلروبرم) زخم های عمیقی بر پیکره لایه ازن نقش بست که به سختی قابل جبران بود .</a:t>
            </a:r>
          </a:p>
          <a:p>
            <a:pPr algn="r"/>
            <a:endParaRPr lang="fa-IR" dirty="0" smtClean="0">
              <a:solidFill>
                <a:schemeClr val="bg1"/>
              </a:solidFill>
              <a:cs typeface="B Zar" panose="00000700000000000000" pitchFamily="2" charset="-78"/>
            </a:endParaRPr>
          </a:p>
          <a:p>
            <a:pPr algn="r"/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در این بین ( </a:t>
            </a:r>
            <a:r>
              <a:rPr lang="en-US" dirty="0" smtClean="0">
                <a:solidFill>
                  <a:schemeClr val="bg1"/>
                </a:solidFill>
                <a:cs typeface="B Zar" panose="00000700000000000000" pitchFamily="2" charset="-78"/>
              </a:rPr>
              <a:t>CFC ) </a:t>
            </a:r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ها که در صنایع یخچال سازی _ حلالها _ تولید فومهای انعطاف پذیر _ تولید آئروسل ها مثل اسپری ها استفاده می شود ، بسیار خطرناک است و مهم ترین گاز تخریب کننده لایه ازن به حساب  می آیند</a:t>
            </a:r>
            <a:endParaRPr lang="en-US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11917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bg1"/>
                </a:solidFill>
                <a:cs typeface="B Zar" panose="00000700000000000000" pitchFamily="2" charset="-78"/>
              </a:rPr>
              <a:t>ممنون از  توجه شما </a:t>
            </a:r>
            <a:endParaRPr lang="en-US" dirty="0">
              <a:solidFill>
                <a:schemeClr val="bg1"/>
              </a:solidFill>
              <a:cs typeface="B Zar" panose="000007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a-IR" sz="23900" dirty="0" smtClean="0">
                <a:solidFill>
                  <a:schemeClr val="bg1"/>
                </a:solidFill>
                <a:cs typeface="B Zar" panose="00000700000000000000" pitchFamily="2" charset="-78"/>
              </a:rPr>
              <a:t>پایان</a:t>
            </a:r>
            <a:r>
              <a:rPr lang="fa-I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8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184</Words>
  <Application>Microsoft Office PowerPoint</Application>
  <PresentationFormat>On-screen Show (4:3)</PresentationFormat>
  <Paragraphs>14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موضوع:لایه ی ازون </vt:lpstr>
      <vt:lpstr>PowerPoint Presentation</vt:lpstr>
      <vt:lpstr>PowerPoint Presentation</vt:lpstr>
      <vt:lpstr>PowerPoint Presentation</vt:lpstr>
      <vt:lpstr>عوامل تخریب لایه ازن به دو دسته تقسیم می شود :</vt:lpstr>
      <vt:lpstr>PowerPoint Presentation</vt:lpstr>
      <vt:lpstr>ممنون از  توجه شما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موضوع:لایه ی ازون</dc:title>
  <dc:creator>taha</dc:creator>
  <cp:lastModifiedBy>taha</cp:lastModifiedBy>
  <cp:revision>5</cp:revision>
  <dcterms:created xsi:type="dcterms:W3CDTF">2020-12-10T10:17:48Z</dcterms:created>
  <dcterms:modified xsi:type="dcterms:W3CDTF">2020-12-10T10:52:07Z</dcterms:modified>
</cp:coreProperties>
</file>