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0" r:id="rId1"/>
  </p:sldMasterIdLst>
  <p:sldIdLst>
    <p:sldId id="256" r:id="rId2"/>
    <p:sldId id="262" r:id="rId3"/>
    <p:sldId id="263" r:id="rId4"/>
    <p:sldId id="261" r:id="rId5"/>
    <p:sldId id="264" r:id="rId6"/>
    <p:sldId id="266" r:id="rId7"/>
    <p:sldId id="267" r:id="rId8"/>
    <p:sldId id="268" r:id="rId9"/>
    <p:sldId id="265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659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0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21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72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62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5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094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3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28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C7F0-36B3-485B-9519-2B4BE6CCFFA2}" type="datetimeFigureOut">
              <a:rPr lang="fa-IR" smtClean="0"/>
              <a:t>15/05/1442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FBBF7B7-2B88-49C5-99DF-BA4BFB527B4D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09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3504" y="296214"/>
            <a:ext cx="627201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600" dirty="0">
                <a:cs typeface="B Davat" panose="00000400000000000000" pitchFamily="2" charset="-78"/>
              </a:rPr>
              <a:t>بسم الله الرحمن الرحیم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25133" y="2486094"/>
            <a:ext cx="4883239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6000" b="1" dirty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دانش زبانی درس نهم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32621" y="4114244"/>
            <a:ext cx="4816698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6000" b="1" dirty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فضاسازی در سخن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34" y="257870"/>
            <a:ext cx="1367739" cy="2017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18" y="5599306"/>
            <a:ext cx="3804234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0CF69-77BE-4B73-9DB4-0CB76B1AE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29" y="1362072"/>
            <a:ext cx="9138120" cy="4407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D230A3-69EF-4B8A-8D40-0BBF206C9665}"/>
              </a:ext>
            </a:extLst>
          </p:cNvPr>
          <p:cNvSpPr txBox="1"/>
          <p:nvPr/>
        </p:nvSpPr>
        <p:spPr>
          <a:xfrm>
            <a:off x="8500057" y="191863"/>
            <a:ext cx="3089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6000" b="1" dirty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دانش</a:t>
            </a:r>
            <a:r>
              <a:rPr lang="fa-IR" sz="4400" b="1" i="0" u="none" strike="noStrike" baseline="0" dirty="0">
                <a:solidFill>
                  <a:srgbClr val="FF00FF"/>
                </a:solidFill>
                <a:latin typeface="BMitraBold"/>
                <a:cs typeface="EntezareZohoor 2 **" panose="00000700000000000000" pitchFamily="2" charset="-78"/>
              </a:rPr>
              <a:t> </a:t>
            </a:r>
            <a:r>
              <a:rPr lang="fa-IR" sz="6000" b="1" dirty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زباني</a:t>
            </a:r>
          </a:p>
        </p:txBody>
      </p:sp>
    </p:spTree>
    <p:extLst>
      <p:ext uri="{BB962C8B-B14F-4D97-AF65-F5344CB8AC3E}">
        <p14:creationId xmlns:p14="http://schemas.microsoft.com/office/powerpoint/2010/main" val="3867265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E334B-EB31-4B3F-B96E-870E95FA3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40" y="273808"/>
            <a:ext cx="8327656" cy="2206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7DE158-CBB9-4E5F-BD35-BAB838ABC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40" y="2480579"/>
            <a:ext cx="8327656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28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41797-311F-4E07-8A5B-E3A7413ABEBF}"/>
              </a:ext>
            </a:extLst>
          </p:cNvPr>
          <p:cNvSpPr txBox="1"/>
          <p:nvPr/>
        </p:nvSpPr>
        <p:spPr>
          <a:xfrm>
            <a:off x="128790" y="1400945"/>
            <a:ext cx="11306466" cy="211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جمله کوتاه زیر و جمله گسترش یافته آن توجه کنید.</a:t>
            </a:r>
            <a:endParaRPr lang="fa-I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پدر به مسجد می­رود</a:t>
            </a:r>
            <a:r>
              <a:rPr lang="fa-IR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</a:t>
            </a:r>
            <a:r>
              <a:rPr lang="ar-SA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</a:t>
            </a:r>
            <a:r>
              <a:rPr lang="ar-SA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پدر روزهای جمعه به همراه مادرم به مسجد می­رود.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زودی این کتاب را می­خرم</a:t>
            </a:r>
            <a:r>
              <a:rPr lang="fa-IR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      </a:t>
            </a:r>
            <a:r>
              <a:rPr lang="ar-SA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زودی پس­انداز می­کنم و این کتاب را می­خرم.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بعد از ظهر بود </a:t>
            </a:r>
            <a:r>
              <a:rPr lang="fa-IR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                   </a:t>
            </a:r>
            <a:r>
              <a:rPr lang="ar-SA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بعد از ظهر یکی از روزهای فروردین بود.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05BD7-B613-4CCE-8D5C-CEFAF919BF6D}"/>
              </a:ext>
            </a:extLst>
          </p:cNvPr>
          <p:cNvSpPr txBox="1"/>
          <p:nvPr/>
        </p:nvSpPr>
        <p:spPr>
          <a:xfrm>
            <a:off x="1681655" y="4443601"/>
            <a:ext cx="9753600" cy="1014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همانگونه که در جمله­ها دیدید جمله اول با کلمات کمتری نوشته شده و جمله کوتاه اطلاعات کمی به ما می­دهد. </a:t>
            </a:r>
            <a:r>
              <a:rPr lang="ar-SA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اما در جمله گسترش یافته </a:t>
            </a:r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>اطلاعات کامل­تری </a:t>
            </a:r>
            <a:r>
              <a:rPr lang="ar-SA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دریافت می­کنیم </a:t>
            </a:r>
            <a:endParaRPr lang="en-US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230A3-69EF-4B8A-8D40-0BBF206C9665}"/>
              </a:ext>
            </a:extLst>
          </p:cNvPr>
          <p:cNvSpPr txBox="1"/>
          <p:nvPr/>
        </p:nvSpPr>
        <p:spPr>
          <a:xfrm>
            <a:off x="6864439" y="191863"/>
            <a:ext cx="47248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6000" b="1" dirty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فضاسازی در سخن</a:t>
            </a:r>
          </a:p>
        </p:txBody>
      </p:sp>
      <p:sp>
        <p:nvSpPr>
          <p:cNvPr id="8" name="Freeform 7"/>
          <p:cNvSpPr/>
          <p:nvPr/>
        </p:nvSpPr>
        <p:spPr>
          <a:xfrm flipV="1">
            <a:off x="7157919" y="2294540"/>
            <a:ext cx="2068966" cy="45719"/>
          </a:xfrm>
          <a:custGeom>
            <a:avLst/>
            <a:gdLst>
              <a:gd name="connsiteX0" fmla="*/ 0 w 1194985"/>
              <a:gd name="connsiteY0" fmla="*/ 20214 h 40429"/>
              <a:gd name="connsiteX1" fmla="*/ 1194985 w 1194985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985" h="40429">
                <a:moveTo>
                  <a:pt x="1194985" y="20215"/>
                </a:moveTo>
                <a:lnTo>
                  <a:pt x="0" y="20215"/>
                </a:lnTo>
              </a:path>
            </a:pathLst>
          </a:cu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580318" tIns="-9658" rIns="580318" bIns="-96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kern="120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 flipV="1">
            <a:off x="6383040" y="2734834"/>
            <a:ext cx="2068966" cy="45719"/>
          </a:xfrm>
          <a:custGeom>
            <a:avLst/>
            <a:gdLst>
              <a:gd name="connsiteX0" fmla="*/ 0 w 1194985"/>
              <a:gd name="connsiteY0" fmla="*/ 20214 h 40429"/>
              <a:gd name="connsiteX1" fmla="*/ 1194985 w 1194985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985" h="40429">
                <a:moveTo>
                  <a:pt x="1194985" y="20215"/>
                </a:moveTo>
                <a:lnTo>
                  <a:pt x="0" y="20215"/>
                </a:lnTo>
              </a:path>
            </a:pathLst>
          </a:cu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580318" tIns="-9658" rIns="580318" bIns="-96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kern="120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 flipV="1">
            <a:off x="7157919" y="3266566"/>
            <a:ext cx="2068966" cy="45719"/>
          </a:xfrm>
          <a:custGeom>
            <a:avLst/>
            <a:gdLst>
              <a:gd name="connsiteX0" fmla="*/ 0 w 1194985"/>
              <a:gd name="connsiteY0" fmla="*/ 20214 h 40429"/>
              <a:gd name="connsiteX1" fmla="*/ 1194985 w 1194985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985" h="40429">
                <a:moveTo>
                  <a:pt x="1194985" y="20215"/>
                </a:moveTo>
                <a:lnTo>
                  <a:pt x="0" y="20215"/>
                </a:lnTo>
              </a:path>
            </a:pathLst>
          </a:cu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580318" tIns="-9658" rIns="580318" bIns="-96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kern="120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6233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D230A3-69EF-4B8A-8D40-0BBF206C9665}"/>
              </a:ext>
            </a:extLst>
          </p:cNvPr>
          <p:cNvSpPr txBox="1"/>
          <p:nvPr/>
        </p:nvSpPr>
        <p:spPr>
          <a:xfrm>
            <a:off x="6864439" y="191863"/>
            <a:ext cx="47248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6000" b="1" dirty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فضاسازی در سخن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0DC9-BC65-4A31-AB20-2A453D114704}"/>
              </a:ext>
            </a:extLst>
          </p:cNvPr>
          <p:cNvSpPr txBox="1"/>
          <p:nvPr/>
        </p:nvSpPr>
        <p:spPr>
          <a:xfrm>
            <a:off x="347730" y="3062085"/>
            <a:ext cx="11449318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کلماتی که یکی از ویژگی های فعل و فاعل را از نظر مکان، زمان، تأسف، تأکید، حالت و ... بیان می کند، را </a:t>
            </a:r>
            <a:r>
              <a:rPr lang="fa-I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>قید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می گویند.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30DC9-BC65-4A31-AB20-2A453D114704}"/>
              </a:ext>
            </a:extLst>
          </p:cNvPr>
          <p:cNvSpPr txBox="1"/>
          <p:nvPr/>
        </p:nvSpPr>
        <p:spPr>
          <a:xfrm>
            <a:off x="332703" y="3974338"/>
            <a:ext cx="11241601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نکته: اگر</a:t>
            </a:r>
            <a:r>
              <a:rPr lang="fa-I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> قید 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جمله نباشد، معنی و مفهوم جمله با مشکلی رو به رو </a:t>
            </a:r>
            <a:r>
              <a:rPr lang="fa-IR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نمی شود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30DC9-BC65-4A31-AB20-2A453D114704}"/>
              </a:ext>
            </a:extLst>
          </p:cNvPr>
          <p:cNvSpPr txBox="1"/>
          <p:nvPr/>
        </p:nvSpPr>
        <p:spPr>
          <a:xfrm>
            <a:off x="901521" y="1409833"/>
            <a:ext cx="10687810" cy="12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گاهی با افزودن کلماتی به میان جمله و توصیف و توضیح بیشتر نوشته­ها را گویاتر و گیراتر می­کنیم. توجه کنید افزودن کلمه­های بی­ربط به موضوع به میان جمله فضاسازی در سخن  </a:t>
            </a:r>
            <a:r>
              <a:rPr lang="ar-SA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نیست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بلکه باید کلمات مربوط به جمله باشد و موضوع ما را بیشتر توضیح دهد.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0025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8266045" y="2656651"/>
            <a:ext cx="2502250" cy="1567129"/>
            <a:chOff x="7428582" y="-322945"/>
            <a:chExt cx="2451792" cy="1567129"/>
          </a:xfrm>
        </p:grpSpPr>
        <p:sp>
          <p:nvSpPr>
            <p:cNvPr id="46" name="Freeform 45"/>
            <p:cNvSpPr/>
            <p:nvPr/>
          </p:nvSpPr>
          <p:spPr>
            <a:xfrm rot="7548979" flipV="1">
              <a:off x="8815550" y="173868"/>
              <a:ext cx="1561637" cy="568011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428582" y="508161"/>
              <a:ext cx="1791919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مقدار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42452" y="979001"/>
            <a:ext cx="2492707" cy="2230396"/>
            <a:chOff x="7692241" y="508161"/>
            <a:chExt cx="2148573" cy="2230396"/>
          </a:xfrm>
        </p:grpSpPr>
        <p:sp>
          <p:nvSpPr>
            <p:cNvPr id="24" name="Freeform 23"/>
            <p:cNvSpPr/>
            <p:nvPr/>
          </p:nvSpPr>
          <p:spPr>
            <a:xfrm rot="3941656" flipV="1">
              <a:off x="8614285" y="1512027"/>
              <a:ext cx="1953388" cy="499671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692241" y="508161"/>
              <a:ext cx="1576323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زمان</a:t>
              </a:r>
              <a:endParaRPr lang="en-US" sz="2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68200" y="1820185"/>
            <a:ext cx="2573017" cy="1504331"/>
            <a:chOff x="7714440" y="508161"/>
            <a:chExt cx="2217798" cy="1504331"/>
          </a:xfrm>
        </p:grpSpPr>
        <p:sp>
          <p:nvSpPr>
            <p:cNvPr id="27" name="Freeform 26"/>
            <p:cNvSpPr/>
            <p:nvPr/>
          </p:nvSpPr>
          <p:spPr>
            <a:xfrm rot="2809279" flipV="1">
              <a:off x="8992267" y="1072521"/>
              <a:ext cx="1411798" cy="468144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714440" y="508161"/>
              <a:ext cx="1576325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مکان</a:t>
              </a:r>
              <a:endParaRPr lang="en-US" sz="2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68184" y="2652777"/>
            <a:ext cx="2722321" cy="736023"/>
            <a:chOff x="7441198" y="508161"/>
            <a:chExt cx="2667424" cy="736023"/>
          </a:xfrm>
        </p:grpSpPr>
        <p:sp>
          <p:nvSpPr>
            <p:cNvPr id="30" name="Freeform 29"/>
            <p:cNvSpPr/>
            <p:nvPr/>
          </p:nvSpPr>
          <p:spPr>
            <a:xfrm flipV="1">
              <a:off x="8919058" y="660618"/>
              <a:ext cx="1189564" cy="579702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441198" y="508161"/>
              <a:ext cx="1791920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حالت</a:t>
              </a:r>
              <a:endParaRPr lang="en-US" sz="2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66215" y="952754"/>
            <a:ext cx="3988182" cy="778338"/>
            <a:chOff x="22659" y="2670224"/>
            <a:chExt cx="2894834" cy="778338"/>
          </a:xfrm>
        </p:grpSpPr>
        <p:sp>
          <p:nvSpPr>
            <p:cNvPr id="34" name="Freeform 33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2659" y="2670224"/>
              <a:ext cx="236922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دیشب</a:t>
              </a: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 باران می بارید.</a:t>
              </a:r>
              <a:endParaRPr lang="en-US" sz="2800" b="1" dirty="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85370" y="1767333"/>
            <a:ext cx="3988182" cy="778338"/>
            <a:chOff x="22659" y="2670224"/>
            <a:chExt cx="2894834" cy="778338"/>
          </a:xfrm>
        </p:grpSpPr>
        <p:sp>
          <p:nvSpPr>
            <p:cNvPr id="37" name="Freeform 36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2659" y="2670224"/>
              <a:ext cx="236922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محمد از </a:t>
              </a: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خانه</a:t>
              </a: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 آمد.</a:t>
              </a:r>
              <a:endParaRPr lang="en-US" sz="2800" b="1" dirty="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66215" y="2643700"/>
            <a:ext cx="3988182" cy="778338"/>
            <a:chOff x="22659" y="2670224"/>
            <a:chExt cx="2894834" cy="778338"/>
          </a:xfrm>
        </p:grpSpPr>
        <p:sp>
          <p:nvSpPr>
            <p:cNvPr id="40" name="Freeform 39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22659" y="2670224"/>
              <a:ext cx="236922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حسن </a:t>
              </a: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خندان</a:t>
              </a: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 آمد.</a:t>
              </a:r>
              <a:endParaRPr lang="en-US" sz="2800" b="1" dirty="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76946" y="3478680"/>
            <a:ext cx="3988182" cy="778338"/>
            <a:chOff x="22659" y="2670224"/>
            <a:chExt cx="2894834" cy="778338"/>
          </a:xfrm>
        </p:grpSpPr>
        <p:sp>
          <p:nvSpPr>
            <p:cNvPr id="49" name="Freeform 48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2659" y="2670224"/>
              <a:ext cx="236922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رضا </a:t>
              </a:r>
              <a:r>
                <a:rPr lang="fa-IR" sz="2800" b="1" kern="1200" dirty="0">
                  <a:solidFill>
                    <a:srgbClr val="FF0000"/>
                  </a:solidFill>
                  <a:cs typeface="B Nazanin" panose="00000400000000000000" pitchFamily="2" charset="-78"/>
                </a:rPr>
                <a:t>خیلی</a:t>
              </a:r>
              <a:r>
                <a:rPr lang="fa-IR" sz="2800" b="1" kern="1200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 با ادب است.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1" name="Freeform 50"/>
          <p:cNvSpPr/>
          <p:nvPr/>
        </p:nvSpPr>
        <p:spPr>
          <a:xfrm>
            <a:off x="90146" y="934538"/>
            <a:ext cx="3566160" cy="778338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با پرسش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کی</a:t>
            </a: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 و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چه وقت </a:t>
            </a: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به دست می آید</a:t>
            </a:r>
            <a:endParaRPr lang="en-US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100877" y="1795275"/>
            <a:ext cx="3566160" cy="778338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با پرسش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کجا</a:t>
            </a: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 به دست می آید</a:t>
            </a:r>
            <a:endParaRPr lang="en-US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00877" y="2671041"/>
            <a:ext cx="3566160" cy="778338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با پرسش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چگونه</a:t>
            </a: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 و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چطور</a:t>
            </a: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 به دست می آید</a:t>
            </a:r>
            <a:endParaRPr lang="en-US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11608" y="3531778"/>
            <a:ext cx="3566160" cy="778338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با پرسش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چقدر</a:t>
            </a: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 به دست می آید</a:t>
            </a:r>
            <a:endParaRPr lang="en-US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D230A3-69EF-4B8A-8D40-0BBF206C9665}"/>
              </a:ext>
            </a:extLst>
          </p:cNvPr>
          <p:cNvSpPr txBox="1"/>
          <p:nvPr/>
        </p:nvSpPr>
        <p:spPr>
          <a:xfrm>
            <a:off x="7450477" y="62894"/>
            <a:ext cx="47248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6000" b="1" dirty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فضاسازی در سخن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251017" y="2998973"/>
            <a:ext cx="2531365" cy="2059787"/>
            <a:chOff x="7428582" y="-815603"/>
            <a:chExt cx="2480320" cy="2059787"/>
          </a:xfrm>
        </p:grpSpPr>
        <p:sp>
          <p:nvSpPr>
            <p:cNvPr id="52" name="Freeform 51"/>
            <p:cNvSpPr/>
            <p:nvPr/>
          </p:nvSpPr>
          <p:spPr>
            <a:xfrm rot="17767682" flipV="1">
              <a:off x="8672576" y="-147288"/>
              <a:ext cx="1904641" cy="568011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428582" y="508161"/>
              <a:ext cx="1791919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کیفیت (چگونگی)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61919" y="4313660"/>
            <a:ext cx="3988182" cy="778338"/>
            <a:chOff x="22659" y="2670224"/>
            <a:chExt cx="2894834" cy="778338"/>
          </a:xfrm>
        </p:grpSpPr>
        <p:sp>
          <p:nvSpPr>
            <p:cNvPr id="58" name="Freeform 57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22659" y="2670224"/>
              <a:ext cx="236922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احمد </a:t>
              </a:r>
              <a:r>
                <a:rPr lang="fa-IR" sz="2800" b="1" kern="1200" dirty="0">
                  <a:solidFill>
                    <a:srgbClr val="FF0000"/>
                  </a:solidFill>
                  <a:cs typeface="B Nazanin" panose="00000400000000000000" pitchFamily="2" charset="-78"/>
                </a:rPr>
                <a:t>آهسته</a:t>
              </a:r>
              <a:r>
                <a:rPr lang="fa-IR" sz="2800" b="1" kern="1200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 آمد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0" name="Freeform 59"/>
          <p:cNvSpPr/>
          <p:nvPr/>
        </p:nvSpPr>
        <p:spPr>
          <a:xfrm>
            <a:off x="96581" y="4366758"/>
            <a:ext cx="3566160" cy="778338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با پرسش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چگونه</a:t>
            </a: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 به دست می آید</a:t>
            </a:r>
            <a:endParaRPr lang="en-US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276775" y="3132639"/>
            <a:ext cx="2512043" cy="2763247"/>
            <a:chOff x="7428582" y="-1519063"/>
            <a:chExt cx="2461388" cy="2763247"/>
          </a:xfrm>
        </p:grpSpPr>
        <p:sp>
          <p:nvSpPr>
            <p:cNvPr id="62" name="Freeform 61"/>
            <p:cNvSpPr/>
            <p:nvPr/>
          </p:nvSpPr>
          <p:spPr>
            <a:xfrm rot="17280446" flipV="1">
              <a:off x="8375312" y="-572416"/>
              <a:ext cx="2461306" cy="568011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7428582" y="508161"/>
              <a:ext cx="1791919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تأکید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187677" y="5150786"/>
            <a:ext cx="3988182" cy="778338"/>
            <a:chOff x="22659" y="2670224"/>
            <a:chExt cx="2894834" cy="778338"/>
          </a:xfrm>
        </p:grpSpPr>
        <p:sp>
          <p:nvSpPr>
            <p:cNvPr id="65" name="Freeform 64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22659" y="2670224"/>
              <a:ext cx="236922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>
                  <a:solidFill>
                    <a:srgbClr val="FF0000"/>
                  </a:solidFill>
                  <a:cs typeface="B Nazanin" panose="00000400000000000000" pitchFamily="2" charset="-78"/>
                </a:rPr>
                <a:t>حتماً</a:t>
              </a:r>
              <a:r>
                <a:rPr lang="fa-IR" sz="2800" b="1" kern="1200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 باید دوستم را ببینم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7" name="Freeform 66"/>
          <p:cNvSpPr/>
          <p:nvPr/>
        </p:nvSpPr>
        <p:spPr>
          <a:xfrm>
            <a:off x="122339" y="5203884"/>
            <a:ext cx="3566160" cy="778338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کلمات تأکیدی </a:t>
            </a:r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در جملات مشخص هستند.</a:t>
            </a:r>
            <a:endParaRPr lang="en-US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0689293" y="2271332"/>
            <a:ext cx="1486075" cy="1633771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4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انواع قید</a:t>
            </a:r>
            <a:endParaRPr lang="en-US" sz="4400" b="1" kern="1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9" name="Explosion 1 68"/>
          <p:cNvSpPr/>
          <p:nvPr/>
        </p:nvSpPr>
        <p:spPr>
          <a:xfrm>
            <a:off x="5082987" y="88380"/>
            <a:ext cx="1737671" cy="83498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مثال</a:t>
            </a:r>
          </a:p>
        </p:txBody>
      </p:sp>
      <p:sp>
        <p:nvSpPr>
          <p:cNvPr id="70" name="Explosion 1 69"/>
          <p:cNvSpPr/>
          <p:nvPr/>
        </p:nvSpPr>
        <p:spPr>
          <a:xfrm>
            <a:off x="0" y="-8343"/>
            <a:ext cx="4007224" cy="83498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راه شناسایی قید</a:t>
            </a:r>
          </a:p>
        </p:txBody>
      </p:sp>
    </p:spTree>
    <p:extLst>
      <p:ext uri="{BB962C8B-B14F-4D97-AF65-F5344CB8AC3E}">
        <p14:creationId xmlns:p14="http://schemas.microsoft.com/office/powerpoint/2010/main" val="37350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6" grpId="0" animBg="1"/>
      <p:bldP spid="57" grpId="0" animBg="1"/>
      <p:bldP spid="42" grpId="0"/>
      <p:bldP spid="60" grpId="0" animBg="1"/>
      <p:bldP spid="67" grpId="0" animBg="1"/>
      <p:bldP spid="32" grpId="0" animBg="1"/>
      <p:bldP spid="69" grpId="0" animBg="1"/>
      <p:bldP spid="69" grpId="1" animBg="1"/>
      <p:bldP spid="70" grpId="0" animBg="1"/>
      <p:bldP spid="7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8266045" y="2656651"/>
            <a:ext cx="2502250" cy="1567129"/>
            <a:chOff x="7428582" y="-322945"/>
            <a:chExt cx="2451792" cy="1567129"/>
          </a:xfrm>
        </p:grpSpPr>
        <p:sp>
          <p:nvSpPr>
            <p:cNvPr id="46" name="Freeform 45"/>
            <p:cNvSpPr/>
            <p:nvPr/>
          </p:nvSpPr>
          <p:spPr>
            <a:xfrm rot="7548979" flipV="1">
              <a:off x="8815550" y="173868"/>
              <a:ext cx="1561637" cy="568011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428582" y="508161"/>
              <a:ext cx="1791919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مقدار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42452" y="979001"/>
            <a:ext cx="2492707" cy="2230396"/>
            <a:chOff x="7692241" y="508161"/>
            <a:chExt cx="2148573" cy="2230396"/>
          </a:xfrm>
        </p:grpSpPr>
        <p:sp>
          <p:nvSpPr>
            <p:cNvPr id="24" name="Freeform 23"/>
            <p:cNvSpPr/>
            <p:nvPr/>
          </p:nvSpPr>
          <p:spPr>
            <a:xfrm rot="3941656" flipV="1">
              <a:off x="8614285" y="1512027"/>
              <a:ext cx="1953388" cy="499671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692241" y="508161"/>
              <a:ext cx="1576323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زمان</a:t>
              </a:r>
              <a:endParaRPr lang="en-US" sz="2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68200" y="1820185"/>
            <a:ext cx="2573017" cy="1504331"/>
            <a:chOff x="7714440" y="508161"/>
            <a:chExt cx="2217798" cy="1504331"/>
          </a:xfrm>
        </p:grpSpPr>
        <p:sp>
          <p:nvSpPr>
            <p:cNvPr id="27" name="Freeform 26"/>
            <p:cNvSpPr/>
            <p:nvPr/>
          </p:nvSpPr>
          <p:spPr>
            <a:xfrm rot="2809279" flipV="1">
              <a:off x="8992267" y="1072521"/>
              <a:ext cx="1411798" cy="468144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714440" y="508161"/>
              <a:ext cx="1576325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مکان</a:t>
              </a:r>
              <a:endParaRPr lang="en-US" sz="2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68184" y="2652777"/>
            <a:ext cx="2722321" cy="736023"/>
            <a:chOff x="7441198" y="508161"/>
            <a:chExt cx="2667424" cy="736023"/>
          </a:xfrm>
        </p:grpSpPr>
        <p:sp>
          <p:nvSpPr>
            <p:cNvPr id="30" name="Freeform 29"/>
            <p:cNvSpPr/>
            <p:nvPr/>
          </p:nvSpPr>
          <p:spPr>
            <a:xfrm flipV="1">
              <a:off x="8919058" y="660618"/>
              <a:ext cx="1189564" cy="579702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441198" y="508161"/>
              <a:ext cx="1791920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حالت</a:t>
              </a:r>
              <a:endParaRPr lang="en-US" sz="2800" b="1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952754"/>
            <a:ext cx="8154397" cy="778338"/>
            <a:chOff x="-2842482" y="2670224"/>
            <a:chExt cx="5759975" cy="778338"/>
          </a:xfrm>
        </p:grpSpPr>
        <p:sp>
          <p:nvSpPr>
            <p:cNvPr id="34" name="Freeform 33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-2842482" y="2670224"/>
              <a:ext cx="5234363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دیروز، امروز، امشب، اکنون، پارسال، امسال، عصر، ظهر و...</a:t>
              </a:r>
              <a:endParaRPr lang="en-US" sz="28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0" y="1767333"/>
            <a:ext cx="8173552" cy="778338"/>
            <a:chOff x="-3015305" y="2670224"/>
            <a:chExt cx="5932798" cy="778338"/>
          </a:xfrm>
        </p:grpSpPr>
        <p:sp>
          <p:nvSpPr>
            <p:cNvPr id="37" name="Freeform 36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-3015305" y="2670224"/>
              <a:ext cx="5407186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بالا، پایین، آنجا، کنار، همه جا، داخل،زیر، رو، جلو، عقب و ...</a:t>
              </a:r>
              <a:endParaRPr lang="en-US" sz="2800" b="1" dirty="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" y="2643700"/>
            <a:ext cx="8154396" cy="778338"/>
            <a:chOff x="-3001400" y="2670224"/>
            <a:chExt cx="5918893" cy="778338"/>
          </a:xfrm>
        </p:grpSpPr>
        <p:sp>
          <p:nvSpPr>
            <p:cNvPr id="40" name="Freeform 39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-3001400" y="2670224"/>
              <a:ext cx="539328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آهسته، دوان دوان، تند، کند، خندان،گریان، شاد، ناراحت و ...</a:t>
              </a:r>
              <a:endParaRPr lang="en-US" sz="2800" b="1" dirty="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0" y="3478680"/>
            <a:ext cx="8165128" cy="778338"/>
            <a:chOff x="-3009190" y="2670224"/>
            <a:chExt cx="5926683" cy="778338"/>
          </a:xfrm>
        </p:grpSpPr>
        <p:sp>
          <p:nvSpPr>
            <p:cNvPr id="49" name="Freeform 48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3009190" y="2670224"/>
              <a:ext cx="5401071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زیاد، کم، بیشتر، تا حدودی، کمتر، خیلی، هزاران، اندک و ...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0D230A3-69EF-4B8A-8D40-0BBF206C9665}"/>
              </a:ext>
            </a:extLst>
          </p:cNvPr>
          <p:cNvSpPr txBox="1"/>
          <p:nvPr/>
        </p:nvSpPr>
        <p:spPr>
          <a:xfrm>
            <a:off x="7450477" y="62894"/>
            <a:ext cx="47248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6000" b="1" dirty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فضاسازی در سخن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251017" y="2998973"/>
            <a:ext cx="2531365" cy="2059787"/>
            <a:chOff x="7428582" y="-815603"/>
            <a:chExt cx="2480320" cy="2059787"/>
          </a:xfrm>
        </p:grpSpPr>
        <p:sp>
          <p:nvSpPr>
            <p:cNvPr id="52" name="Freeform 51"/>
            <p:cNvSpPr/>
            <p:nvPr/>
          </p:nvSpPr>
          <p:spPr>
            <a:xfrm rot="17767682" flipV="1">
              <a:off x="8672576" y="-147288"/>
              <a:ext cx="1904641" cy="568011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428582" y="508161"/>
              <a:ext cx="1791919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کیفیت (چگونگی)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0" y="4313660"/>
            <a:ext cx="8150101" cy="778338"/>
            <a:chOff x="-2998282" y="2670224"/>
            <a:chExt cx="5915775" cy="778338"/>
          </a:xfrm>
        </p:grpSpPr>
        <p:sp>
          <p:nvSpPr>
            <p:cNvPr id="58" name="Freeform 57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-2998282" y="2670224"/>
              <a:ext cx="5390163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>
                  <a:solidFill>
                    <a:sysClr val="windowText" lastClr="000000"/>
                  </a:solidFill>
                  <a:cs typeface="B Nazanin" panose="00000400000000000000" pitchFamily="2" charset="-78"/>
                </a:rPr>
                <a:t>آهسته، خوب، بد، یواش، به تندی، کامل، شدید و...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276775" y="3132639"/>
            <a:ext cx="2512043" cy="2763247"/>
            <a:chOff x="7428582" y="-1519063"/>
            <a:chExt cx="2461388" cy="2763247"/>
          </a:xfrm>
        </p:grpSpPr>
        <p:sp>
          <p:nvSpPr>
            <p:cNvPr id="62" name="Freeform 61"/>
            <p:cNvSpPr/>
            <p:nvPr/>
          </p:nvSpPr>
          <p:spPr>
            <a:xfrm rot="17280446" flipV="1">
              <a:off x="8375312" y="-572416"/>
              <a:ext cx="2461306" cy="568011"/>
            </a:xfrm>
            <a:custGeom>
              <a:avLst/>
              <a:gdLst>
                <a:gd name="connsiteX0" fmla="*/ 0 w 1529022"/>
                <a:gd name="connsiteY0" fmla="*/ 20214 h 40429"/>
                <a:gd name="connsiteX1" fmla="*/ 1529022 w 1529022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022" h="40429">
                  <a:moveTo>
                    <a:pt x="1529022" y="20215"/>
                  </a:moveTo>
                  <a:lnTo>
                    <a:pt x="0" y="20215"/>
                  </a:lnTo>
                </a:path>
              </a:pathLst>
            </a:custGeom>
            <a:noFill/>
            <a:ln w="28575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986" tIns="-18012" rIns="738984" bIns="-1801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7428582" y="508161"/>
              <a:ext cx="1791919" cy="736023"/>
            </a:xfrm>
            <a:custGeom>
              <a:avLst/>
              <a:gdLst>
                <a:gd name="connsiteX0" fmla="*/ 0 w 1146140"/>
                <a:gd name="connsiteY0" fmla="*/ 102197 h 1021966"/>
                <a:gd name="connsiteX1" fmla="*/ 102197 w 1146140"/>
                <a:gd name="connsiteY1" fmla="*/ 0 h 1021966"/>
                <a:gd name="connsiteX2" fmla="*/ 1043943 w 1146140"/>
                <a:gd name="connsiteY2" fmla="*/ 0 h 1021966"/>
                <a:gd name="connsiteX3" fmla="*/ 1146140 w 1146140"/>
                <a:gd name="connsiteY3" fmla="*/ 102197 h 1021966"/>
                <a:gd name="connsiteX4" fmla="*/ 1146140 w 1146140"/>
                <a:gd name="connsiteY4" fmla="*/ 919769 h 1021966"/>
                <a:gd name="connsiteX5" fmla="*/ 1043943 w 1146140"/>
                <a:gd name="connsiteY5" fmla="*/ 1021966 h 1021966"/>
                <a:gd name="connsiteX6" fmla="*/ 102197 w 1146140"/>
                <a:gd name="connsiteY6" fmla="*/ 1021966 h 1021966"/>
                <a:gd name="connsiteX7" fmla="*/ 0 w 1146140"/>
                <a:gd name="connsiteY7" fmla="*/ 919769 h 1021966"/>
                <a:gd name="connsiteX8" fmla="*/ 0 w 1146140"/>
                <a:gd name="connsiteY8" fmla="*/ 102197 h 102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40" h="1021966">
                  <a:moveTo>
                    <a:pt x="0" y="102197"/>
                  </a:moveTo>
                  <a:cubicBezTo>
                    <a:pt x="0" y="45755"/>
                    <a:pt x="45755" y="0"/>
                    <a:pt x="102197" y="0"/>
                  </a:cubicBezTo>
                  <a:lnTo>
                    <a:pt x="1043943" y="0"/>
                  </a:lnTo>
                  <a:cubicBezTo>
                    <a:pt x="1100385" y="0"/>
                    <a:pt x="1146140" y="45755"/>
                    <a:pt x="1146140" y="102197"/>
                  </a:cubicBezTo>
                  <a:lnTo>
                    <a:pt x="1146140" y="919769"/>
                  </a:lnTo>
                  <a:cubicBezTo>
                    <a:pt x="1146140" y="976211"/>
                    <a:pt x="1100385" y="1021966"/>
                    <a:pt x="1043943" y="1021966"/>
                  </a:cubicBezTo>
                  <a:lnTo>
                    <a:pt x="102197" y="1021966"/>
                  </a:lnTo>
                  <a:cubicBezTo>
                    <a:pt x="45755" y="1021966"/>
                    <a:pt x="0" y="976211"/>
                    <a:pt x="0" y="919769"/>
                  </a:cubicBezTo>
                  <a:lnTo>
                    <a:pt x="0" y="102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57" tIns="39457" rIns="39457" bIns="3945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قید تأکید</a:t>
              </a:r>
              <a:endParaRPr lang="en-US" sz="2800" b="1" kern="12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0" y="5150786"/>
            <a:ext cx="8175859" cy="778338"/>
            <a:chOff x="-3016979" y="2670224"/>
            <a:chExt cx="5934472" cy="778338"/>
          </a:xfrm>
        </p:grpSpPr>
        <p:sp>
          <p:nvSpPr>
            <p:cNvPr id="65" name="Freeform 64"/>
            <p:cNvSpPr/>
            <p:nvPr/>
          </p:nvSpPr>
          <p:spPr>
            <a:xfrm>
              <a:off x="2432378" y="3087318"/>
              <a:ext cx="485115" cy="45719"/>
            </a:xfrm>
            <a:custGeom>
              <a:avLst/>
              <a:gdLst>
                <a:gd name="connsiteX0" fmla="*/ 0 w 1194985"/>
                <a:gd name="connsiteY0" fmla="*/ 20214 h 40429"/>
                <a:gd name="connsiteX1" fmla="*/ 1194985 w 1194985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85" h="40429">
                  <a:moveTo>
                    <a:pt x="1194985" y="20215"/>
                  </a:moveTo>
                  <a:lnTo>
                    <a:pt x="0" y="20215"/>
                  </a:lnTo>
                </a:path>
              </a:pathLst>
            </a:cu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0318" tIns="-9658" rIns="580318" bIns="-96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b="1" kern="1200">
                <a:solidFill>
                  <a:sysClr val="windowText" lastClr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-3016979" y="2670224"/>
              <a:ext cx="5408860" cy="778338"/>
            </a:xfrm>
            <a:custGeom>
              <a:avLst/>
              <a:gdLst>
                <a:gd name="connsiteX0" fmla="*/ 0 w 4977503"/>
                <a:gd name="connsiteY0" fmla="*/ 149373 h 1493732"/>
                <a:gd name="connsiteX1" fmla="*/ 149373 w 4977503"/>
                <a:gd name="connsiteY1" fmla="*/ 0 h 1493732"/>
                <a:gd name="connsiteX2" fmla="*/ 4828130 w 4977503"/>
                <a:gd name="connsiteY2" fmla="*/ 0 h 1493732"/>
                <a:gd name="connsiteX3" fmla="*/ 4977503 w 4977503"/>
                <a:gd name="connsiteY3" fmla="*/ 149373 h 1493732"/>
                <a:gd name="connsiteX4" fmla="*/ 4977503 w 4977503"/>
                <a:gd name="connsiteY4" fmla="*/ 1344359 h 1493732"/>
                <a:gd name="connsiteX5" fmla="*/ 4828130 w 4977503"/>
                <a:gd name="connsiteY5" fmla="*/ 1493732 h 1493732"/>
                <a:gd name="connsiteX6" fmla="*/ 149373 w 4977503"/>
                <a:gd name="connsiteY6" fmla="*/ 1493732 h 1493732"/>
                <a:gd name="connsiteX7" fmla="*/ 0 w 4977503"/>
                <a:gd name="connsiteY7" fmla="*/ 1344359 h 1493732"/>
                <a:gd name="connsiteX8" fmla="*/ 0 w 4977503"/>
                <a:gd name="connsiteY8" fmla="*/ 149373 h 14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7503" h="1493732">
                  <a:moveTo>
                    <a:pt x="0" y="149373"/>
                  </a:moveTo>
                  <a:cubicBezTo>
                    <a:pt x="0" y="66877"/>
                    <a:pt x="66877" y="0"/>
                    <a:pt x="149373" y="0"/>
                  </a:cubicBezTo>
                  <a:lnTo>
                    <a:pt x="4828130" y="0"/>
                  </a:lnTo>
                  <a:cubicBezTo>
                    <a:pt x="4910626" y="0"/>
                    <a:pt x="4977503" y="66877"/>
                    <a:pt x="4977503" y="149373"/>
                  </a:cubicBezTo>
                  <a:lnTo>
                    <a:pt x="4977503" y="1344359"/>
                  </a:lnTo>
                  <a:cubicBezTo>
                    <a:pt x="4977503" y="1426855"/>
                    <a:pt x="4910626" y="1493732"/>
                    <a:pt x="4828130" y="1493732"/>
                  </a:cubicBezTo>
                  <a:lnTo>
                    <a:pt x="149373" y="1493732"/>
                  </a:lnTo>
                  <a:cubicBezTo>
                    <a:pt x="66877" y="1493732"/>
                    <a:pt x="0" y="1426855"/>
                    <a:pt x="0" y="1344359"/>
                  </a:cubicBezTo>
                  <a:lnTo>
                    <a:pt x="0" y="1493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910" tIns="53910" rIns="53910" bIns="539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>
                  <a:solidFill>
                    <a:schemeClr val="tx1"/>
                  </a:solidFill>
                  <a:cs typeface="B Nazanin" panose="00000400000000000000" pitchFamily="2" charset="-78"/>
                </a:rPr>
                <a:t>حتماً، واقعاً، قطعاً، به طور حتم، به درستی، مسلماً، البته و ...</a:t>
              </a:r>
              <a:endParaRPr lang="en-US" sz="2800" b="1" kern="12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2" name="Freeform 31"/>
          <p:cNvSpPr/>
          <p:nvPr/>
        </p:nvSpPr>
        <p:spPr>
          <a:xfrm>
            <a:off x="10689293" y="2271332"/>
            <a:ext cx="1486075" cy="1633771"/>
          </a:xfrm>
          <a:custGeom>
            <a:avLst/>
            <a:gdLst>
              <a:gd name="connsiteX0" fmla="*/ 0 w 4977503"/>
              <a:gd name="connsiteY0" fmla="*/ 149373 h 1493732"/>
              <a:gd name="connsiteX1" fmla="*/ 149373 w 4977503"/>
              <a:gd name="connsiteY1" fmla="*/ 0 h 1493732"/>
              <a:gd name="connsiteX2" fmla="*/ 4828130 w 4977503"/>
              <a:gd name="connsiteY2" fmla="*/ 0 h 1493732"/>
              <a:gd name="connsiteX3" fmla="*/ 4977503 w 4977503"/>
              <a:gd name="connsiteY3" fmla="*/ 149373 h 1493732"/>
              <a:gd name="connsiteX4" fmla="*/ 4977503 w 4977503"/>
              <a:gd name="connsiteY4" fmla="*/ 1344359 h 1493732"/>
              <a:gd name="connsiteX5" fmla="*/ 4828130 w 4977503"/>
              <a:gd name="connsiteY5" fmla="*/ 1493732 h 1493732"/>
              <a:gd name="connsiteX6" fmla="*/ 149373 w 4977503"/>
              <a:gd name="connsiteY6" fmla="*/ 1493732 h 1493732"/>
              <a:gd name="connsiteX7" fmla="*/ 0 w 4977503"/>
              <a:gd name="connsiteY7" fmla="*/ 1344359 h 1493732"/>
              <a:gd name="connsiteX8" fmla="*/ 0 w 4977503"/>
              <a:gd name="connsiteY8" fmla="*/ 149373 h 14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503" h="1493732">
                <a:moveTo>
                  <a:pt x="0" y="149373"/>
                </a:moveTo>
                <a:cubicBezTo>
                  <a:pt x="0" y="66877"/>
                  <a:pt x="66877" y="0"/>
                  <a:pt x="149373" y="0"/>
                </a:cubicBezTo>
                <a:lnTo>
                  <a:pt x="4828130" y="0"/>
                </a:lnTo>
                <a:cubicBezTo>
                  <a:pt x="4910626" y="0"/>
                  <a:pt x="4977503" y="66877"/>
                  <a:pt x="4977503" y="149373"/>
                </a:cubicBezTo>
                <a:lnTo>
                  <a:pt x="4977503" y="1344359"/>
                </a:lnTo>
                <a:cubicBezTo>
                  <a:pt x="4977503" y="1426855"/>
                  <a:pt x="4910626" y="1493732"/>
                  <a:pt x="4828130" y="1493732"/>
                </a:cubicBezTo>
                <a:lnTo>
                  <a:pt x="149373" y="1493732"/>
                </a:lnTo>
                <a:cubicBezTo>
                  <a:pt x="66877" y="1493732"/>
                  <a:pt x="0" y="1426855"/>
                  <a:pt x="0" y="1344359"/>
                </a:cubicBezTo>
                <a:lnTo>
                  <a:pt x="0" y="149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910" tIns="53910" rIns="53910" bIns="5391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4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انواع قید</a:t>
            </a:r>
            <a:endParaRPr lang="en-US" sz="4400" b="1" kern="1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2144978" y="-121697"/>
            <a:ext cx="3989881" cy="1015663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مهم ترین قید ها</a:t>
            </a:r>
          </a:p>
        </p:txBody>
      </p:sp>
    </p:spTree>
    <p:extLst>
      <p:ext uri="{BB962C8B-B14F-4D97-AF65-F5344CB8AC3E}">
        <p14:creationId xmlns:p14="http://schemas.microsoft.com/office/powerpoint/2010/main" val="40432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2" grpId="0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D230A3-69EF-4B8A-8D40-0BBF206C9665}"/>
              </a:ext>
            </a:extLst>
          </p:cNvPr>
          <p:cNvSpPr txBox="1"/>
          <p:nvPr/>
        </p:nvSpPr>
        <p:spPr>
          <a:xfrm>
            <a:off x="6864439" y="191863"/>
            <a:ext cx="47248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6000" b="1" dirty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فضاسازی در سخن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0DC9-BC65-4A31-AB20-2A453D114704}"/>
              </a:ext>
            </a:extLst>
          </p:cNvPr>
          <p:cNvSpPr txBox="1"/>
          <p:nvPr/>
        </p:nvSpPr>
        <p:spPr>
          <a:xfrm>
            <a:off x="347730" y="3062085"/>
            <a:ext cx="1124160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نکته: معمولاً قیدها با کمک یکی از حروف اضافه به جمله اضافه می شوند.مثال: محمد</a:t>
            </a:r>
            <a:r>
              <a:rPr lang="fa-I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از 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خانه آمد.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30DC9-BC65-4A31-AB20-2A453D114704}"/>
              </a:ext>
            </a:extLst>
          </p:cNvPr>
          <p:cNvSpPr txBox="1"/>
          <p:nvPr/>
        </p:nvSpPr>
        <p:spPr>
          <a:xfrm>
            <a:off x="332703" y="3974338"/>
            <a:ext cx="1124160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نکته: انواع دیگر قید هم عبارتند از: قید آرزو، قید شک و تردید، قید تکرار، قید پرسشی، قید تأسف و ...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30DC9-BC65-4A31-AB20-2A453D114704}"/>
              </a:ext>
            </a:extLst>
          </p:cNvPr>
          <p:cNvSpPr txBox="1"/>
          <p:nvPr/>
        </p:nvSpPr>
        <p:spPr>
          <a:xfrm>
            <a:off x="901521" y="1409833"/>
            <a:ext cx="10687810" cy="138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نکته: آسان ترین راه برای شناخت قید آن است که کلمه ی قید را از جمله را حذف کنیم، اگر تغییری در جمله پیدا نشد، کلمه ی حذف شده قید بوده است.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مثال: من علی را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خندان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دیدم                                    من علی را دیدم.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6516710" y="2564996"/>
            <a:ext cx="2068966" cy="45719"/>
          </a:xfrm>
          <a:custGeom>
            <a:avLst/>
            <a:gdLst>
              <a:gd name="connsiteX0" fmla="*/ 0 w 1194985"/>
              <a:gd name="connsiteY0" fmla="*/ 20214 h 40429"/>
              <a:gd name="connsiteX1" fmla="*/ 1194985 w 1194985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985" h="40429">
                <a:moveTo>
                  <a:pt x="1194985" y="20215"/>
                </a:moveTo>
                <a:lnTo>
                  <a:pt x="0" y="20215"/>
                </a:lnTo>
              </a:path>
            </a:pathLst>
          </a:cu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580318" tIns="-9658" rIns="580318" bIns="-96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kern="120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30DC9-BC65-4A31-AB20-2A453D114704}"/>
              </a:ext>
            </a:extLst>
          </p:cNvPr>
          <p:cNvSpPr txBox="1"/>
          <p:nvPr/>
        </p:nvSpPr>
        <p:spPr>
          <a:xfrm>
            <a:off x="317676" y="4899469"/>
            <a:ext cx="1124160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نکته: در جملات می توانیم چندین قید را با هم استفاده کنیم و در مورد تعداد قید در یک جمله محدود نیستیم.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9631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690879" y="1710229"/>
            <a:ext cx="4614486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a-IR" sz="19900" b="1" dirty="0">
                <a:ln/>
                <a:solidFill>
                  <a:schemeClr val="accent4"/>
                </a:solidFill>
                <a:cs typeface="B Davat" panose="00000400000000000000" pitchFamily="2" charset="-78"/>
              </a:rPr>
              <a:t>پایان</a:t>
            </a:r>
          </a:p>
        </p:txBody>
      </p:sp>
    </p:spTree>
    <p:extLst>
      <p:ext uri="{BB962C8B-B14F-4D97-AF65-F5344CB8AC3E}">
        <p14:creationId xmlns:p14="http://schemas.microsoft.com/office/powerpoint/2010/main" val="271600133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648</TotalTime>
  <Words>590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Gill Sans MT</vt:lpstr>
      <vt:lpstr>Wingdings</vt:lpstr>
      <vt:lpstr>Arial</vt:lpstr>
      <vt:lpstr>BMitraBold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Mizan-PC</cp:lastModifiedBy>
  <cp:revision>48</cp:revision>
  <dcterms:created xsi:type="dcterms:W3CDTF">2020-09-19T12:09:22Z</dcterms:created>
  <dcterms:modified xsi:type="dcterms:W3CDTF">2020-12-29T08:20:00Z</dcterms:modified>
</cp:coreProperties>
</file>