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69" r:id="rId2"/>
    <p:sldId id="256" r:id="rId3"/>
    <p:sldId id="258" r:id="rId4"/>
    <p:sldId id="257" r:id="rId5"/>
    <p:sldId id="259" r:id="rId6"/>
    <p:sldId id="260" r:id="rId7"/>
    <p:sldId id="261" r:id="rId8"/>
    <p:sldId id="262" r:id="rId9"/>
    <p:sldId id="263" r:id="rId10"/>
    <p:sldId id="265" r:id="rId11"/>
    <p:sldId id="267" r:id="rId12"/>
    <p:sldId id="266" r:id="rId13"/>
    <p:sldId id="268" r:id="rId14"/>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01" d="100"/>
          <a:sy n="101" d="100"/>
        </p:scale>
        <p:origin x="12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fa-I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327614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D9C9FF-2385-4C03-936C-6D1D354E3E45}" type="datetimeFigureOut">
              <a:rPr lang="fa-IR" smtClean="0"/>
              <a:t>02/06/1443</a:t>
            </a:fld>
            <a:endParaRPr lang="fa-IR"/>
          </a:p>
        </p:txBody>
      </p:sp>
      <p:sp>
        <p:nvSpPr>
          <p:cNvPr id="6" name="Footer Placeholder 5"/>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410280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17052033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40847815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3437690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6D9C9FF-2385-4C03-936C-6D1D354E3E45}" type="datetimeFigureOut">
              <a:rPr lang="fa-IR" smtClean="0"/>
              <a:t>02/06/1443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3391956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6D9C9FF-2385-4C03-936C-6D1D354E3E45}" type="datetimeFigureOut">
              <a:rPr lang="fa-IR" smtClean="0"/>
              <a:t>02/06/1443</a:t>
            </a:fld>
            <a:endParaRPr lang="fa-IR"/>
          </a:p>
        </p:txBody>
      </p:sp>
      <p:sp>
        <p:nvSpPr>
          <p:cNvPr id="8" name="Footer Placeholder 7"/>
          <p:cNvSpPr>
            <a:spLocks noGrp="1"/>
          </p:cNvSpPr>
          <p:nvPr>
            <p:ph type="ftr" sz="quarter" idx="11"/>
          </p:nvPr>
        </p:nvSpPr>
        <p:spPr>
          <a:xfrm>
            <a:off x="561111" y="6391838"/>
            <a:ext cx="3644282" cy="304801"/>
          </a:xfrm>
        </p:spPr>
        <p:txBody>
          <a:bodyPr/>
          <a:lstStyle/>
          <a:p>
            <a:endParaRPr lang="fa-IR"/>
          </a:p>
        </p:txBody>
      </p:sp>
      <p:sp>
        <p:nvSpPr>
          <p:cNvPr id="9" name="Slide Number Placeholder 8"/>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14454831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24495568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18705840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2301432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9C9FF-2385-4C03-936C-6D1D354E3E45}" type="datetimeFigureOut">
              <a:rPr lang="fa-IR" smtClean="0"/>
              <a:t>02/06/1443</a:t>
            </a:fld>
            <a:endParaRPr lang="fa-IR"/>
          </a:p>
        </p:txBody>
      </p:sp>
      <p:sp>
        <p:nvSpPr>
          <p:cNvPr id="5" name="Footer Placeholder 4"/>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1810094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D9C9FF-2385-4C03-936C-6D1D354E3E45}" type="datetimeFigureOut">
              <a:rPr lang="fa-IR" smtClean="0"/>
              <a:t>02/06/1443</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2546535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6D9C9FF-2385-4C03-936C-6D1D354E3E45}" type="datetimeFigureOut">
              <a:rPr lang="fa-IR" smtClean="0"/>
              <a:t>02/06/1443</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3804577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D9C9FF-2385-4C03-936C-6D1D354E3E45}" type="datetimeFigureOut">
              <a:rPr lang="fa-IR" smtClean="0"/>
              <a:t>02/06/1443</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5205338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D9C9FF-2385-4C03-936C-6D1D354E3E45}" type="datetimeFigureOut">
              <a:rPr lang="fa-IR" smtClean="0"/>
              <a:t>02/06/1443</a:t>
            </a:fld>
            <a:endParaRPr lang="fa-IR"/>
          </a:p>
        </p:txBody>
      </p:sp>
      <p:sp>
        <p:nvSpPr>
          <p:cNvPr id="3" name="Footer Placeholder 2"/>
          <p:cNvSpPr>
            <a:spLocks noGrp="1"/>
          </p:cNvSpPr>
          <p:nvPr>
            <p:ph type="ftr" sz="quarter" idx="11"/>
          </p:nvPr>
        </p:nvSpPr>
        <p:spPr/>
        <p:txBody>
          <a:bodyPr/>
          <a:lstStyle/>
          <a:p>
            <a:endParaRPr lang="fa-I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3830825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D9C9FF-2385-4C03-936C-6D1D354E3E45}" type="datetimeFigureOut">
              <a:rPr lang="fa-IR" smtClean="0"/>
              <a:t>02/06/1443</a:t>
            </a:fld>
            <a:endParaRPr lang="fa-IR"/>
          </a:p>
        </p:txBody>
      </p:sp>
      <p:sp>
        <p:nvSpPr>
          <p:cNvPr id="6" name="Footer Placeholder 5"/>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399291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D9C9FF-2385-4C03-936C-6D1D354E3E45}" type="datetimeFigureOut">
              <a:rPr lang="fa-IR" smtClean="0"/>
              <a:t>02/06/1443</a:t>
            </a:fld>
            <a:endParaRPr lang="fa-IR"/>
          </a:p>
        </p:txBody>
      </p:sp>
      <p:sp>
        <p:nvSpPr>
          <p:cNvPr id="6" name="Footer Placeholder 5"/>
          <p:cNvSpPr>
            <a:spLocks noGrp="1"/>
          </p:cNvSpPr>
          <p:nvPr>
            <p:ph type="ftr" sz="quarter" idx="11"/>
          </p:nvPr>
        </p:nvSpPr>
        <p:spPr/>
        <p:txBody>
          <a:bodyPr/>
          <a:lstStyle/>
          <a:p>
            <a:endParaRPr lang="fa-I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49D9D1F2-96B2-48E5-BC87-FAAE71236029}" type="slidenum">
              <a:rPr lang="fa-IR" smtClean="0"/>
              <a:t>‹#›</a:t>
            </a:fld>
            <a:endParaRPr lang="fa-IR"/>
          </a:p>
        </p:txBody>
      </p:sp>
    </p:spTree>
    <p:extLst>
      <p:ext uri="{BB962C8B-B14F-4D97-AF65-F5344CB8AC3E}">
        <p14:creationId xmlns:p14="http://schemas.microsoft.com/office/powerpoint/2010/main" val="443919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6D9C9FF-2385-4C03-936C-6D1D354E3E45}" type="datetimeFigureOut">
              <a:rPr lang="fa-IR" smtClean="0"/>
              <a:t>02/06/1443</a:t>
            </a:fld>
            <a:endParaRPr lang="fa-I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fa-I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49D9D1F2-96B2-48E5-BC87-FAAE71236029}" type="slidenum">
              <a:rPr lang="fa-IR" smtClean="0"/>
              <a:t>‹#›</a:t>
            </a:fld>
            <a:endParaRPr lang="fa-IR"/>
          </a:p>
        </p:txBody>
      </p:sp>
    </p:spTree>
    <p:extLst>
      <p:ext uri="{BB962C8B-B14F-4D97-AF65-F5344CB8AC3E}">
        <p14:creationId xmlns:p14="http://schemas.microsoft.com/office/powerpoint/2010/main" val="36911193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1" eaLnBrk="1" latinLnBrk="0" hangingPunct="1">
        <a:spcBef>
          <a:spcPct val="0"/>
        </a:spcBef>
        <a:buNone/>
        <a:defRPr sz="3600" b="0" i="0" kern="1200">
          <a:solidFill>
            <a:schemeClr val="bg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wiki.ahlolbait.com/%D8%AD%D8%B6%D8%B1%D8%AA_%D9%81%D8%A7%D8%B7%D9%85%D9%87_%D8%B2%D9%87%D8%B1%D8%A7_%D8%B3%D9%84%D8%A7%D9%85_%D8%A7%D9%84%D9%84%D9%87_%D8%B9%D9%84%DB%8C%D9%87%D8%A7#cite_note-56"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fa.wikipedia.org/wiki/%D8%AD%D8%B3%DB%8C%D9%86" TargetMode="External"/><Relationship Id="rId13" Type="http://schemas.openxmlformats.org/officeDocument/2006/relationships/hyperlink" Target="https://fa.wikipedia.org/wiki/%D8%B9%D9%85%D8%A7%D8%B1_%D8%A8%D9%86_%DB%8C%D8%A7%D8%B3%D8%B1" TargetMode="External"/><Relationship Id="rId18" Type="http://schemas.openxmlformats.org/officeDocument/2006/relationships/hyperlink" Target="https://fa.wikipedia.org/wiki/%D8%A8%D8%B1%DB%8C%D8%AF%D9%87_%D8%A7%D8%B3%D9%84%D9%85%DB%8C" TargetMode="External"/><Relationship Id="rId3" Type="http://schemas.openxmlformats.org/officeDocument/2006/relationships/hyperlink" Target="https://fa.wikipedia.org/wiki/%D9%86%D9%85%D8%A7%D8%B2_%D9%85%DB%8C%D8%AA" TargetMode="External"/><Relationship Id="rId7" Type="http://schemas.openxmlformats.org/officeDocument/2006/relationships/hyperlink" Target="https://fa.wikipedia.org/wiki/%D8%AD%D8%B3%D9%86_%D9%85%D8%AC%D8%AA%D8%A8%DB%8C" TargetMode="External"/><Relationship Id="rId12" Type="http://schemas.openxmlformats.org/officeDocument/2006/relationships/hyperlink" Target="https://fa.wikipedia.org/wiki/%D8%A7%D8%A8%D9%88%D8%B0%D8%B1_%D8%BA%D9%81%D8%A7%D8%B1%DB%8C" TargetMode="External"/><Relationship Id="rId17" Type="http://schemas.openxmlformats.org/officeDocument/2006/relationships/hyperlink" Target="https://fa.wikipedia.org/wiki/%D8%B9%D8%A8%D8%AF%D8%A7%D9%84%D9%84%D9%87_%D8%A8%D9%86_%D9%85%D8%B3%D8%B9%D9%88%D8%AF" TargetMode="External"/><Relationship Id="rId2" Type="http://schemas.openxmlformats.org/officeDocument/2006/relationships/hyperlink" Target="https://fa.wikipedia.org/wiki/%D9%88%D8%B5%DB%8C%D8%AA" TargetMode="External"/><Relationship Id="rId16" Type="http://schemas.openxmlformats.org/officeDocument/2006/relationships/hyperlink" Target="https://fa.wikipedia.org/wiki/%D8%B2%D8%A8%DB%8C%D8%B1_%D8%A8%D9%86_%D8%B9%D9%88%D8%A7%D9%85" TargetMode="External"/><Relationship Id="rId20" Type="http://schemas.openxmlformats.org/officeDocument/2006/relationships/hyperlink" Target="https://fa.wikipedia.org/wiki/%D9%81%D8%A7%D8%B7%D9%85%D9%87_%D8%B2%D9%87%D8%B1%D8%A7#cite_note-91" TargetMode="External"/><Relationship Id="rId1" Type="http://schemas.openxmlformats.org/officeDocument/2006/relationships/slideLayout" Target="../slideLayouts/slideLayout2.xml"/><Relationship Id="rId6" Type="http://schemas.openxmlformats.org/officeDocument/2006/relationships/hyperlink" Target="https://fa.wikipedia.org/wiki/%D8%A7%D8%B3%D9%85%D8%A7%D8%A1_%D8%AF%D8%AE%D8%AA%D8%B1_%D8%B9%D9%85%DB%8C%D8%B3" TargetMode="External"/><Relationship Id="rId11" Type="http://schemas.openxmlformats.org/officeDocument/2006/relationships/hyperlink" Target="https://fa.wikipedia.org/wiki/%D8%B3%D9%84%D9%85%D8%A7%D9%86_%D9%81%D8%A7%D8%B1%D8%B3%DB%8C" TargetMode="External"/><Relationship Id="rId5" Type="http://schemas.openxmlformats.org/officeDocument/2006/relationships/hyperlink" Target="https://fa.wikipedia.org/wiki/%D8%AF%D9%81%D9%86" TargetMode="External"/><Relationship Id="rId15" Type="http://schemas.openxmlformats.org/officeDocument/2006/relationships/hyperlink" Target="https://fa.wikipedia.org/wiki/%D8%B9%D9%82%DB%8C%D9%84_%D8%A8%D9%86_%D8%A7%D8%A8%DB%8C%E2%80%8C%D8%B7%D8%A7%D9%84%D8%A8" TargetMode="External"/><Relationship Id="rId10" Type="http://schemas.openxmlformats.org/officeDocument/2006/relationships/hyperlink" Target="https://fa.wikipedia.org/wiki/%D9%85%D9%82%D8%AF%D8%A7%D8%AF_%D8%A8%D9%86_%D8%B9%D9%85%D8%B1%D9%88" TargetMode="External"/><Relationship Id="rId19" Type="http://schemas.openxmlformats.org/officeDocument/2006/relationships/hyperlink" Target="https://fa.wikipedia.org/wiki/%D9%81%D8%B6%D9%84_%D8%A8%D9%86_%D8%B9%D8%A8%D8%A7%D8%B3" TargetMode="External"/><Relationship Id="rId4" Type="http://schemas.openxmlformats.org/officeDocument/2006/relationships/hyperlink" Target="https://fa.wikipedia.org/wiki/%D8%AA%D8%B4%DB%8C%DB%8C%D8%B9_%D8%AC%D9%86%D8%A7%D8%B2%D9%87" TargetMode="External"/><Relationship Id="rId9" Type="http://schemas.openxmlformats.org/officeDocument/2006/relationships/hyperlink" Target="https://fa.wikipedia.org/wiki/%D8%B9%D8%A8%D8%A7%D8%B3_%D8%A8%D9%86_%D8%B9%D8%A8%D8%AF%D8%A7%D9%84%D9%85%D8%B7%D9%84%D8%A8" TargetMode="External"/><Relationship Id="rId14" Type="http://schemas.openxmlformats.org/officeDocument/2006/relationships/hyperlink" Target="https://fa.wikipedia.org/wiki/%D8%AD%D8%B0%DB%8C%D9%81%D9%87_%D8%A8%D9%86_%DB%8C%D9%85%D8%A7%D9%86"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fa.wikishia.net/view/%D8%B3%DB%8C%D8%AF%D8%A9_%D9%86%D8%B3%D8%A7%D8%A1_%D8%A7%D9%84%D8%B9%D8%A7%D9%84%D9%85%DB%8C%D9%86" TargetMode="External"/><Relationship Id="rId13" Type="http://schemas.openxmlformats.org/officeDocument/2006/relationships/hyperlink" Target="https://fa.wikishia.net/view/%D9%81%D8%B1%D8%B4%D8%AA%D9%87" TargetMode="External"/><Relationship Id="rId3" Type="http://schemas.openxmlformats.org/officeDocument/2006/relationships/hyperlink" Target="https://fa.wikishia.net/view/%D8%A2%DB%8C%D9%87_%D8%AA%D8%B7%D9%87%DB%8C%D8%B1" TargetMode="External"/><Relationship Id="rId7" Type="http://schemas.openxmlformats.org/officeDocument/2006/relationships/hyperlink" Target="https://fa.wikishia.net/view/%D8%AD%D8%AF%DB%8C%D8%AB_%D8%A8%D8%B6%D8%B9%D9%87" TargetMode="External"/><Relationship Id="rId12" Type="http://schemas.openxmlformats.org/officeDocument/2006/relationships/hyperlink" Target="https://fa.wikishia.net/view/%D8%AE%D8%B7%D8%A8%D9%87_%D9%81%D8%AF%DA%A9%DB%8C%D9%87" TargetMode="External"/><Relationship Id="rId2" Type="http://schemas.openxmlformats.org/officeDocument/2006/relationships/hyperlink" Target="https://fa.wikishia.net/view/%D8%B3%D9%88%D8%B1%D9%87_%DA%A9%D9%88%D8%AB%D8%B1" TargetMode="External"/><Relationship Id="rId16" Type="http://schemas.openxmlformats.org/officeDocument/2006/relationships/hyperlink" Target="https://fa.wikishia.net/view/%D8%A7%D9%85%D8%A7%D9%85_%D8%B2%D9%85%D8%A7%D9%86(%D8%B9%D8%AC)" TargetMode="External"/><Relationship Id="rId1" Type="http://schemas.openxmlformats.org/officeDocument/2006/relationships/slideLayout" Target="../slideLayouts/slideLayout2.xml"/><Relationship Id="rId6" Type="http://schemas.openxmlformats.org/officeDocument/2006/relationships/hyperlink" Target="https://fa.wikishia.net/view/%D8%AD%D8%AF%DB%8C%D8%AB" TargetMode="External"/><Relationship Id="rId11" Type="http://schemas.openxmlformats.org/officeDocument/2006/relationships/hyperlink" Target="https://fa.wikishia.net/view/%D9%85%D8%B5%D8%AD%D9%81_%D9%81%D8%A7%D8%B7%D9%85%D9%87" TargetMode="External"/><Relationship Id="rId5" Type="http://schemas.openxmlformats.org/officeDocument/2006/relationships/hyperlink" Target="https://fa.wikishia.net/view/%D8%A2%DB%8C%D9%87_%D8%A7%D8%B7%D8%B9%D8%A7%D9%85" TargetMode="External"/><Relationship Id="rId15" Type="http://schemas.openxmlformats.org/officeDocument/2006/relationships/hyperlink" Target="https://fa.wikishia.net/view/%D8%A7%D9%85%D8%A7%D9%85%D8%A7%D9%86_%D8%B4%DB%8C%D8%B9%D9%87" TargetMode="External"/><Relationship Id="rId10" Type="http://schemas.openxmlformats.org/officeDocument/2006/relationships/hyperlink" Target="https://fa.wikishia.net/view/%D8%AA%D8%B3%D8%A8%DB%8C%D8%AD%D8%A7%D8%AA_%D8%AD%D8%B6%D8%B1%D8%AA_%D8%B2%D9%87%D8%B1%D8%A7(%D8%B3)" TargetMode="External"/><Relationship Id="rId4" Type="http://schemas.openxmlformats.org/officeDocument/2006/relationships/hyperlink" Target="https://fa.wikishia.net/view/%D8%A2%DB%8C%D9%87_%D9%85%D9%88%D8%AF%D8%AA" TargetMode="External"/><Relationship Id="rId9" Type="http://schemas.openxmlformats.org/officeDocument/2006/relationships/hyperlink" Target="https://fa.wikishia.net/view/%D8%AE%D8%AF%D8%A7" TargetMode="External"/><Relationship Id="rId14" Type="http://schemas.openxmlformats.org/officeDocument/2006/relationships/hyperlink" Target="https://fa.wikishia.net/view/%D8%A7%D9%85%D8%A7%D9%85_%D8%B9%D9%84%DB%8C(%D8%B9)"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s://wiki.ahlolbait.com/%D8%A7%D9%81%D8%B7%D8%A7%D8%B1" TargetMode="External"/><Relationship Id="rId3" Type="http://schemas.openxmlformats.org/officeDocument/2006/relationships/hyperlink" Target="https://wiki.ahlolbait.com/%D8%A7%D8%B9%D8%AA%DA%A9%D8%A7%D9%81" TargetMode="External"/><Relationship Id="rId7" Type="http://schemas.openxmlformats.org/officeDocument/2006/relationships/hyperlink" Target="https://wiki.ahlolbait.com/%D8%A8%D9%87%D8%B4%D8%AA" TargetMode="External"/><Relationship Id="rId2" Type="http://schemas.openxmlformats.org/officeDocument/2006/relationships/hyperlink" Target="https://wiki.ahlolbait.com/%D9%85%D8%A8%D8%B9%D8%AB_%D8%AD%D8%B6%D8%B1%D8%AA_%D9%85%D8%AD%D9%85%D8%AF_%D8%B5%D9%84%DB%8C_%D8%A7%D9%84%D9%84%D9%87_%D8%B9%D9%84%DB%8C%D9%87_%D9%88_%D8%A2%D9%84%D9%87" TargetMode="External"/><Relationship Id="rId1" Type="http://schemas.openxmlformats.org/officeDocument/2006/relationships/slideLayout" Target="../slideLayouts/slideLayout2.xml"/><Relationship Id="rId6" Type="http://schemas.openxmlformats.org/officeDocument/2006/relationships/hyperlink" Target="https://wiki.ahlolbait.com/%D8%AC%D8%A8%D8%B1%D8%A6%DB%8C%D9%84" TargetMode="External"/><Relationship Id="rId5" Type="http://schemas.openxmlformats.org/officeDocument/2006/relationships/hyperlink" Target="https://wiki.ahlolbait.com/%D8%B9%D8%A8%D8%A7%D8%AF%D8%AA" TargetMode="External"/><Relationship Id="rId4" Type="http://schemas.openxmlformats.org/officeDocument/2006/relationships/hyperlink" Target="https://wiki.ahlolbait.com/%D8%B1%D9%88%D8%B2%D9%87"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wiki.ahlolbait.com/%D8%AD%D8%B6%D8%B1%D8%AA_%D9%81%D8%A7%D8%B7%D9%85%D9%87_%D8%B2%D9%87%D8%B1%D8%A7_%D8%B3%D9%84%D8%A7%D9%85_%D8%A7%D9%84%D9%84%D9%87_%D8%B9%D9%84%DB%8C%D9%87%D8%A7#cite_note-8" TargetMode="External"/><Relationship Id="rId3" Type="http://schemas.openxmlformats.org/officeDocument/2006/relationships/hyperlink" Target="https://wiki.ahlolbait.com/%D8%AD%D8%AF%DB%8C%D8%AB" TargetMode="External"/><Relationship Id="rId7" Type="http://schemas.openxmlformats.org/officeDocument/2006/relationships/hyperlink" Target="https://wiki.ahlolbait.com/%D8%AD%D8%B6%D8%B1%D8%AA_%D9%81%D8%A7%D8%B7%D9%85%D9%87_%D8%B2%D9%87%D8%B1%D8%A7_%D8%B3%D9%84%D8%A7%D9%85_%D8%A7%D9%84%D9%84%D9%87_%D8%B9%D9%84%DB%8C%D9%87%D8%A7#cite_note-7" TargetMode="External"/><Relationship Id="rId2" Type="http://schemas.openxmlformats.org/officeDocument/2006/relationships/hyperlink" Target="https://wiki.ahlolbait.com/%D9%BE%DB%8C%D8%A7%D9%85%D8%A8%D8%B1_%D8%A7%D8%B3%D9%84%D8%A7%D9%85" TargetMode="External"/><Relationship Id="rId1" Type="http://schemas.openxmlformats.org/officeDocument/2006/relationships/slideLayout" Target="../slideLayouts/slideLayout2.xml"/><Relationship Id="rId6" Type="http://schemas.openxmlformats.org/officeDocument/2006/relationships/hyperlink" Target="https://wiki.ahlolbait.com/%DA%A9%D9%86%DB%8C%D9%87" TargetMode="External"/><Relationship Id="rId5" Type="http://schemas.openxmlformats.org/officeDocument/2006/relationships/hyperlink" Target="https://wiki.ahlolbait.com/%D8%AD%D8%B6%D8%B1%D8%AA_%D9%81%D8%A7%D8%B7%D9%85%D9%87_%D8%B2%D9%87%D8%B1%D8%A7_%D8%B3%D9%84%D8%A7%D9%85_%D8%A7%D9%84%D9%84%D9%87_%D8%B9%D9%84%DB%8C%D9%87%D8%A7#cite_note-6" TargetMode="External"/><Relationship Id="rId4" Type="http://schemas.openxmlformats.org/officeDocument/2006/relationships/hyperlink" Target="https://wiki.ahlolbait.com/%D8%A7%D9%85%D8%A7%D9%85_%D8%B5%D8%A7%D8%AF%D9%82"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iki.ahlolbait.com/%D8%AD%D8%B6%D8%B1%D8%AA_%D9%81%D8%A7%D8%B7%D9%85%D9%87_%D8%B2%D9%87%D8%B1%D8%A7_%D8%B3%D9%84%D8%A7%D9%85_%D8%A7%D9%84%D9%84%D9%87_%D8%B9%D9%84%DB%8C%D9%87%D8%A7#cite_note-35" TargetMode="External"/><Relationship Id="rId2" Type="http://schemas.openxmlformats.org/officeDocument/2006/relationships/hyperlink" Target="https://wiki.ahlolbait.com/%D8%AC%D8%A8%D8%B1%D8%A6%DB%8C%D9%8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iki.ahlolbait.com/%D8%B4%DB%8C%D8%B9%D9%87" TargetMode="External"/><Relationship Id="rId2" Type="http://schemas.openxmlformats.org/officeDocument/2006/relationships/hyperlink" Target="https://wiki.ahlolbait.com/%D8%A7%D9%85%D8%A7%D9%85_%D8%AD%D8%B3%D9%86" TargetMode="External"/><Relationship Id="rId1" Type="http://schemas.openxmlformats.org/officeDocument/2006/relationships/slideLayout" Target="../slideLayouts/slideLayout2.xml"/><Relationship Id="rId6" Type="http://schemas.openxmlformats.org/officeDocument/2006/relationships/hyperlink" Target="https://wiki.ahlolbait.com/%D8%A7%D9%85_%DA%A9%D9%84%D8%AB%D9%88%D9%85_%D8%AF%D8%AE%D8%AA%D8%B1_%D8%B9%D9%84%DB%8C_%D8%A8%D9%86_%D8%A7%D8%A8%DB%8C_%D8%B7%D8%A7%D9%84%D8%A8" TargetMode="External"/><Relationship Id="rId5" Type="http://schemas.openxmlformats.org/officeDocument/2006/relationships/hyperlink" Target="https://wiki.ahlolbait.com/%D8%AD%D8%B6%D8%B1%D8%AA_%D8%B2%DB%8C%D9%86%D8%A8" TargetMode="External"/><Relationship Id="rId4" Type="http://schemas.openxmlformats.org/officeDocument/2006/relationships/hyperlink" Target="https://wiki.ahlolbait.com/%D8%A7%D9%85%D8%A7%D9%85_%D8%AD%D8%B3%DB%8C%D9%86"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s://wiki.ahlolbait.com/%D8%A7%D8%A8%D9%88%D8%A8%DA%A9%D8%B1" TargetMode="External"/><Relationship Id="rId3" Type="http://schemas.openxmlformats.org/officeDocument/2006/relationships/hyperlink" Target="https://wiki.ahlolbait.com/%D8%BA%D8%B3%D9%84" TargetMode="External"/><Relationship Id="rId7" Type="http://schemas.openxmlformats.org/officeDocument/2006/relationships/hyperlink" Target="https://wiki.ahlolbait.com/%D8%AE%D8%B2%D8%B1%D8%AC" TargetMode="External"/><Relationship Id="rId2" Type="http://schemas.openxmlformats.org/officeDocument/2006/relationships/hyperlink" Target="https://wiki.ahlolbait.com/%D8%B1%D8%AD%D9%84%D8%AA_%D9%BE%DB%8C%D8%A7%D9%85%D8%A8%D8%B1_%D8%A7%D8%B3%D9%84%D8%A7%D9%85" TargetMode="External"/><Relationship Id="rId1" Type="http://schemas.openxmlformats.org/officeDocument/2006/relationships/slideLayout" Target="../slideLayouts/slideLayout2.xml"/><Relationship Id="rId6" Type="http://schemas.openxmlformats.org/officeDocument/2006/relationships/hyperlink" Target="https://wiki.ahlolbait.com/%D8%B3%D8%B9%D8%AF_%D8%A8%D9%86_%D8%B9%D8%A8%D8%A7%D8%AF%D9%87" TargetMode="External"/><Relationship Id="rId11" Type="http://schemas.openxmlformats.org/officeDocument/2006/relationships/hyperlink" Target="https://wiki.ahlolbait.com/%D8%A7%D9%87%D9%84_%D8%A7%D9%84%D8%A8%DB%8C%D8%AA" TargetMode="External"/><Relationship Id="rId5" Type="http://schemas.openxmlformats.org/officeDocument/2006/relationships/hyperlink" Target="https://wiki.ahlolbait.com/%D9%88%D8%A7%D9%82%D8%B9%D9%87_%D8%B3%D9%82%DB%8C%D9%81%D9%87_%D8%A8%D9%86%DB%8C_%D8%B3%D8%A7%D8%B9%D8%AF%D9%87" TargetMode="External"/><Relationship Id="rId10" Type="http://schemas.openxmlformats.org/officeDocument/2006/relationships/hyperlink" Target="https://wiki.ahlolbait.com/index.php?title=%D8%A7%D8%A8%D9%88%D8%B9%D8%A8%DB%8C%D8%AF%D9%87_%D8%AC%D8%B1%D8%A7%D8%AD&amp;action=edit&amp;redlink=1" TargetMode="External"/><Relationship Id="rId4" Type="http://schemas.openxmlformats.org/officeDocument/2006/relationships/hyperlink" Target="https://wiki.ahlolbait.com/%D8%A7%D9%86%D8%B5%D8%A7%D8%B1" TargetMode="External"/><Relationship Id="rId9" Type="http://schemas.openxmlformats.org/officeDocument/2006/relationships/hyperlink" Target="https://wiki.ahlolbait.com/%D8%B9%D9%85%D8%B1_%D8%A8%D9%86_%D8%AE%D8%B7%D8%A7%D8%A8"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iki.ahlolbait.com/%D9%81%D8%AF%DA%A9" TargetMode="External"/><Relationship Id="rId7" Type="http://schemas.openxmlformats.org/officeDocument/2006/relationships/hyperlink" Target="https://wiki.ahlolbait.com/%D8%AE%D8%B7%D8%A8%D9%87_%D9%81%D8%AF%DA%A9%DB%8C%D9%87" TargetMode="External"/><Relationship Id="rId2" Type="http://schemas.openxmlformats.org/officeDocument/2006/relationships/hyperlink" Target="https://wiki.ahlolbait.com/%D8%BA%D8%B5%D8%A8" TargetMode="External"/><Relationship Id="rId1" Type="http://schemas.openxmlformats.org/officeDocument/2006/relationships/slideLayout" Target="../slideLayouts/slideLayout2.xml"/><Relationship Id="rId6" Type="http://schemas.openxmlformats.org/officeDocument/2006/relationships/hyperlink" Target="https://wiki.ahlolbait.com/%D9%85%D8%B3%D8%AC%D8%AF" TargetMode="External"/><Relationship Id="rId5" Type="http://schemas.openxmlformats.org/officeDocument/2006/relationships/hyperlink" Target="https://wiki.ahlolbait.com/%D8%AD%D8%B6%D8%B1%D8%AA_%D9%81%D8%A7%D8%B7%D9%85%D9%87_%D8%B2%D9%87%D8%B1%D8%A7_%D8%B3%D9%84%D8%A7%D9%85_%D8%A7%D9%84%D9%84%D9%87_%D8%B9%D9%84%DB%8C%D9%87%D8%A7#cite_note-46" TargetMode="External"/><Relationship Id="rId4" Type="http://schemas.openxmlformats.org/officeDocument/2006/relationships/hyperlink" Target="https://wiki.ahlolbait.com/%D8%A7%D8%A8%D9%88%D8%A8%DA%A9%D8%B1"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726057" y="1181100"/>
            <a:ext cx="10983343" cy="4397375"/>
          </a:xfrm>
        </p:spPr>
      </p:pic>
    </p:spTree>
    <p:extLst>
      <p:ext uri="{BB962C8B-B14F-4D97-AF65-F5344CB8AC3E}">
        <p14:creationId xmlns:p14="http://schemas.microsoft.com/office/powerpoint/2010/main" val="36805101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شهادت حضرت زهرا (س)</a:t>
            </a:r>
          </a:p>
        </p:txBody>
      </p:sp>
      <p:sp>
        <p:nvSpPr>
          <p:cNvPr id="3" name="Content Placeholder 2"/>
          <p:cNvSpPr>
            <a:spLocks noGrp="1"/>
          </p:cNvSpPr>
          <p:nvPr>
            <p:ph idx="1"/>
          </p:nvPr>
        </p:nvSpPr>
        <p:spPr/>
        <p:txBody>
          <a:bodyPr/>
          <a:lstStyle/>
          <a:p>
            <a:pPr algn="just"/>
            <a:r>
              <a:rPr lang="fa-IR" dirty="0">
                <a:latin typeface="Tahoma" panose="020B0604030504040204" pitchFamily="34" charset="0"/>
                <a:ea typeface="Tahoma" panose="020B0604030504040204" pitchFamily="34" charset="0"/>
                <a:cs typeface="Tahoma" panose="020B0604030504040204" pitchFamily="34" charset="0"/>
              </a:rPr>
              <a:t>حضرت فاطمه سلام الله علیها بر اثر ضربه وارده به آن حضرت در هجوم به خانه شان، پس از چند روز از این واقعه، به شهادت رسیدند. درباره روز شهادت حضرت زهرا(س) در میان کتاب های تاریخی چند نظر وجود دارد. بعضی از مورخین این زمان را چهل روز و کسانی این مدت را شش ماه بعد از وفات پیامبر (ص) ذکر کرده‌اند. همچنین در روایاتی که از ائمه (ع) به ما رسیده است دو تاریخ ذکر شده است که بسیاری از علمای شیعه تاریخ ۹۵ روز بعد از رحلت پیامبر را معتبر تر می دانند. مطابق با این نقل شهادت آن حضرت در ۳ جمادی الاخر سال ۱۱ هجری رخ داد</a:t>
            </a:r>
            <a:r>
              <a:rPr lang="fa-IR" dirty="0"/>
              <a:t>.</a:t>
            </a:r>
            <a:r>
              <a:rPr lang="fa-IR" baseline="30000" dirty="0">
                <a:hlinkClick r:id="rId2"/>
              </a:rPr>
              <a:t>[۵۶]</a:t>
            </a:r>
            <a:endParaRPr lang="fa-IR" dirty="0"/>
          </a:p>
        </p:txBody>
      </p:sp>
    </p:spTree>
    <p:extLst>
      <p:ext uri="{BB962C8B-B14F-4D97-AF65-F5344CB8AC3E}">
        <p14:creationId xmlns:p14="http://schemas.microsoft.com/office/powerpoint/2010/main" val="3657557900"/>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خاکسپاری و محل دفن حضرت</a:t>
            </a:r>
          </a:p>
        </p:txBody>
      </p:sp>
      <p:sp>
        <p:nvSpPr>
          <p:cNvPr id="3" name="Content Placeholder 2"/>
          <p:cNvSpPr>
            <a:spLocks noGrp="1"/>
          </p:cNvSpPr>
          <p:nvPr>
            <p:ph idx="1"/>
          </p:nvPr>
        </p:nvSpPr>
        <p:spPr/>
        <p:txBody>
          <a:bodyPr>
            <a:normAutofit/>
          </a:bodyPr>
          <a:lstStyle/>
          <a:p>
            <a:r>
              <a:rPr lang="fa-IR" dirty="0"/>
              <a:t>بنابر روایات شیعه، فاطمه </a:t>
            </a:r>
            <a:r>
              <a:rPr lang="fa-IR" dirty="0">
                <a:hlinkClick r:id="rId2" tooltip="وصیت"/>
              </a:rPr>
              <a:t>وصیت</a:t>
            </a:r>
            <a:r>
              <a:rPr lang="fa-IR" dirty="0"/>
              <a:t> کرده‌بود دوست ندارد افرادی که به او ستم کردند و اسباب خشم و غضب او را فراهم کردند، بر پیکرش </a:t>
            </a:r>
            <a:r>
              <a:rPr lang="fa-IR" dirty="0">
                <a:hlinkClick r:id="rId3" tooltip="نماز میت"/>
              </a:rPr>
              <a:t>نماز</a:t>
            </a:r>
            <a:r>
              <a:rPr lang="fa-IR" dirty="0"/>
              <a:t> بخوانند و در </a:t>
            </a:r>
            <a:r>
              <a:rPr lang="fa-IR" dirty="0">
                <a:hlinkClick r:id="rId4" tooltip="تشییع جنازه"/>
              </a:rPr>
              <a:t>تشییع</a:t>
            </a:r>
            <a:r>
              <a:rPr lang="fa-IR" dirty="0"/>
              <a:t> او حاضر شوند؛ ازاین‌رو خواسته‌بود او را مخفیانه تشییع و </a:t>
            </a:r>
            <a:r>
              <a:rPr lang="fa-IR" dirty="0">
                <a:hlinkClick r:id="rId5" tooltip="دفن"/>
              </a:rPr>
              <a:t>دفن</a:t>
            </a:r>
            <a:r>
              <a:rPr lang="fa-IR" dirty="0"/>
              <a:t> کنند و محل دفن او مخفی بماند. علی به کمک </a:t>
            </a:r>
            <a:r>
              <a:rPr lang="fa-IR" dirty="0">
                <a:hlinkClick r:id="rId6" tooltip="اسماء دختر عمیس"/>
              </a:rPr>
              <a:t>اَسماء بِنت عُمِیس</a:t>
            </a:r>
            <a:r>
              <a:rPr lang="fa-IR" dirty="0"/>
              <a:t>، همسرش را غسل داد و خود بر پیکرش نماز خواند. به‌جز علی چند نفر دیگر نیز در نماز شرکت کردند، که در مورد تعداد و نام افراد اختلاف وجود دارد. طبق نقل‌ها، </a:t>
            </a:r>
            <a:r>
              <a:rPr lang="fa-IR" dirty="0">
                <a:hlinkClick r:id="rId7" tooltip="حسن مجتبی"/>
              </a:rPr>
              <a:t>حسن مجتبی</a:t>
            </a:r>
            <a:r>
              <a:rPr lang="fa-IR" dirty="0"/>
              <a:t>، </a:t>
            </a:r>
            <a:r>
              <a:rPr lang="fa-IR" dirty="0">
                <a:hlinkClick r:id="rId8" tooltip="حسین"/>
              </a:rPr>
              <a:t>حسین</a:t>
            </a:r>
            <a:r>
              <a:rPr lang="fa-IR" dirty="0"/>
              <a:t>، </a:t>
            </a:r>
            <a:r>
              <a:rPr lang="fa-IR" dirty="0">
                <a:hlinkClick r:id="rId9" tooltip="عباس بن عبدالمطلب"/>
              </a:rPr>
              <a:t>عباس بن عبدالمطلب</a:t>
            </a:r>
            <a:r>
              <a:rPr lang="fa-IR" dirty="0"/>
              <a:t>، </a:t>
            </a:r>
            <a:r>
              <a:rPr lang="fa-IR" dirty="0">
                <a:hlinkClick r:id="rId10" tooltip="مقداد بن عمرو"/>
              </a:rPr>
              <a:t>مِقداد</a:t>
            </a:r>
            <a:r>
              <a:rPr lang="fa-IR" dirty="0"/>
              <a:t>، </a:t>
            </a:r>
            <a:r>
              <a:rPr lang="fa-IR" dirty="0">
                <a:hlinkClick r:id="rId11" tooltip="سلمان فارسی"/>
              </a:rPr>
              <a:t>سلمان</a:t>
            </a:r>
            <a:r>
              <a:rPr lang="fa-IR" dirty="0"/>
              <a:t>، </a:t>
            </a:r>
            <a:r>
              <a:rPr lang="fa-IR" dirty="0">
                <a:hlinkClick r:id="rId12" tooltip="ابوذر غفاری"/>
              </a:rPr>
              <a:t>ابوذر</a:t>
            </a:r>
            <a:r>
              <a:rPr lang="fa-IR" dirty="0"/>
              <a:t>، </a:t>
            </a:r>
            <a:r>
              <a:rPr lang="fa-IR" dirty="0">
                <a:hlinkClick r:id="rId13" tooltip="عمار بن یاسر"/>
              </a:rPr>
              <a:t>عمّار</a:t>
            </a:r>
            <a:r>
              <a:rPr lang="fa-IR" dirty="0"/>
              <a:t>، </a:t>
            </a:r>
            <a:r>
              <a:rPr lang="fa-IR" dirty="0">
                <a:hlinkClick r:id="rId14" tooltip="حذیفه بن یمان"/>
              </a:rPr>
              <a:t>حُذَیْفه</a:t>
            </a:r>
            <a:r>
              <a:rPr lang="fa-IR" dirty="0"/>
              <a:t>، </a:t>
            </a:r>
            <a:r>
              <a:rPr lang="fa-IR" dirty="0">
                <a:hlinkClick r:id="rId15" tooltip="عقیل بن ابی‌طالب"/>
              </a:rPr>
              <a:t>عَقیل</a:t>
            </a:r>
            <a:r>
              <a:rPr lang="fa-IR" dirty="0"/>
              <a:t>، </a:t>
            </a:r>
            <a:r>
              <a:rPr lang="fa-IR" dirty="0">
                <a:hlinkClick r:id="rId16" tooltip="زبیر بن عوام"/>
              </a:rPr>
              <a:t>زبیر</a:t>
            </a:r>
            <a:r>
              <a:rPr lang="fa-IR" dirty="0"/>
              <a:t>، </a:t>
            </a:r>
            <a:r>
              <a:rPr lang="fa-IR" dirty="0">
                <a:hlinkClick r:id="rId17" tooltip="عبدالله بن مسعود"/>
              </a:rPr>
              <a:t>عبدالله بن مسعود</a:t>
            </a:r>
            <a:r>
              <a:rPr lang="fa-IR" dirty="0"/>
              <a:t>، </a:t>
            </a:r>
            <a:r>
              <a:rPr lang="fa-IR" dirty="0">
                <a:hlinkClick r:id="rId18" tooltip="بریده اسلمی"/>
              </a:rPr>
              <a:t>بُرَیْده</a:t>
            </a:r>
            <a:r>
              <a:rPr lang="fa-IR" dirty="0"/>
              <a:t> و </a:t>
            </a:r>
            <a:r>
              <a:rPr lang="fa-IR" dirty="0">
                <a:hlinkClick r:id="rId19" tooltip="فضل بن عباس"/>
              </a:rPr>
              <a:t>فضل بن عباس</a:t>
            </a:r>
            <a:r>
              <a:rPr lang="fa-IR" dirty="0"/>
              <a:t> در این نماز شرکت داشتند.</a:t>
            </a:r>
            <a:r>
              <a:rPr lang="fa-IR" baseline="30000" dirty="0">
                <a:hlinkClick r:id="rId20"/>
              </a:rPr>
              <a:t>[۸۸]</a:t>
            </a:r>
            <a:r>
              <a:rPr lang="fa-IR" dirty="0"/>
              <a:t> </a:t>
            </a:r>
          </a:p>
          <a:p>
            <a:endParaRPr lang="fa-IR" dirty="0"/>
          </a:p>
        </p:txBody>
      </p:sp>
    </p:spTree>
    <p:extLst>
      <p:ext uri="{BB962C8B-B14F-4D97-AF65-F5344CB8AC3E}">
        <p14:creationId xmlns:p14="http://schemas.microsoft.com/office/powerpoint/2010/main" val="20263645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فضائل</a:t>
            </a:r>
          </a:p>
        </p:txBody>
      </p:sp>
      <p:sp>
        <p:nvSpPr>
          <p:cNvPr id="3" name="Content Placeholder 2"/>
          <p:cNvSpPr>
            <a:spLocks noGrp="1"/>
          </p:cNvSpPr>
          <p:nvPr>
            <p:ph idx="1"/>
          </p:nvPr>
        </p:nvSpPr>
        <p:spPr/>
        <p:txBody>
          <a:bodyPr>
            <a:normAutofit/>
          </a:bodyPr>
          <a:lstStyle/>
          <a:p>
            <a:pPr algn="just"/>
            <a:r>
              <a:rPr lang="fa-IR" dirty="0">
                <a:latin typeface="Tahoma" panose="020B0604030504040204" pitchFamily="34" charset="0"/>
                <a:ea typeface="Tahoma" panose="020B0604030504040204" pitchFamily="34" charset="0"/>
                <a:cs typeface="Tahoma" panose="020B0604030504040204" pitchFamily="34" charset="0"/>
                <a:hlinkClick r:id="rId2" tooltip="سوره کوثر"/>
              </a:rPr>
              <a:t>سوره کوثر</a:t>
            </a:r>
            <a:r>
              <a:rPr lang="fa-IR" dirty="0">
                <a:latin typeface="Tahoma" panose="020B0604030504040204" pitchFamily="34" charset="0"/>
                <a:ea typeface="Tahoma" panose="020B0604030504040204" pitchFamily="34" charset="0"/>
                <a:cs typeface="Tahoma" panose="020B0604030504040204" pitchFamily="34" charset="0"/>
              </a:rPr>
              <a:t>، </a:t>
            </a:r>
            <a:r>
              <a:rPr lang="fa-IR" dirty="0">
                <a:latin typeface="Tahoma" panose="020B0604030504040204" pitchFamily="34" charset="0"/>
                <a:ea typeface="Tahoma" panose="020B0604030504040204" pitchFamily="34" charset="0"/>
                <a:cs typeface="Tahoma" panose="020B0604030504040204" pitchFamily="34" charset="0"/>
                <a:hlinkClick r:id="rId3" tooltip="آیه تطهیر"/>
              </a:rPr>
              <a:t>آیه تطهیر</a:t>
            </a:r>
            <a:r>
              <a:rPr lang="fa-IR" dirty="0">
                <a:latin typeface="Tahoma" panose="020B0604030504040204" pitchFamily="34" charset="0"/>
                <a:ea typeface="Tahoma" panose="020B0604030504040204" pitchFamily="34" charset="0"/>
                <a:cs typeface="Tahoma" panose="020B0604030504040204" pitchFamily="34" charset="0"/>
              </a:rPr>
              <a:t>، </a:t>
            </a:r>
            <a:r>
              <a:rPr lang="fa-IR" dirty="0">
                <a:latin typeface="Tahoma" panose="020B0604030504040204" pitchFamily="34" charset="0"/>
                <a:ea typeface="Tahoma" panose="020B0604030504040204" pitchFamily="34" charset="0"/>
                <a:cs typeface="Tahoma" panose="020B0604030504040204" pitchFamily="34" charset="0"/>
                <a:hlinkClick r:id="rId4" tooltip="آیه مودت"/>
              </a:rPr>
              <a:t>آیه مودت</a:t>
            </a:r>
            <a:r>
              <a:rPr lang="fa-IR" dirty="0">
                <a:latin typeface="Tahoma" panose="020B0604030504040204" pitchFamily="34" charset="0"/>
                <a:ea typeface="Tahoma" panose="020B0604030504040204" pitchFamily="34" charset="0"/>
                <a:cs typeface="Tahoma" panose="020B0604030504040204" pitchFamily="34" charset="0"/>
              </a:rPr>
              <a:t> و </a:t>
            </a:r>
            <a:r>
              <a:rPr lang="fa-IR" dirty="0">
                <a:latin typeface="Tahoma" panose="020B0604030504040204" pitchFamily="34" charset="0"/>
                <a:ea typeface="Tahoma" panose="020B0604030504040204" pitchFamily="34" charset="0"/>
                <a:cs typeface="Tahoma" panose="020B0604030504040204" pitchFamily="34" charset="0"/>
                <a:hlinkClick r:id="rId5" tooltip="آیه اطعام"/>
              </a:rPr>
              <a:t>آیه اطعام</a:t>
            </a:r>
            <a:r>
              <a:rPr lang="fa-IR" dirty="0">
                <a:latin typeface="Tahoma" panose="020B0604030504040204" pitchFamily="34" charset="0"/>
                <a:ea typeface="Tahoma" panose="020B0604030504040204" pitchFamily="34" charset="0"/>
                <a:cs typeface="Tahoma" panose="020B0604030504040204" pitchFamily="34" charset="0"/>
              </a:rPr>
              <a:t> و </a:t>
            </a:r>
            <a:r>
              <a:rPr lang="fa-IR" dirty="0">
                <a:latin typeface="Tahoma" panose="020B0604030504040204" pitchFamily="34" charset="0"/>
                <a:ea typeface="Tahoma" panose="020B0604030504040204" pitchFamily="34" charset="0"/>
                <a:cs typeface="Tahoma" panose="020B0604030504040204" pitchFamily="34" charset="0"/>
                <a:hlinkClick r:id="rId6" tooltip="حدیث"/>
              </a:rPr>
              <a:t>احادیثی</a:t>
            </a:r>
            <a:r>
              <a:rPr lang="fa-IR" dirty="0">
                <a:latin typeface="Tahoma" panose="020B0604030504040204" pitchFamily="34" charset="0"/>
                <a:ea typeface="Tahoma" panose="020B0604030504040204" pitchFamily="34" charset="0"/>
                <a:cs typeface="Tahoma" panose="020B0604030504040204" pitchFamily="34" charset="0"/>
              </a:rPr>
              <a:t> چون </a:t>
            </a:r>
            <a:r>
              <a:rPr lang="fa-IR" dirty="0">
                <a:latin typeface="Tahoma" panose="020B0604030504040204" pitchFamily="34" charset="0"/>
                <a:ea typeface="Tahoma" panose="020B0604030504040204" pitchFamily="34" charset="0"/>
                <a:cs typeface="Tahoma" panose="020B0604030504040204" pitchFamily="34" charset="0"/>
                <a:hlinkClick r:id="rId7" tooltip="حدیث بضعه"/>
              </a:rPr>
              <a:t>حدیث بَضعه</a:t>
            </a:r>
            <a:r>
              <a:rPr lang="fa-IR" dirty="0">
                <a:latin typeface="Tahoma" panose="020B0604030504040204" pitchFamily="34" charset="0"/>
                <a:ea typeface="Tahoma" panose="020B0604030504040204" pitchFamily="34" charset="0"/>
                <a:cs typeface="Tahoma" panose="020B0604030504040204" pitchFamily="34" charset="0"/>
              </a:rPr>
              <a:t> در شأن و فضیلت فاطمه نازل و نقل شده‌اند. در روایات آمده است که پیامبر(ص)، فاطمه(س) را </a:t>
            </a:r>
            <a:r>
              <a:rPr lang="fa-IR" dirty="0">
                <a:latin typeface="Tahoma" panose="020B0604030504040204" pitchFamily="34" charset="0"/>
                <a:ea typeface="Tahoma" panose="020B0604030504040204" pitchFamily="34" charset="0"/>
                <a:cs typeface="Tahoma" panose="020B0604030504040204" pitchFamily="34" charset="0"/>
                <a:hlinkClick r:id="rId8" tooltip="سیدة نساء العالمین"/>
              </a:rPr>
              <a:t>برترین زن در دو عالم</a:t>
            </a:r>
            <a:r>
              <a:rPr lang="fa-IR" dirty="0">
                <a:latin typeface="Tahoma" panose="020B0604030504040204" pitchFamily="34" charset="0"/>
                <a:ea typeface="Tahoma" panose="020B0604030504040204" pitchFamily="34" charset="0"/>
                <a:cs typeface="Tahoma" panose="020B0604030504040204" pitchFamily="34" charset="0"/>
              </a:rPr>
              <a:t> معرفی کرده و خشم و خشنودی او را خشم و خشنودی </a:t>
            </a:r>
            <a:r>
              <a:rPr lang="fa-IR" dirty="0">
                <a:latin typeface="Tahoma" panose="020B0604030504040204" pitchFamily="34" charset="0"/>
                <a:ea typeface="Tahoma" panose="020B0604030504040204" pitchFamily="34" charset="0"/>
                <a:cs typeface="Tahoma" panose="020B0604030504040204" pitchFamily="34" charset="0"/>
                <a:hlinkClick r:id="rId9" tooltip="خدا"/>
              </a:rPr>
              <a:t>خداوند</a:t>
            </a:r>
            <a:r>
              <a:rPr lang="fa-IR" dirty="0">
                <a:latin typeface="Tahoma" panose="020B0604030504040204" pitchFamily="34" charset="0"/>
                <a:ea typeface="Tahoma" panose="020B0604030504040204" pitchFamily="34" charset="0"/>
                <a:cs typeface="Tahoma" panose="020B0604030504040204" pitchFamily="34" charset="0"/>
              </a:rPr>
              <a:t> دانسته است. </a:t>
            </a:r>
          </a:p>
          <a:p>
            <a:pPr algn="just"/>
            <a:r>
              <a:rPr lang="fa-IR" dirty="0">
                <a:latin typeface="Tahoma" panose="020B0604030504040204" pitchFamily="34" charset="0"/>
                <a:ea typeface="Tahoma" panose="020B0604030504040204" pitchFamily="34" charset="0"/>
                <a:cs typeface="Tahoma" panose="020B0604030504040204" pitchFamily="34" charset="0"/>
                <a:hlinkClick r:id="rId10" tooltip="تسبیحات حضرت زهرا(س)"/>
              </a:rPr>
              <a:t>تسبیحات حضرت زهرا(س)</a:t>
            </a:r>
            <a:r>
              <a:rPr lang="fa-IR" dirty="0">
                <a:latin typeface="Tahoma" panose="020B0604030504040204" pitchFamily="34" charset="0"/>
                <a:ea typeface="Tahoma" panose="020B0604030504040204" pitchFamily="34" charset="0"/>
                <a:cs typeface="Tahoma" panose="020B0604030504040204" pitchFamily="34" charset="0"/>
              </a:rPr>
              <a:t>، </a:t>
            </a:r>
            <a:r>
              <a:rPr lang="fa-IR" dirty="0">
                <a:latin typeface="Tahoma" panose="020B0604030504040204" pitchFamily="34" charset="0"/>
                <a:ea typeface="Tahoma" panose="020B0604030504040204" pitchFamily="34" charset="0"/>
                <a:cs typeface="Tahoma" panose="020B0604030504040204" pitchFamily="34" charset="0"/>
                <a:hlinkClick r:id="rId11" tooltip="مصحف فاطمه"/>
              </a:rPr>
              <a:t>مصحف فاطمه</a:t>
            </a:r>
            <a:r>
              <a:rPr lang="fa-IR" dirty="0">
                <a:latin typeface="Tahoma" panose="020B0604030504040204" pitchFamily="34" charset="0"/>
                <a:ea typeface="Tahoma" panose="020B0604030504040204" pitchFamily="34" charset="0"/>
                <a:cs typeface="Tahoma" panose="020B0604030504040204" pitchFamily="34" charset="0"/>
              </a:rPr>
              <a:t>، </a:t>
            </a:r>
            <a:r>
              <a:rPr lang="fa-IR" dirty="0">
                <a:latin typeface="Tahoma" panose="020B0604030504040204" pitchFamily="34" charset="0"/>
                <a:ea typeface="Tahoma" panose="020B0604030504040204" pitchFamily="34" charset="0"/>
                <a:cs typeface="Tahoma" panose="020B0604030504040204" pitchFamily="34" charset="0"/>
                <a:hlinkClick r:id="rId12" tooltip="خطبه فدکیه"/>
              </a:rPr>
              <a:t>خطبه فدکیه</a:t>
            </a:r>
            <a:r>
              <a:rPr lang="fa-IR" dirty="0">
                <a:latin typeface="Tahoma" panose="020B0604030504040204" pitchFamily="34" charset="0"/>
                <a:ea typeface="Tahoma" panose="020B0604030504040204" pitchFamily="34" charset="0"/>
                <a:cs typeface="Tahoma" panose="020B0604030504040204" pitchFamily="34" charset="0"/>
              </a:rPr>
              <a:t> بخشی از میراث معنوی فاطمه است. مصحف فاطمه(س) کتابی است شامل سخنانی که </a:t>
            </a:r>
            <a:r>
              <a:rPr lang="fa-IR" dirty="0">
                <a:latin typeface="Tahoma" panose="020B0604030504040204" pitchFamily="34" charset="0"/>
                <a:ea typeface="Tahoma" panose="020B0604030504040204" pitchFamily="34" charset="0"/>
                <a:cs typeface="Tahoma" panose="020B0604030504040204" pitchFamily="34" charset="0"/>
                <a:hlinkClick r:id="rId13" tooltip="فرشته"/>
              </a:rPr>
              <a:t>فرشته</a:t>
            </a:r>
            <a:r>
              <a:rPr lang="fa-IR" dirty="0">
                <a:latin typeface="Tahoma" panose="020B0604030504040204" pitchFamily="34" charset="0"/>
                <a:ea typeface="Tahoma" panose="020B0604030504040204" pitchFamily="34" charset="0"/>
                <a:cs typeface="Tahoma" panose="020B0604030504040204" pitchFamily="34" charset="0"/>
              </a:rPr>
              <a:t> الهی به او الهام کرده و </a:t>
            </a:r>
            <a:r>
              <a:rPr lang="fa-IR" dirty="0">
                <a:latin typeface="Tahoma" panose="020B0604030504040204" pitchFamily="34" charset="0"/>
                <a:ea typeface="Tahoma" panose="020B0604030504040204" pitchFamily="34" charset="0"/>
                <a:cs typeface="Tahoma" panose="020B0604030504040204" pitchFamily="34" charset="0"/>
                <a:hlinkClick r:id="rId14" tooltip="امام علی(ع)"/>
              </a:rPr>
              <a:t>امام علی(ع)</a:t>
            </a:r>
            <a:r>
              <a:rPr lang="fa-IR" dirty="0">
                <a:latin typeface="Tahoma" panose="020B0604030504040204" pitchFamily="34" charset="0"/>
                <a:ea typeface="Tahoma" panose="020B0604030504040204" pitchFamily="34" charset="0"/>
                <a:cs typeface="Tahoma" panose="020B0604030504040204" pitchFamily="34" charset="0"/>
              </a:rPr>
              <a:t> آنها را نوشته است. این صحیفه بنابر روایات، در دست </a:t>
            </a:r>
            <a:r>
              <a:rPr lang="fa-IR" dirty="0">
                <a:latin typeface="Tahoma" panose="020B0604030504040204" pitchFamily="34" charset="0"/>
                <a:ea typeface="Tahoma" panose="020B0604030504040204" pitchFamily="34" charset="0"/>
                <a:cs typeface="Tahoma" panose="020B0604030504040204" pitchFamily="34" charset="0"/>
                <a:hlinkClick r:id="rId15" tooltip="امامان شیعه"/>
              </a:rPr>
              <a:t>امامان</a:t>
            </a:r>
            <a:r>
              <a:rPr lang="fa-IR" dirty="0">
                <a:latin typeface="Tahoma" panose="020B0604030504040204" pitchFamily="34" charset="0"/>
                <a:ea typeface="Tahoma" panose="020B0604030504040204" pitchFamily="34" charset="0"/>
                <a:cs typeface="Tahoma" panose="020B0604030504040204" pitchFamily="34" charset="0"/>
              </a:rPr>
              <a:t> بوده و هم‌اکنون در دست </a:t>
            </a:r>
            <a:r>
              <a:rPr lang="fa-IR" dirty="0">
                <a:latin typeface="Tahoma" panose="020B0604030504040204" pitchFamily="34" charset="0"/>
                <a:ea typeface="Tahoma" panose="020B0604030504040204" pitchFamily="34" charset="0"/>
                <a:cs typeface="Tahoma" panose="020B0604030504040204" pitchFamily="34" charset="0"/>
                <a:hlinkClick r:id="rId16" tooltip="امام زمان(عج)"/>
              </a:rPr>
              <a:t>امام زمان(عج)</a:t>
            </a:r>
            <a:r>
              <a:rPr lang="fa-IR" dirty="0">
                <a:latin typeface="Tahoma" panose="020B0604030504040204" pitchFamily="34" charset="0"/>
                <a:ea typeface="Tahoma" panose="020B0604030504040204" pitchFamily="34" charset="0"/>
                <a:cs typeface="Tahoma" panose="020B0604030504040204" pitchFamily="34" charset="0"/>
              </a:rPr>
              <a:t> است. </a:t>
            </a:r>
          </a:p>
          <a:p>
            <a:endParaRPr lang="fa-IR"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04225912"/>
      </p:ext>
    </p:extLst>
  </p:cSld>
  <p:clrMapOvr>
    <a:masterClrMapping/>
  </p:clrMapOvr>
  <p:transition spd="med">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dirty="0"/>
          </a:p>
        </p:txBody>
      </p:sp>
      <p:sp>
        <p:nvSpPr>
          <p:cNvPr id="3" name="Content Placeholder 2"/>
          <p:cNvSpPr>
            <a:spLocks noGrp="1"/>
          </p:cNvSpPr>
          <p:nvPr>
            <p:ph idx="1"/>
          </p:nvPr>
        </p:nvSpPr>
        <p:spPr/>
        <p:txBody>
          <a:bodyPr>
            <a:normAutofit/>
          </a:bodyPr>
          <a:lstStyle/>
          <a:p>
            <a:pPr marL="0" indent="0" algn="ctr">
              <a:buNone/>
            </a:pPr>
            <a:r>
              <a:rPr lang="fa-IR" sz="4400" dirty="0">
                <a:latin typeface="Aparajita" panose="020B0604020202020204" pitchFamily="34" charset="0"/>
              </a:rPr>
              <a:t>پایان</a:t>
            </a:r>
          </a:p>
          <a:p>
            <a:pPr marL="0" indent="0" algn="ctr">
              <a:buNone/>
            </a:pPr>
            <a:r>
              <a:rPr lang="fa-IR" sz="4400" dirty="0">
                <a:latin typeface="Aparajita" panose="020B0604020202020204" pitchFamily="34" charset="0"/>
              </a:rPr>
              <a:t>با تشکر از توجه شما</a:t>
            </a:r>
          </a:p>
          <a:p>
            <a:pPr marL="0" indent="0" algn="ctr">
              <a:buNone/>
            </a:pPr>
            <a:r>
              <a:rPr lang="fa-IR" sz="4400" dirty="0">
                <a:latin typeface="Aparajita" panose="020B0604020202020204" pitchFamily="34" charset="0"/>
              </a:rPr>
              <a:t>برای تعجیل در فرج آقا امام زمان علیه السلام صلوات</a:t>
            </a:r>
          </a:p>
        </p:txBody>
      </p:sp>
    </p:spTree>
    <p:extLst>
      <p:ext uri="{BB962C8B-B14F-4D97-AF65-F5344CB8AC3E}">
        <p14:creationId xmlns:p14="http://schemas.microsoft.com/office/powerpoint/2010/main" val="17805356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3855" y="1693333"/>
            <a:ext cx="8825658" cy="2677648"/>
          </a:xfrm>
        </p:spPr>
        <p:txBody>
          <a:bodyPr>
            <a:noAutofit/>
          </a:bodyPr>
          <a:lstStyle/>
          <a:p>
            <a:pPr algn="ctr"/>
            <a:r>
              <a:rPr lang="fa-IR" sz="4400" b="1" dirty="0">
                <a:cs typeface="B Nazanin" panose="00000400000000000000" pitchFamily="2" charset="-78"/>
              </a:rPr>
              <a:t>موضوع: زندگینامه حضرت زهرا سلام الله علیها</a:t>
            </a:r>
            <a:br>
              <a:rPr lang="fa-IR" sz="4400" b="1" dirty="0">
                <a:cs typeface="B Nazanin" panose="00000400000000000000" pitchFamily="2" charset="-78"/>
              </a:rPr>
            </a:br>
            <a:br>
              <a:rPr lang="fa-IR" sz="4400" b="1" dirty="0">
                <a:cs typeface="B Nazanin" panose="00000400000000000000" pitchFamily="2" charset="-78"/>
              </a:rPr>
            </a:br>
            <a:r>
              <a:rPr lang="fa-IR" sz="4400" b="1" dirty="0">
                <a:cs typeface="B Nazanin" panose="00000400000000000000" pitchFamily="2" charset="-78"/>
              </a:rPr>
              <a:t>گردآورنده: مهدیار شرانجانی</a:t>
            </a:r>
          </a:p>
        </p:txBody>
      </p:sp>
      <p:sp>
        <p:nvSpPr>
          <p:cNvPr id="3" name="Subtitle 2"/>
          <p:cNvSpPr>
            <a:spLocks noGrp="1"/>
          </p:cNvSpPr>
          <p:nvPr>
            <p:ph type="subTitle" idx="1"/>
          </p:nvPr>
        </p:nvSpPr>
        <p:spPr/>
        <p:txBody>
          <a:bodyPr/>
          <a:lstStyle/>
          <a:p>
            <a:endParaRPr lang="fa-IR" dirty="0"/>
          </a:p>
        </p:txBody>
      </p:sp>
    </p:spTree>
    <p:extLst>
      <p:ext uri="{BB962C8B-B14F-4D97-AF65-F5344CB8AC3E}">
        <p14:creationId xmlns:p14="http://schemas.microsoft.com/office/powerpoint/2010/main" val="3242571680"/>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ولادت حضرت زهرا سلام الله علیها</a:t>
            </a:r>
          </a:p>
        </p:txBody>
      </p:sp>
      <p:sp>
        <p:nvSpPr>
          <p:cNvPr id="3" name="Content Placeholder 2"/>
          <p:cNvSpPr>
            <a:spLocks noGrp="1"/>
          </p:cNvSpPr>
          <p:nvPr>
            <p:ph idx="1"/>
          </p:nvPr>
        </p:nvSpPr>
        <p:spPr/>
        <p:txBody>
          <a:bodyPr>
            <a:normAutofit fontScale="85000" lnSpcReduction="20000"/>
          </a:bodyPr>
          <a:lstStyle/>
          <a:p>
            <a:pPr algn="just"/>
            <a:r>
              <a:rPr lang="fa-IR" sz="2400" dirty="0">
                <a:latin typeface="Tahoma" panose="020B0604030504040204" pitchFamily="34" charset="0"/>
                <a:ea typeface="Tahoma" panose="020B0604030504040204" pitchFamily="34" charset="0"/>
                <a:cs typeface="Tahoma" panose="020B0604030504040204" pitchFamily="34" charset="0"/>
              </a:rPr>
              <a:t>روایات پیرامون سال ولادت آن حضرت متعدد و مختلف است اما سه مورد پنج سال پیش از </a:t>
            </a:r>
            <a:r>
              <a:rPr lang="fa-IR" sz="2400" dirty="0">
                <a:latin typeface="Tahoma" panose="020B0604030504040204" pitchFamily="34" charset="0"/>
                <a:ea typeface="Tahoma" panose="020B0604030504040204" pitchFamily="34" charset="0"/>
                <a:cs typeface="Tahoma" panose="020B0604030504040204" pitchFamily="34" charset="0"/>
                <a:hlinkClick r:id="rId2" tooltip="مبعث حضرت محمد صلی الله علیه و آله"/>
              </a:rPr>
              <a:t>بعثت</a:t>
            </a:r>
            <a:r>
              <a:rPr lang="fa-IR" sz="2400" dirty="0">
                <a:latin typeface="Tahoma" panose="020B0604030504040204" pitchFamily="34" charset="0"/>
                <a:ea typeface="Tahoma" panose="020B0604030504040204" pitchFamily="34" charset="0"/>
                <a:cs typeface="Tahoma" panose="020B0604030504040204" pitchFamily="34" charset="0"/>
              </a:rPr>
              <a:t>، سال دوم بعثت و سال پنجم بعثت از شهرت بیشتری برخوردار است. </a:t>
            </a:r>
          </a:p>
          <a:p>
            <a:pPr algn="just"/>
            <a:r>
              <a:rPr lang="fa-IR" sz="2400" dirty="0">
                <a:latin typeface="Tahoma" panose="020B0604030504040204" pitchFamily="34" charset="0"/>
                <a:ea typeface="Tahoma" panose="020B0604030504040204" pitchFamily="34" charset="0"/>
                <a:cs typeface="Tahoma" panose="020B0604030504040204" pitchFamily="34" charset="0"/>
              </a:rPr>
              <a:t>(اهل سنّت) روایت می کنند که ولادت آن حضرت ۵ سال پیش از مبعث بوده است.</a:t>
            </a:r>
          </a:p>
          <a:p>
            <a:pPr algn="just"/>
            <a:r>
              <a:rPr lang="fa-IR" sz="2400" dirty="0">
                <a:latin typeface="Tahoma" panose="020B0604030504040204" pitchFamily="34" charset="0"/>
                <a:ea typeface="Tahoma" panose="020B0604030504040204" pitchFamily="34" charset="0"/>
                <a:cs typeface="Tahoma" panose="020B0604030504040204" pitchFamily="34" charset="0"/>
              </a:rPr>
              <a:t>مطابق با برخی روایات، رسول خدا (ص) قبل از ولادت حضرت زهرا سلام الله علیها، از سوی خدا مأمور شد که چهل شبانه روز از حضرت خدیجه (س) فاصله بگیرد و خانه را ترک نموده در مکانی </a:t>
            </a:r>
            <a:r>
              <a:rPr lang="fa-IR" sz="2400" dirty="0">
                <a:latin typeface="Tahoma" panose="020B0604030504040204" pitchFamily="34" charset="0"/>
                <a:ea typeface="Tahoma" panose="020B0604030504040204" pitchFamily="34" charset="0"/>
                <a:cs typeface="Tahoma" panose="020B0604030504040204" pitchFamily="34" charset="0"/>
                <a:hlinkClick r:id="rId3" tooltip="اعتکاف"/>
              </a:rPr>
              <a:t>معتکف</a:t>
            </a:r>
            <a:r>
              <a:rPr lang="fa-IR" sz="2400" dirty="0">
                <a:latin typeface="Tahoma" panose="020B0604030504040204" pitchFamily="34" charset="0"/>
                <a:ea typeface="Tahoma" panose="020B0604030504040204" pitchFamily="34" charset="0"/>
                <a:cs typeface="Tahoma" panose="020B0604030504040204" pitchFamily="34" charset="0"/>
              </a:rPr>
              <a:t> گردد. آن حضرت این ایام را به </a:t>
            </a:r>
            <a:r>
              <a:rPr lang="fa-IR" sz="2400" dirty="0">
                <a:latin typeface="Tahoma" panose="020B0604030504040204" pitchFamily="34" charset="0"/>
                <a:ea typeface="Tahoma" panose="020B0604030504040204" pitchFamily="34" charset="0"/>
                <a:cs typeface="Tahoma" panose="020B0604030504040204" pitchFamily="34" charset="0"/>
                <a:hlinkClick r:id="rId4" tooltip="روزه"/>
              </a:rPr>
              <a:t>روزه</a:t>
            </a:r>
            <a:r>
              <a:rPr lang="fa-IR" sz="2400" dirty="0">
                <a:latin typeface="Tahoma" panose="020B0604030504040204" pitchFamily="34" charset="0"/>
                <a:ea typeface="Tahoma" panose="020B0604030504040204" pitchFamily="34" charset="0"/>
                <a:cs typeface="Tahoma" panose="020B0604030504040204" pitchFamily="34" charset="0"/>
              </a:rPr>
              <a:t> و </a:t>
            </a:r>
            <a:r>
              <a:rPr lang="fa-IR" sz="2400" dirty="0">
                <a:latin typeface="Tahoma" panose="020B0604030504040204" pitchFamily="34" charset="0"/>
                <a:ea typeface="Tahoma" panose="020B0604030504040204" pitchFamily="34" charset="0"/>
                <a:cs typeface="Tahoma" panose="020B0604030504040204" pitchFamily="34" charset="0"/>
                <a:hlinkClick r:id="rId5" tooltip="عبادت"/>
              </a:rPr>
              <a:t>عبادت</a:t>
            </a:r>
            <a:r>
              <a:rPr lang="fa-IR" sz="2400" dirty="0">
                <a:latin typeface="Tahoma" panose="020B0604030504040204" pitchFamily="34" charset="0"/>
                <a:ea typeface="Tahoma" panose="020B0604030504040204" pitchFamily="34" charset="0"/>
                <a:cs typeface="Tahoma" panose="020B0604030504040204" pitchFamily="34" charset="0"/>
              </a:rPr>
              <a:t> سپری نمود و در پایان این اعتکاف چهل روزه </a:t>
            </a:r>
            <a:r>
              <a:rPr lang="fa-IR" sz="2400" dirty="0">
                <a:latin typeface="Tahoma" panose="020B0604030504040204" pitchFamily="34" charset="0"/>
                <a:ea typeface="Tahoma" panose="020B0604030504040204" pitchFamily="34" charset="0"/>
                <a:cs typeface="Tahoma" panose="020B0604030504040204" pitchFamily="34" charset="0"/>
                <a:hlinkClick r:id="rId6" tooltip="جبرئیل"/>
              </a:rPr>
              <a:t>جبرئیل</a:t>
            </a:r>
            <a:r>
              <a:rPr lang="fa-IR" sz="2400" dirty="0">
                <a:latin typeface="Tahoma" panose="020B0604030504040204" pitchFamily="34" charset="0"/>
                <a:ea typeface="Tahoma" panose="020B0604030504040204" pitchFamily="34" charset="0"/>
                <a:cs typeface="Tahoma" panose="020B0604030504040204" pitchFamily="34" charset="0"/>
              </a:rPr>
              <a:t> بر رسول خدا فرود آمد و در حالى که غذایی با خود به همراه آورده بود، به پیامبر گفت: به فرمان خداوند با این غذایی که به دستور خدا از </a:t>
            </a:r>
            <a:r>
              <a:rPr lang="fa-IR" sz="2400" dirty="0">
                <a:latin typeface="Tahoma" panose="020B0604030504040204" pitchFamily="34" charset="0"/>
                <a:ea typeface="Tahoma" panose="020B0604030504040204" pitchFamily="34" charset="0"/>
                <a:cs typeface="Tahoma" panose="020B0604030504040204" pitchFamily="34" charset="0"/>
                <a:hlinkClick r:id="rId7" tooltip="بهشت"/>
              </a:rPr>
              <a:t>بهشت</a:t>
            </a:r>
            <a:r>
              <a:rPr lang="fa-IR" sz="2400" dirty="0">
                <a:latin typeface="Tahoma" panose="020B0604030504040204" pitchFamily="34" charset="0"/>
                <a:ea typeface="Tahoma" panose="020B0604030504040204" pitchFamily="34" charset="0"/>
                <a:cs typeface="Tahoma" panose="020B0604030504040204" pitchFamily="34" charset="0"/>
              </a:rPr>
              <a:t> براى تو آورده‌ام </a:t>
            </a:r>
            <a:r>
              <a:rPr lang="fa-IR" sz="2400" dirty="0">
                <a:latin typeface="Tahoma" panose="020B0604030504040204" pitchFamily="34" charset="0"/>
                <a:ea typeface="Tahoma" panose="020B0604030504040204" pitchFamily="34" charset="0"/>
                <a:cs typeface="Tahoma" panose="020B0604030504040204" pitchFamily="34" charset="0"/>
                <a:hlinkClick r:id="rId8" tooltip="افطار"/>
              </a:rPr>
              <a:t>افطار</a:t>
            </a:r>
            <a:r>
              <a:rPr lang="fa-IR" sz="2400" dirty="0">
                <a:latin typeface="Tahoma" panose="020B0604030504040204" pitchFamily="34" charset="0"/>
                <a:ea typeface="Tahoma" panose="020B0604030504040204" pitchFamily="34" charset="0"/>
                <a:cs typeface="Tahoma" panose="020B0604030504040204" pitchFamily="34" charset="0"/>
              </a:rPr>
              <a:t> کن. پس رسول خدا با آن غذا افطار نمود و پس از افطار به سوى خانه خدیجه رفت.</a:t>
            </a:r>
            <a:endParaRPr lang="fa-IR" dirty="0"/>
          </a:p>
        </p:txBody>
      </p:sp>
    </p:spTree>
    <p:extLst>
      <p:ext uri="{BB962C8B-B14F-4D97-AF65-F5344CB8AC3E}">
        <p14:creationId xmlns:p14="http://schemas.microsoft.com/office/powerpoint/2010/main" val="33110958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نام، القاب و کنیه ها</a:t>
            </a:r>
          </a:p>
        </p:txBody>
      </p:sp>
      <p:sp>
        <p:nvSpPr>
          <p:cNvPr id="3" name="Content Placeholder 2"/>
          <p:cNvSpPr>
            <a:spLocks noGrp="1"/>
          </p:cNvSpPr>
          <p:nvPr>
            <p:ph idx="1"/>
          </p:nvPr>
        </p:nvSpPr>
        <p:spPr/>
        <p:txBody>
          <a:bodyPr>
            <a:normAutofit fontScale="85000" lnSpcReduction="20000"/>
          </a:bodyPr>
          <a:lstStyle/>
          <a:p>
            <a:pPr algn="just"/>
            <a:r>
              <a:rPr lang="fa-IR" sz="2100" dirty="0">
                <a:latin typeface="Tahoma" panose="020B0604030504040204" pitchFamily="34" charset="0"/>
                <a:ea typeface="Tahoma" panose="020B0604030504040204" pitchFamily="34" charset="0"/>
                <a:cs typeface="Tahoma" panose="020B0604030504040204" pitchFamily="34" charset="0"/>
                <a:hlinkClick r:id="rId2" tooltip="پیامبر اسلام"/>
              </a:rPr>
              <a:t>پیامبر اکرم</a:t>
            </a:r>
            <a:r>
              <a:rPr lang="fa-IR" sz="2100" dirty="0">
                <a:latin typeface="Tahoma" panose="020B0604030504040204" pitchFamily="34" charset="0"/>
                <a:ea typeface="Tahoma" panose="020B0604030504040204" pitchFamily="34" charset="0"/>
                <a:cs typeface="Tahoma" panose="020B0604030504040204" pitchFamily="34" charset="0"/>
              </a:rPr>
              <a:t> صلی الله علیه و آله نام ایشان را فاطمه گذشتند. در مورد علت این نامگذاری در </a:t>
            </a:r>
            <a:r>
              <a:rPr lang="fa-IR" sz="2100" dirty="0">
                <a:latin typeface="Tahoma" panose="020B0604030504040204" pitchFamily="34" charset="0"/>
                <a:ea typeface="Tahoma" panose="020B0604030504040204" pitchFamily="34" charset="0"/>
                <a:cs typeface="Tahoma" panose="020B0604030504040204" pitchFamily="34" charset="0"/>
                <a:hlinkClick r:id="rId3" tooltip="حدیث"/>
              </a:rPr>
              <a:t>حدیثی</a:t>
            </a:r>
            <a:r>
              <a:rPr lang="fa-IR" sz="2100" dirty="0">
                <a:latin typeface="Tahoma" panose="020B0604030504040204" pitchFamily="34" charset="0"/>
                <a:ea typeface="Tahoma" panose="020B0604030504040204" pitchFamily="34" charset="0"/>
                <a:cs typeface="Tahoma" panose="020B0604030504040204" pitchFamily="34" charset="0"/>
              </a:rPr>
              <a:t> از پیامبر اکرم صلی الله علیه و آله آمده است: خداوند دخترم فاطمه و فرزندانش و هر کس که آنها را دوست داشته باشد را از آتش دوزخ جدا کرده است به این دلیل او فاطمه نامیده شده است.</a:t>
            </a:r>
          </a:p>
          <a:p>
            <a:pPr algn="just"/>
            <a:r>
              <a:rPr lang="fa-IR" sz="2100" dirty="0">
                <a:latin typeface="Tahoma" panose="020B0604030504040204" pitchFamily="34" charset="0"/>
                <a:ea typeface="Tahoma" panose="020B0604030504040204" pitchFamily="34" charset="0"/>
                <a:cs typeface="Tahoma" panose="020B0604030504040204" pitchFamily="34" charset="0"/>
              </a:rPr>
              <a:t>برای آن حضرت در منابع القاب بسیاری ذکر شده است. در حدیثی از </a:t>
            </a:r>
            <a:r>
              <a:rPr lang="fa-IR" sz="2100" dirty="0">
                <a:latin typeface="Tahoma" panose="020B0604030504040204" pitchFamily="34" charset="0"/>
                <a:ea typeface="Tahoma" panose="020B0604030504040204" pitchFamily="34" charset="0"/>
                <a:cs typeface="Tahoma" panose="020B0604030504040204" pitchFamily="34" charset="0"/>
                <a:hlinkClick r:id="rId4" tooltip="امام صادق"/>
              </a:rPr>
              <a:t>امام صادق</a:t>
            </a:r>
            <a:r>
              <a:rPr lang="fa-IR" sz="2100" dirty="0">
                <a:latin typeface="Tahoma" panose="020B0604030504040204" pitchFamily="34" charset="0"/>
                <a:ea typeface="Tahoma" panose="020B0604030504040204" pitchFamily="34" charset="0"/>
                <a:cs typeface="Tahoma" panose="020B0604030504040204" pitchFamily="34" charset="0"/>
              </a:rPr>
              <a:t> علیه السلام آمده است: براى فاطمه نزد خداى عز و جل نه نام است: فاطمه، صدیقه، مبارکة، طاهرة، راضیة، مرضیة، محدثة، زهراء</a:t>
            </a:r>
          </a:p>
          <a:p>
            <a:pPr algn="just"/>
            <a:r>
              <a:rPr lang="fa-IR" sz="2100" dirty="0">
                <a:latin typeface="Tahoma" panose="020B0604030504040204" pitchFamily="34" charset="0"/>
                <a:ea typeface="Tahoma" panose="020B0604030504040204" pitchFamily="34" charset="0"/>
                <a:cs typeface="Tahoma" panose="020B0604030504040204" pitchFamily="34" charset="0"/>
              </a:rPr>
              <a:t>از القاب آن حضرت که نشان از جایگاه بسیاربزرگ ایشان دارد، لقب </a:t>
            </a:r>
            <a:r>
              <a:rPr lang="fa-IR" sz="2100" b="1" dirty="0">
                <a:latin typeface="Tahoma" panose="020B0604030504040204" pitchFamily="34" charset="0"/>
                <a:ea typeface="Tahoma" panose="020B0604030504040204" pitchFamily="34" charset="0"/>
                <a:cs typeface="Tahoma" panose="020B0604030504040204" pitchFamily="34" charset="0"/>
              </a:rPr>
              <a:t>سیدة نساء العالمین</a:t>
            </a:r>
            <a:r>
              <a:rPr lang="fa-IR" sz="2100" dirty="0">
                <a:latin typeface="Tahoma" panose="020B0604030504040204" pitchFamily="34" charset="0"/>
                <a:ea typeface="Tahoma" panose="020B0604030504040204" pitchFamily="34" charset="0"/>
                <a:cs typeface="Tahoma" panose="020B0604030504040204" pitchFamily="34" charset="0"/>
              </a:rPr>
              <a:t> (بزرگ بانوی زنان جهان) که پیامبر اکرم (ص) آن حضرت را چنین خوانده است.</a:t>
            </a:r>
            <a:r>
              <a:rPr lang="fa-IR" sz="2100" baseline="30000" dirty="0">
                <a:latin typeface="Tahoma" panose="020B0604030504040204" pitchFamily="34" charset="0"/>
                <a:ea typeface="Tahoma" panose="020B0604030504040204" pitchFamily="34" charset="0"/>
                <a:cs typeface="Tahoma" panose="020B0604030504040204" pitchFamily="34" charset="0"/>
                <a:hlinkClick r:id="rId5"/>
              </a:rPr>
              <a:t>[۶]</a:t>
            </a:r>
            <a:r>
              <a:rPr lang="fa-IR" sz="2100" dirty="0">
                <a:latin typeface="Tahoma" panose="020B0604030504040204" pitchFamily="34" charset="0"/>
                <a:ea typeface="Tahoma" panose="020B0604030504040204" pitchFamily="34" charset="0"/>
                <a:cs typeface="Tahoma" panose="020B0604030504040204" pitchFamily="34" charset="0"/>
              </a:rPr>
              <a:t> </a:t>
            </a:r>
          </a:p>
          <a:p>
            <a:pPr algn="just"/>
            <a:r>
              <a:rPr lang="fa-IR" sz="2100" dirty="0">
                <a:latin typeface="Tahoma" panose="020B0604030504040204" pitchFamily="34" charset="0"/>
                <a:ea typeface="Tahoma" panose="020B0604030504040204" pitchFamily="34" charset="0"/>
                <a:cs typeface="Tahoma" panose="020B0604030504040204" pitchFamily="34" charset="0"/>
              </a:rPr>
              <a:t>برخی از </a:t>
            </a:r>
            <a:r>
              <a:rPr lang="fa-IR" sz="2100" dirty="0">
                <a:latin typeface="Tahoma" panose="020B0604030504040204" pitchFamily="34" charset="0"/>
                <a:ea typeface="Tahoma" panose="020B0604030504040204" pitchFamily="34" charset="0"/>
                <a:cs typeface="Tahoma" panose="020B0604030504040204" pitchFamily="34" charset="0"/>
                <a:hlinkClick r:id="rId6" tooltip="کنیه"/>
              </a:rPr>
              <a:t>کنیه</a:t>
            </a:r>
            <a:r>
              <a:rPr lang="fa-IR" sz="2100" dirty="0">
                <a:latin typeface="Tahoma" panose="020B0604030504040204" pitchFamily="34" charset="0"/>
                <a:ea typeface="Tahoma" panose="020B0604030504040204" pitchFamily="34" charset="0"/>
                <a:cs typeface="Tahoma" panose="020B0604030504040204" pitchFamily="34" charset="0"/>
              </a:rPr>
              <a:t> های آن حضرت عبارتند از: ام الحسن، ام الحسین، ام المحسن، ام الائمه،</a:t>
            </a:r>
            <a:r>
              <a:rPr lang="fa-IR" sz="2100" baseline="30000" dirty="0">
                <a:latin typeface="Tahoma" panose="020B0604030504040204" pitchFamily="34" charset="0"/>
                <a:ea typeface="Tahoma" panose="020B0604030504040204" pitchFamily="34" charset="0"/>
                <a:cs typeface="Tahoma" panose="020B0604030504040204" pitchFamily="34" charset="0"/>
                <a:hlinkClick r:id="rId7"/>
              </a:rPr>
              <a:t>[۷]</a:t>
            </a:r>
            <a:r>
              <a:rPr lang="fa-IR" sz="2100" dirty="0">
                <a:latin typeface="Tahoma" panose="020B0604030504040204" pitchFamily="34" charset="0"/>
                <a:ea typeface="Tahoma" panose="020B0604030504040204" pitchFamily="34" charset="0"/>
                <a:cs typeface="Tahoma" panose="020B0604030504040204" pitchFamily="34" charset="0"/>
              </a:rPr>
              <a:t> ام ابیها، اُمّ‌الخیرة، اُمّ‌المؤمنین، اُمّ‌الأخیار، اُمّ‌الفضایل، اُمّ‌الأزهار، اُمّ‌العلوم، اُمّ‌الأسماء.</a:t>
            </a:r>
            <a:r>
              <a:rPr lang="fa-IR" sz="2100" baseline="30000" dirty="0">
                <a:latin typeface="Tahoma" panose="020B0604030504040204" pitchFamily="34" charset="0"/>
                <a:ea typeface="Tahoma" panose="020B0604030504040204" pitchFamily="34" charset="0"/>
                <a:cs typeface="Tahoma" panose="020B0604030504040204" pitchFamily="34" charset="0"/>
                <a:hlinkClick r:id="rId8"/>
              </a:rPr>
              <a:t>[۸]</a:t>
            </a:r>
            <a:r>
              <a:rPr lang="fa-IR" sz="2100" dirty="0">
                <a:latin typeface="Tahoma" panose="020B0604030504040204" pitchFamily="34" charset="0"/>
                <a:ea typeface="Tahoma" panose="020B0604030504040204" pitchFamily="34" charset="0"/>
                <a:cs typeface="Tahoma" panose="020B0604030504040204" pitchFamily="34" charset="0"/>
              </a:rPr>
              <a:t> </a:t>
            </a:r>
          </a:p>
          <a:p>
            <a:endParaRPr lang="fa-IR" dirty="0"/>
          </a:p>
        </p:txBody>
      </p:sp>
    </p:spTree>
    <p:extLst>
      <p:ext uri="{BB962C8B-B14F-4D97-AF65-F5344CB8AC3E}">
        <p14:creationId xmlns:p14="http://schemas.microsoft.com/office/powerpoint/2010/main" val="53068931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ازدواج حضرت زهرا با امیرالمومنین (ع)</a:t>
            </a:r>
          </a:p>
        </p:txBody>
      </p:sp>
      <p:sp>
        <p:nvSpPr>
          <p:cNvPr id="3" name="Content Placeholder 2"/>
          <p:cNvSpPr>
            <a:spLocks noGrp="1"/>
          </p:cNvSpPr>
          <p:nvPr>
            <p:ph idx="1"/>
          </p:nvPr>
        </p:nvSpPr>
        <p:spPr/>
        <p:txBody>
          <a:bodyPr>
            <a:normAutofit fontScale="62500" lnSpcReduction="20000"/>
          </a:bodyPr>
          <a:lstStyle/>
          <a:p>
            <a:pPr algn="just"/>
            <a:r>
              <a:rPr lang="fa-IR" sz="3200" dirty="0">
                <a:latin typeface="Tahoma" panose="020B0604030504040204" pitchFamily="34" charset="0"/>
                <a:ea typeface="Tahoma" panose="020B0604030504040204" pitchFamily="34" charset="0"/>
                <a:cs typeface="Tahoma" panose="020B0604030504040204" pitchFamily="34" charset="0"/>
              </a:rPr>
              <a:t>علما مطابق با روایات وقتی حضرت علی علیه السلام به خواستگاری فاطمه سلام الله علیها رفت پیامبر به نزد فاطمه رفت و فرمود: «على بن ابى طالب، کسى است که خویشاوندى و فضیلت و اسلامش را مى شناسى و من از خدا خواسته‌ام که تو را به ازدواج بهترینِ آفریدگانش و محبوب ترینِ آنان در نزدش درآورد و على از تو خواستگارى کرده است. چه نظرى دارى؟». </a:t>
            </a:r>
          </a:p>
          <a:p>
            <a:pPr algn="just"/>
            <a:r>
              <a:rPr lang="fa-IR" sz="3200" dirty="0">
                <a:latin typeface="Tahoma" panose="020B0604030504040204" pitchFamily="34" charset="0"/>
                <a:ea typeface="Tahoma" panose="020B0604030504040204" pitchFamily="34" charset="0"/>
                <a:cs typeface="Tahoma" panose="020B0604030504040204" pitchFamily="34" charset="0"/>
              </a:rPr>
              <a:t>فاطمه علیها السلام ساکت ماند و صورتش را برنگردانْد و پیامبر خدا، کراهتى در چهره اش ندید. پس برخاست، در حالى که مى گفت: «اللّه اکبر! سکوت او [نشانه] رضایت اوست». </a:t>
            </a:r>
          </a:p>
          <a:p>
            <a:pPr algn="just"/>
            <a:r>
              <a:rPr lang="fa-IR" sz="3200" dirty="0">
                <a:latin typeface="Tahoma" panose="020B0604030504040204" pitchFamily="34" charset="0"/>
                <a:ea typeface="Tahoma" panose="020B0604030504040204" pitchFamily="34" charset="0"/>
                <a:cs typeface="Tahoma" panose="020B0604030504040204" pitchFamily="34" charset="0"/>
              </a:rPr>
              <a:t>پس </a:t>
            </a:r>
            <a:r>
              <a:rPr lang="fa-IR" sz="3200" dirty="0">
                <a:latin typeface="Tahoma" panose="020B0604030504040204" pitchFamily="34" charset="0"/>
                <a:ea typeface="Tahoma" panose="020B0604030504040204" pitchFamily="34" charset="0"/>
                <a:cs typeface="Tahoma" panose="020B0604030504040204" pitchFamily="34" charset="0"/>
                <a:hlinkClick r:id="rId2" tooltip="جبرئیل"/>
              </a:rPr>
              <a:t>جبرئیل</a:t>
            </a:r>
            <a:r>
              <a:rPr lang="fa-IR" sz="3200" dirty="0">
                <a:latin typeface="Tahoma" panose="020B0604030504040204" pitchFamily="34" charset="0"/>
                <a:ea typeface="Tahoma" panose="020B0604030504040204" pitchFamily="34" charset="0"/>
                <a:cs typeface="Tahoma" panose="020B0604030504040204" pitchFamily="34" charset="0"/>
              </a:rPr>
              <a:t> علیه السلام نزدش آمد و گفت: اى محمّد! او را به ازدواج على بن ابى طالب درآور که خداوند، این دو را براى هم پسندیده است.</a:t>
            </a:r>
            <a:r>
              <a:rPr lang="fa-IR" sz="3200" baseline="30000" dirty="0">
                <a:latin typeface="Tahoma" panose="020B0604030504040204" pitchFamily="34" charset="0"/>
                <a:ea typeface="Tahoma" panose="020B0604030504040204" pitchFamily="34" charset="0"/>
                <a:cs typeface="Tahoma" panose="020B0604030504040204" pitchFamily="34" charset="0"/>
                <a:hlinkClick r:id="rId3"/>
              </a:rPr>
              <a:t>[۳۵]</a:t>
            </a:r>
            <a:r>
              <a:rPr lang="fa-IR" sz="3200" dirty="0">
                <a:latin typeface="Tahoma" panose="020B0604030504040204" pitchFamily="34" charset="0"/>
                <a:ea typeface="Tahoma" panose="020B0604030504040204" pitchFamily="34" charset="0"/>
                <a:cs typeface="Tahoma" panose="020B0604030504040204" pitchFamily="34" charset="0"/>
              </a:rPr>
              <a:t> </a:t>
            </a:r>
          </a:p>
          <a:p>
            <a:endParaRPr lang="fa-IR" dirty="0"/>
          </a:p>
        </p:txBody>
      </p:sp>
    </p:spTree>
    <p:extLst>
      <p:ext uri="{BB962C8B-B14F-4D97-AF65-F5344CB8AC3E}">
        <p14:creationId xmlns:p14="http://schemas.microsoft.com/office/powerpoint/2010/main" val="2223014635"/>
      </p:ext>
    </p:extLst>
  </p:cSld>
  <p:clrMapOvr>
    <a:masterClrMapping/>
  </p:clrMapOvr>
  <p:transition spd="slow">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فرزندان حضرت زهرا (س)</a:t>
            </a:r>
          </a:p>
        </p:txBody>
      </p:sp>
      <p:sp>
        <p:nvSpPr>
          <p:cNvPr id="3" name="Content Placeholder 2"/>
          <p:cNvSpPr>
            <a:spLocks noGrp="1"/>
          </p:cNvSpPr>
          <p:nvPr>
            <p:ph idx="1"/>
          </p:nvPr>
        </p:nvSpPr>
        <p:spPr/>
        <p:txBody>
          <a:bodyPr>
            <a:normAutofit fontScale="92500"/>
          </a:bodyPr>
          <a:lstStyle/>
          <a:p>
            <a:pPr algn="just"/>
            <a:r>
              <a:rPr lang="fa-IR" sz="2200" dirty="0">
                <a:latin typeface="Tahoma" panose="020B0604030504040204" pitchFamily="34" charset="0"/>
                <a:ea typeface="Tahoma" panose="020B0604030504040204" pitchFamily="34" charset="0"/>
                <a:cs typeface="Tahoma" panose="020B0604030504040204" pitchFamily="34" charset="0"/>
              </a:rPr>
              <a:t>امیرالمؤمنین و حضرت زهرا(س) صاحب سه پسر و دو دختر شدند. فرزندان این دو بزرگوار عبارتند از: </a:t>
            </a:r>
          </a:p>
          <a:p>
            <a:pPr algn="just"/>
            <a:r>
              <a:rPr lang="fa-IR" sz="2200" dirty="0">
                <a:latin typeface="Tahoma" panose="020B0604030504040204" pitchFamily="34" charset="0"/>
                <a:ea typeface="Tahoma" panose="020B0604030504040204" pitchFamily="34" charset="0"/>
                <a:cs typeface="Tahoma" panose="020B0604030504040204" pitchFamily="34" charset="0"/>
                <a:hlinkClick r:id="rId2" tooltip="امام حسن"/>
              </a:rPr>
              <a:t>امام حسن</a:t>
            </a:r>
            <a:r>
              <a:rPr lang="fa-IR" sz="2200" dirty="0">
                <a:latin typeface="Tahoma" panose="020B0604030504040204" pitchFamily="34" charset="0"/>
                <a:ea typeface="Tahoma" panose="020B0604030504040204" pitchFamily="34" charset="0"/>
                <a:cs typeface="Tahoma" panose="020B0604030504040204" pitchFamily="34" charset="0"/>
              </a:rPr>
              <a:t> (ع) دومین امام </a:t>
            </a:r>
            <a:r>
              <a:rPr lang="fa-IR" sz="2200" dirty="0">
                <a:latin typeface="Tahoma" panose="020B0604030504040204" pitchFamily="34" charset="0"/>
                <a:ea typeface="Tahoma" panose="020B0604030504040204" pitchFamily="34" charset="0"/>
                <a:cs typeface="Tahoma" panose="020B0604030504040204" pitchFamily="34" charset="0"/>
                <a:hlinkClick r:id="rId3" tooltip="شیعه"/>
              </a:rPr>
              <a:t>شیعیان</a:t>
            </a:r>
            <a:r>
              <a:rPr lang="fa-IR" sz="2200" dirty="0">
                <a:latin typeface="Tahoma" panose="020B0604030504040204" pitchFamily="34" charset="0"/>
                <a:ea typeface="Tahoma" panose="020B0604030504040204" pitchFamily="34" charset="0"/>
                <a:cs typeface="Tahoma" panose="020B0604030504040204" pitchFamily="34" charset="0"/>
              </a:rPr>
              <a:t> که در سال سوم هجرت به دنیا آمدند.</a:t>
            </a:r>
          </a:p>
          <a:p>
            <a:pPr algn="just"/>
            <a:r>
              <a:rPr lang="fa-IR" sz="2200" dirty="0">
                <a:latin typeface="Tahoma" panose="020B0604030504040204" pitchFamily="34" charset="0"/>
                <a:ea typeface="Tahoma" panose="020B0604030504040204" pitchFamily="34" charset="0"/>
                <a:cs typeface="Tahoma" panose="020B0604030504040204" pitchFamily="34" charset="0"/>
                <a:hlinkClick r:id="rId4" tooltip="امام حسین"/>
              </a:rPr>
              <a:t>امام حسین</a:t>
            </a:r>
            <a:r>
              <a:rPr lang="fa-IR" sz="2200" dirty="0">
                <a:latin typeface="Tahoma" panose="020B0604030504040204" pitchFamily="34" charset="0"/>
                <a:ea typeface="Tahoma" panose="020B0604030504040204" pitchFamily="34" charset="0"/>
                <a:cs typeface="Tahoma" panose="020B0604030504040204" pitchFamily="34" charset="0"/>
              </a:rPr>
              <a:t> (ع) سومین امام شیعیان که در سال چهارم هجرت به دنیا آمدند.</a:t>
            </a:r>
          </a:p>
          <a:p>
            <a:pPr algn="just"/>
            <a:r>
              <a:rPr lang="fa-IR" sz="2200" dirty="0">
                <a:latin typeface="Tahoma" panose="020B0604030504040204" pitchFamily="34" charset="0"/>
                <a:ea typeface="Tahoma" panose="020B0604030504040204" pitchFamily="34" charset="0"/>
                <a:cs typeface="Tahoma" panose="020B0604030504040204" pitchFamily="34" charset="0"/>
                <a:hlinkClick r:id="rId5" tooltip="حضرت زینب"/>
              </a:rPr>
              <a:t>حضرت زینب </a:t>
            </a:r>
            <a:r>
              <a:rPr lang="fa-IR" sz="2200" dirty="0">
                <a:latin typeface="Tahoma" panose="020B0604030504040204" pitchFamily="34" charset="0"/>
                <a:ea typeface="Tahoma" panose="020B0604030504040204" pitchFamily="34" charset="0"/>
                <a:cs typeface="Tahoma" panose="020B0604030504040204" pitchFamily="34" charset="0"/>
              </a:rPr>
              <a:t>(س) که در سال پنجم هجری به دنیا آمدند.</a:t>
            </a:r>
          </a:p>
          <a:p>
            <a:pPr algn="just"/>
            <a:r>
              <a:rPr lang="fa-IR" sz="2200" dirty="0">
                <a:latin typeface="Tahoma" panose="020B0604030504040204" pitchFamily="34" charset="0"/>
                <a:ea typeface="Tahoma" panose="020B0604030504040204" pitchFamily="34" charset="0"/>
                <a:cs typeface="Tahoma" panose="020B0604030504040204" pitchFamily="34" charset="0"/>
                <a:hlinkClick r:id="rId6" tooltip="ام کلثوم دختر علی بن ابی طالب"/>
              </a:rPr>
              <a:t>حضرت ام کلثوم</a:t>
            </a:r>
            <a:r>
              <a:rPr lang="fa-IR" sz="2200" dirty="0">
                <a:latin typeface="Tahoma" panose="020B0604030504040204" pitchFamily="34" charset="0"/>
                <a:ea typeface="Tahoma" panose="020B0604030504040204" pitchFamily="34" charset="0"/>
                <a:cs typeface="Tahoma" panose="020B0604030504040204" pitchFamily="34" charset="0"/>
              </a:rPr>
              <a:t> (س)</a:t>
            </a:r>
          </a:p>
          <a:p>
            <a:pPr algn="just"/>
            <a:r>
              <a:rPr lang="fa-IR" sz="2200" dirty="0">
                <a:latin typeface="Tahoma" panose="020B0604030504040204" pitchFamily="34" charset="0"/>
                <a:ea typeface="Tahoma" panose="020B0604030504040204" pitchFamily="34" charset="0"/>
                <a:cs typeface="Tahoma" panose="020B0604030504040204" pitchFamily="34" charset="0"/>
              </a:rPr>
              <a:t>حضرت محسن (ع) اولین شهید راه ولایت که به علت ضربه ای که به حضرت زهرا(س) وارد شد، ایشان در شکم مادرشان سقط شدند و به شهادت رسیدند.</a:t>
            </a:r>
          </a:p>
          <a:p>
            <a:endParaRPr lang="fa-IR" dirty="0"/>
          </a:p>
        </p:txBody>
      </p:sp>
    </p:spTree>
    <p:extLst>
      <p:ext uri="{BB962C8B-B14F-4D97-AF65-F5344CB8AC3E}">
        <p14:creationId xmlns:p14="http://schemas.microsoft.com/office/powerpoint/2010/main" val="16651410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جریان غصب خلافت</a:t>
            </a:r>
          </a:p>
        </p:txBody>
      </p:sp>
      <p:sp>
        <p:nvSpPr>
          <p:cNvPr id="3" name="Content Placeholder 2"/>
          <p:cNvSpPr>
            <a:spLocks noGrp="1"/>
          </p:cNvSpPr>
          <p:nvPr>
            <p:ph idx="1"/>
          </p:nvPr>
        </p:nvSpPr>
        <p:spPr/>
        <p:txBody>
          <a:bodyPr>
            <a:normAutofit/>
          </a:bodyPr>
          <a:lstStyle/>
          <a:p>
            <a:pPr algn="just"/>
            <a:r>
              <a:rPr lang="fa-IR" dirty="0">
                <a:latin typeface="Tahoma" panose="020B0604030504040204" pitchFamily="34" charset="0"/>
                <a:ea typeface="Tahoma" panose="020B0604030504040204" pitchFamily="34" charset="0"/>
                <a:cs typeface="Tahoma" panose="020B0604030504040204" pitchFamily="34" charset="0"/>
              </a:rPr>
              <a:t>پس از </a:t>
            </a:r>
            <a:r>
              <a:rPr lang="fa-IR" dirty="0">
                <a:latin typeface="Tahoma" panose="020B0604030504040204" pitchFamily="34" charset="0"/>
                <a:ea typeface="Tahoma" panose="020B0604030504040204" pitchFamily="34" charset="0"/>
                <a:cs typeface="Tahoma" panose="020B0604030504040204" pitchFamily="34" charset="0"/>
                <a:hlinkClick r:id="rId2" tooltip="رحلت پیامبر اسلام"/>
              </a:rPr>
              <a:t>رحلت پیامبر</a:t>
            </a:r>
            <a:r>
              <a:rPr lang="fa-IR" dirty="0">
                <a:latin typeface="Tahoma" panose="020B0604030504040204" pitchFamily="34" charset="0"/>
                <a:ea typeface="Tahoma" panose="020B0604030504040204" pitchFamily="34" charset="0"/>
                <a:cs typeface="Tahoma" panose="020B0604030504040204" pitchFamily="34" charset="0"/>
              </a:rPr>
              <a:t> (صلى الله علیه وآله)، در حالى که على (علیه السلام) و برخى اصحاب در تدارک </a:t>
            </a:r>
            <a:r>
              <a:rPr lang="fa-IR" dirty="0">
                <a:latin typeface="Tahoma" panose="020B0604030504040204" pitchFamily="34" charset="0"/>
                <a:ea typeface="Tahoma" panose="020B0604030504040204" pitchFamily="34" charset="0"/>
                <a:cs typeface="Tahoma" panose="020B0604030504040204" pitchFamily="34" charset="0"/>
                <a:hlinkClick r:id="rId3" tooltip="غسل"/>
              </a:rPr>
              <a:t>غسل</a:t>
            </a:r>
            <a:r>
              <a:rPr lang="fa-IR" dirty="0">
                <a:latin typeface="Tahoma" panose="020B0604030504040204" pitchFamily="34" charset="0"/>
                <a:ea typeface="Tahoma" panose="020B0604030504040204" pitchFamily="34" charset="0"/>
                <a:cs typeface="Tahoma" panose="020B0604030504040204" pitchFamily="34" charset="0"/>
              </a:rPr>
              <a:t> و تدفین پیامبر بودند، جمعى از </a:t>
            </a:r>
            <a:r>
              <a:rPr lang="fa-IR" dirty="0">
                <a:latin typeface="Tahoma" panose="020B0604030504040204" pitchFamily="34" charset="0"/>
                <a:ea typeface="Tahoma" panose="020B0604030504040204" pitchFamily="34" charset="0"/>
                <a:cs typeface="Tahoma" panose="020B0604030504040204" pitchFamily="34" charset="0"/>
                <a:hlinkClick r:id="rId4" tooltip="انصار"/>
              </a:rPr>
              <a:t>انصار</a:t>
            </a:r>
            <a:r>
              <a:rPr lang="fa-IR" dirty="0">
                <a:latin typeface="Tahoma" panose="020B0604030504040204" pitchFamily="34" charset="0"/>
                <a:ea typeface="Tahoma" panose="020B0604030504040204" pitchFamily="34" charset="0"/>
                <a:cs typeface="Tahoma" panose="020B0604030504040204" pitchFamily="34" charset="0"/>
              </a:rPr>
              <a:t> در </a:t>
            </a:r>
            <a:r>
              <a:rPr lang="fa-IR" dirty="0">
                <a:latin typeface="Tahoma" panose="020B0604030504040204" pitchFamily="34" charset="0"/>
                <a:ea typeface="Tahoma" panose="020B0604030504040204" pitchFamily="34" charset="0"/>
                <a:cs typeface="Tahoma" panose="020B0604030504040204" pitchFamily="34" charset="0"/>
                <a:hlinkClick r:id="rId5" tooltip="واقعه سقیفه بنی ساعده"/>
              </a:rPr>
              <a:t>سقیفه بنى ساعده</a:t>
            </a:r>
            <a:r>
              <a:rPr lang="fa-IR" dirty="0">
                <a:latin typeface="Tahoma" panose="020B0604030504040204" pitchFamily="34" charset="0"/>
                <a:ea typeface="Tahoma" panose="020B0604030504040204" pitchFamily="34" charset="0"/>
                <a:cs typeface="Tahoma" panose="020B0604030504040204" pitchFamily="34" charset="0"/>
              </a:rPr>
              <a:t>، جمع شده و بر آن بودند تا </a:t>
            </a:r>
            <a:r>
              <a:rPr lang="fa-IR" dirty="0">
                <a:latin typeface="Tahoma" panose="020B0604030504040204" pitchFamily="34" charset="0"/>
                <a:ea typeface="Tahoma" panose="020B0604030504040204" pitchFamily="34" charset="0"/>
                <a:cs typeface="Tahoma" panose="020B0604030504040204" pitchFamily="34" charset="0"/>
                <a:hlinkClick r:id="rId6" tooltip="سعد بن عباده"/>
              </a:rPr>
              <a:t>سعد بن عباده</a:t>
            </a:r>
            <a:r>
              <a:rPr lang="fa-IR" dirty="0">
                <a:latin typeface="Tahoma" panose="020B0604030504040204" pitchFamily="34" charset="0"/>
                <a:ea typeface="Tahoma" panose="020B0604030504040204" pitchFamily="34" charset="0"/>
                <a:cs typeface="Tahoma" panose="020B0604030504040204" pitchFamily="34" charset="0"/>
              </a:rPr>
              <a:t>، شیخى از بزرگان </a:t>
            </a:r>
            <a:r>
              <a:rPr lang="fa-IR" dirty="0">
                <a:latin typeface="Tahoma" panose="020B0604030504040204" pitchFamily="34" charset="0"/>
                <a:ea typeface="Tahoma" panose="020B0604030504040204" pitchFamily="34" charset="0"/>
                <a:cs typeface="Tahoma" panose="020B0604030504040204" pitchFamily="34" charset="0"/>
                <a:hlinkClick r:id="rId7" tooltip="خزرج"/>
              </a:rPr>
              <a:t>خزرج</a:t>
            </a:r>
            <a:r>
              <a:rPr lang="fa-IR" dirty="0">
                <a:latin typeface="Tahoma" panose="020B0604030504040204" pitchFamily="34" charset="0"/>
                <a:ea typeface="Tahoma" panose="020B0604030504040204" pitchFamily="34" charset="0"/>
                <a:cs typeface="Tahoma" panose="020B0604030504040204" pitchFamily="34" charset="0"/>
              </a:rPr>
              <a:t> را به جانشینى رسول خدا نصب کنند. </a:t>
            </a:r>
            <a:r>
              <a:rPr lang="fa-IR" dirty="0">
                <a:latin typeface="Tahoma" panose="020B0604030504040204" pitchFamily="34" charset="0"/>
                <a:ea typeface="Tahoma" panose="020B0604030504040204" pitchFamily="34" charset="0"/>
                <a:cs typeface="Tahoma" panose="020B0604030504040204" pitchFamily="34" charset="0"/>
                <a:hlinkClick r:id="rId8" tooltip="ابوبکر"/>
              </a:rPr>
              <a:t>ابوبکر</a:t>
            </a:r>
            <a:r>
              <a:rPr lang="fa-IR" dirty="0">
                <a:latin typeface="Tahoma" panose="020B0604030504040204" pitchFamily="34" charset="0"/>
                <a:ea typeface="Tahoma" panose="020B0604030504040204" pitchFamily="34" charset="0"/>
                <a:cs typeface="Tahoma" panose="020B0604030504040204" pitchFamily="34" charset="0"/>
              </a:rPr>
              <a:t>، </a:t>
            </a:r>
            <a:r>
              <a:rPr lang="fa-IR" dirty="0">
                <a:latin typeface="Tahoma" panose="020B0604030504040204" pitchFamily="34" charset="0"/>
                <a:ea typeface="Tahoma" panose="020B0604030504040204" pitchFamily="34" charset="0"/>
                <a:cs typeface="Tahoma" panose="020B0604030504040204" pitchFamily="34" charset="0"/>
                <a:hlinkClick r:id="rId9" tooltip="عمر بن خطاب"/>
              </a:rPr>
              <a:t>عمر</a:t>
            </a:r>
            <a:r>
              <a:rPr lang="fa-IR" dirty="0">
                <a:latin typeface="Tahoma" panose="020B0604030504040204" pitchFamily="34" charset="0"/>
                <a:ea typeface="Tahoma" panose="020B0604030504040204" pitchFamily="34" charset="0"/>
                <a:cs typeface="Tahoma" panose="020B0604030504040204" pitchFamily="34" charset="0"/>
              </a:rPr>
              <a:t> و </a:t>
            </a:r>
            <a:r>
              <a:rPr lang="fa-IR" dirty="0">
                <a:latin typeface="Tahoma" panose="020B0604030504040204" pitchFamily="34" charset="0"/>
                <a:ea typeface="Tahoma" panose="020B0604030504040204" pitchFamily="34" charset="0"/>
                <a:cs typeface="Tahoma" panose="020B0604030504040204" pitchFamily="34" charset="0"/>
                <a:hlinkClick r:id="rId10" tooltip="ابوعبیده جراح (صفحه وجود ندارد)"/>
              </a:rPr>
              <a:t>ابوعبیده جراح</a:t>
            </a:r>
            <a:r>
              <a:rPr lang="fa-IR" dirty="0">
                <a:latin typeface="Tahoma" panose="020B0604030504040204" pitchFamily="34" charset="0"/>
                <a:ea typeface="Tahoma" panose="020B0604030504040204" pitchFamily="34" charset="0"/>
                <a:cs typeface="Tahoma" panose="020B0604030504040204" pitchFamily="34" charset="0"/>
              </a:rPr>
              <a:t> با شنیدن این خبر، بى درنگ و شتابان روانه سقیفه شدند. در نهایت ابوبکر، عمر و ابوعبیده توانستند به کمک فضای پیش آمده برای ابوبکر به عنوان خلیفه مسلمین -علی رغم تعیین علی علیه السلام توسط پیامبر- از جمع حاضر در سقیفه بیعت بگیرند. </a:t>
            </a:r>
          </a:p>
          <a:p>
            <a:pPr algn="just"/>
            <a:r>
              <a:rPr lang="fa-IR" dirty="0">
                <a:latin typeface="Tahoma" panose="020B0604030504040204" pitchFamily="34" charset="0"/>
                <a:ea typeface="Tahoma" panose="020B0604030504040204" pitchFamily="34" charset="0"/>
                <a:cs typeface="Tahoma" panose="020B0604030504040204" pitchFamily="34" charset="0"/>
              </a:rPr>
              <a:t>این امر با اعتراضات </a:t>
            </a:r>
            <a:r>
              <a:rPr lang="fa-IR" dirty="0">
                <a:latin typeface="Tahoma" panose="020B0604030504040204" pitchFamily="34" charset="0"/>
                <a:ea typeface="Tahoma" panose="020B0604030504040204" pitchFamily="34" charset="0"/>
                <a:cs typeface="Tahoma" panose="020B0604030504040204" pitchFamily="34" charset="0"/>
                <a:hlinkClick r:id="rId11" tooltip="اهل البیت"/>
              </a:rPr>
              <a:t>اهل بیت</a:t>
            </a:r>
            <a:r>
              <a:rPr lang="fa-IR" dirty="0">
                <a:latin typeface="Tahoma" panose="020B0604030504040204" pitchFamily="34" charset="0"/>
                <a:ea typeface="Tahoma" panose="020B0604030504040204" pitchFamily="34" charset="0"/>
                <a:cs typeface="Tahoma" panose="020B0604030504040204" pitchFamily="34" charset="0"/>
              </a:rPr>
              <a:t> و اصحاب ایشان مواجه شد. در روایات آمده است که امام علی علیه السلام به همراه حضرت زهرا (ع) و حسنین (ع) در هنگام شب برای اتمام حجت با اصحاب به درب خانه های آنان می رفت و واقعه غدیر و سخنان پیامبر در حق خود، آنان را به دفاع از حق خویش فرا می خواند.</a:t>
            </a:r>
          </a:p>
          <a:p>
            <a:endParaRPr lang="fa-IR" dirty="0"/>
          </a:p>
        </p:txBody>
      </p:sp>
    </p:spTree>
    <p:extLst>
      <p:ext uri="{BB962C8B-B14F-4D97-AF65-F5344CB8AC3E}">
        <p14:creationId xmlns:p14="http://schemas.microsoft.com/office/powerpoint/2010/main" val="4059679093"/>
      </p:ext>
    </p:extLst>
  </p:cSld>
  <p:clrMapOvr>
    <a:masterClrMapping/>
  </p:clrMapOvr>
  <p:transition spd="slow">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غصب فدک</a:t>
            </a:r>
          </a:p>
        </p:txBody>
      </p:sp>
      <p:sp>
        <p:nvSpPr>
          <p:cNvPr id="3" name="Content Placeholder 2"/>
          <p:cNvSpPr>
            <a:spLocks noGrp="1"/>
          </p:cNvSpPr>
          <p:nvPr>
            <p:ph idx="1"/>
          </p:nvPr>
        </p:nvSpPr>
        <p:spPr/>
        <p:txBody>
          <a:bodyPr>
            <a:normAutofit fontScale="92500" lnSpcReduction="10000"/>
          </a:bodyPr>
          <a:lstStyle/>
          <a:p>
            <a:pPr algn="just"/>
            <a:r>
              <a:rPr lang="fa-IR" dirty="0">
                <a:latin typeface="Tahoma" panose="020B0604030504040204" pitchFamily="34" charset="0"/>
                <a:ea typeface="Tahoma" panose="020B0604030504040204" pitchFamily="34" charset="0"/>
                <a:cs typeface="Tahoma" panose="020B0604030504040204" pitchFamily="34" charset="0"/>
              </a:rPr>
              <a:t>پس از ماجرای سقیفه و </a:t>
            </a:r>
            <a:r>
              <a:rPr lang="fa-IR" dirty="0">
                <a:latin typeface="Tahoma" panose="020B0604030504040204" pitchFamily="34" charset="0"/>
                <a:ea typeface="Tahoma" panose="020B0604030504040204" pitchFamily="34" charset="0"/>
                <a:cs typeface="Tahoma" panose="020B0604030504040204" pitchFamily="34" charset="0"/>
                <a:hlinkClick r:id="rId2" tooltip="غصب"/>
              </a:rPr>
              <a:t>غصب</a:t>
            </a:r>
            <a:r>
              <a:rPr lang="fa-IR" dirty="0">
                <a:latin typeface="Tahoma" panose="020B0604030504040204" pitchFamily="34" charset="0"/>
                <a:ea typeface="Tahoma" panose="020B0604030504040204" pitchFamily="34" charset="0"/>
                <a:cs typeface="Tahoma" panose="020B0604030504040204" pitchFamily="34" charset="0"/>
              </a:rPr>
              <a:t> خلافت، از نخستین اقدام های خلیفه این بود که </a:t>
            </a:r>
            <a:r>
              <a:rPr lang="fa-IR" dirty="0">
                <a:latin typeface="Tahoma" panose="020B0604030504040204" pitchFamily="34" charset="0"/>
                <a:ea typeface="Tahoma" panose="020B0604030504040204" pitchFamily="34" charset="0"/>
                <a:cs typeface="Tahoma" panose="020B0604030504040204" pitchFamily="34" charset="0"/>
                <a:hlinkClick r:id="rId3" tooltip="فدک"/>
              </a:rPr>
              <a:t>فدک</a:t>
            </a:r>
            <a:r>
              <a:rPr lang="fa-IR" dirty="0">
                <a:latin typeface="Tahoma" panose="020B0604030504040204" pitchFamily="34" charset="0"/>
                <a:ea typeface="Tahoma" panose="020B0604030504040204" pitchFamily="34" charset="0"/>
                <a:cs typeface="Tahoma" panose="020B0604030504040204" pitchFamily="34" charset="0"/>
              </a:rPr>
              <a:t> را از تصرف زهرا علیهاالسلام و امیرالمؤمینین علیه السلام خارج کند. از این رو </a:t>
            </a:r>
            <a:r>
              <a:rPr lang="fa-IR" dirty="0">
                <a:latin typeface="Tahoma" panose="020B0604030504040204" pitchFamily="34" charset="0"/>
                <a:ea typeface="Tahoma" panose="020B0604030504040204" pitchFamily="34" charset="0"/>
                <a:cs typeface="Tahoma" panose="020B0604030504040204" pitchFamily="34" charset="0"/>
                <a:hlinkClick r:id="rId4" tooltip="ابوبکر"/>
              </a:rPr>
              <a:t>ابوبکر</a:t>
            </a:r>
            <a:r>
              <a:rPr lang="fa-IR" dirty="0">
                <a:latin typeface="Tahoma" panose="020B0604030504040204" pitchFamily="34" charset="0"/>
                <a:ea typeface="Tahoma" panose="020B0604030504040204" pitchFamily="34" charset="0"/>
                <a:cs typeface="Tahoma" panose="020B0604030504040204" pitchFamily="34" charset="0"/>
              </a:rPr>
              <a:t> دستور داد تا کارگران آن حضرت را از فدک اخراج کردند و آن را به بیت‌المال ملحق نمودند.</a:t>
            </a:r>
            <a:r>
              <a:rPr lang="fa-IR" baseline="30000" dirty="0">
                <a:latin typeface="Tahoma" panose="020B0604030504040204" pitchFamily="34" charset="0"/>
                <a:ea typeface="Tahoma" panose="020B0604030504040204" pitchFamily="34" charset="0"/>
                <a:cs typeface="Tahoma" panose="020B0604030504040204" pitchFamily="34" charset="0"/>
                <a:hlinkClick r:id="rId5"/>
              </a:rPr>
              <a:t>[۴۶]</a:t>
            </a:r>
            <a:r>
              <a:rPr lang="fa-IR" dirty="0">
                <a:latin typeface="Tahoma" panose="020B0604030504040204" pitchFamily="34" charset="0"/>
                <a:ea typeface="Tahoma" panose="020B0604030504040204" pitchFamily="34" charset="0"/>
                <a:cs typeface="Tahoma" panose="020B0604030504040204" pitchFamily="34" charset="0"/>
              </a:rPr>
              <a:t> </a:t>
            </a:r>
          </a:p>
          <a:p>
            <a:pPr algn="just"/>
            <a:r>
              <a:rPr lang="fa-IR" dirty="0">
                <a:latin typeface="Tahoma" panose="020B0604030504040204" pitchFamily="34" charset="0"/>
                <a:ea typeface="Tahoma" panose="020B0604030504040204" pitchFamily="34" charset="0"/>
                <a:cs typeface="Tahoma" panose="020B0604030504040204" pitchFamily="34" charset="0"/>
              </a:rPr>
              <a:t>پس از غصب فدک حضرت زهرا(سلام الله علیها) با گروهى از زنان نزد ابوبکر آمد و فرمود: آیا مى‏ خواهى زمینى را که پدرم پیغمبر خدا به من عطا فرموده بگیرى؟! ابوبکر قلم خواست تا بنویسد که فدک مال فاطمه باشد. عمر وارد شد و به او گفت: اى خلیفه پیامبر خدا! مبادا سند فدک را براى زهرا بنویسى مگر اینکه براى ادّعاى خود شاهد بیاورد. </a:t>
            </a:r>
          </a:p>
          <a:p>
            <a:pPr algn="just"/>
            <a:r>
              <a:rPr lang="fa-IR" dirty="0">
                <a:latin typeface="Tahoma" panose="020B0604030504040204" pitchFamily="34" charset="0"/>
                <a:ea typeface="Tahoma" panose="020B0604030504040204" pitchFamily="34" charset="0"/>
                <a:cs typeface="Tahoma" panose="020B0604030504040204" pitchFamily="34" charset="0"/>
              </a:rPr>
              <a:t>پس از آنکه حضرت زهرا(سلام الله علیها) موفق نشدند تا فدک را با سند و شاهد از خلیفه پس بگیرند، خود را در چادرى پیچیده با گروهى از زنان به سمت </a:t>
            </a:r>
            <a:r>
              <a:rPr lang="fa-IR" dirty="0">
                <a:latin typeface="Tahoma" panose="020B0604030504040204" pitchFamily="34" charset="0"/>
                <a:ea typeface="Tahoma" panose="020B0604030504040204" pitchFamily="34" charset="0"/>
                <a:cs typeface="Tahoma" panose="020B0604030504040204" pitchFamily="34" charset="0"/>
                <a:hlinkClick r:id="rId6" tooltip="مسجد"/>
              </a:rPr>
              <a:t>مسجد</a:t>
            </a:r>
            <a:r>
              <a:rPr lang="fa-IR" dirty="0">
                <a:latin typeface="Tahoma" panose="020B0604030504040204" pitchFamily="34" charset="0"/>
                <a:ea typeface="Tahoma" panose="020B0604030504040204" pitchFamily="34" charset="0"/>
                <a:cs typeface="Tahoma" panose="020B0604030504040204" pitchFamily="34" charset="0"/>
              </a:rPr>
              <a:t> به راه افتاد. تا اینکه بر ابو بکر وارد شد. ابوبکر در مسجد نشسته بود و گروهى از مهاجرین و انصار بر گردش جمع شده بودند. براى دور ماندن حضرت از نگاه نامحرمان، پرده‌‏اى در مسجد آویخته شد و فاطمه علیها السّلام در پس آن قرار گرفتند و </a:t>
            </a:r>
            <a:r>
              <a:rPr lang="fa-IR" dirty="0">
                <a:latin typeface="Tahoma" panose="020B0604030504040204" pitchFamily="34" charset="0"/>
                <a:ea typeface="Tahoma" panose="020B0604030504040204" pitchFamily="34" charset="0"/>
                <a:cs typeface="Tahoma" panose="020B0604030504040204" pitchFamily="34" charset="0"/>
                <a:hlinkClick r:id="rId7" tooltip="خطبه فدکیه"/>
              </a:rPr>
              <a:t>خطبه فدکیه</a:t>
            </a:r>
            <a:r>
              <a:rPr lang="fa-IR" dirty="0">
                <a:latin typeface="Tahoma" panose="020B0604030504040204" pitchFamily="34" charset="0"/>
                <a:ea typeface="Tahoma" panose="020B0604030504040204" pitchFamily="34" charset="0"/>
                <a:cs typeface="Tahoma" panose="020B0604030504040204" pitchFamily="34" charset="0"/>
              </a:rPr>
              <a:t> را در مسجد رسول خدا خواندند.</a:t>
            </a:r>
          </a:p>
          <a:p>
            <a:endParaRPr lang="fa-IR" dirty="0"/>
          </a:p>
        </p:txBody>
      </p:sp>
    </p:spTree>
    <p:extLst>
      <p:ext uri="{BB962C8B-B14F-4D97-AF65-F5344CB8AC3E}">
        <p14:creationId xmlns:p14="http://schemas.microsoft.com/office/powerpoint/2010/main" val="23678284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هجوم به خانه حضرت زهرا (س)</a:t>
            </a:r>
          </a:p>
        </p:txBody>
      </p:sp>
      <p:sp>
        <p:nvSpPr>
          <p:cNvPr id="3" name="Content Placeholder 2"/>
          <p:cNvSpPr>
            <a:spLocks noGrp="1"/>
          </p:cNvSpPr>
          <p:nvPr>
            <p:ph idx="1"/>
          </p:nvPr>
        </p:nvSpPr>
        <p:spPr/>
        <p:txBody>
          <a:bodyPr>
            <a:normAutofit fontScale="85000" lnSpcReduction="20000"/>
          </a:bodyPr>
          <a:lstStyle/>
          <a:p>
            <a:pPr algn="just"/>
            <a:r>
              <a:rPr lang="fa-IR" dirty="0">
                <a:latin typeface="Tahoma" panose="020B0604030504040204" pitchFamily="34" charset="0"/>
                <a:ea typeface="Tahoma" panose="020B0604030504040204" pitchFamily="34" charset="0"/>
                <a:cs typeface="Tahoma" panose="020B0604030504040204" pitchFamily="34" charset="0"/>
              </a:rPr>
              <a:t>دستگاه خلافت پس از بیعت گرفتن از مردم به اشکال گوناگون، متوجه امام علی علیه السلام شد تا به هر نحوی از آن حضرت بیعت بگیرند. عمر و عده ای دیگر از طرف خلیفه مامور شدند که به درب خانه امام علی علیه السلام رفته و ایشان رابرای بیعت به مسجد ببرند. آنها به زور وارد خانه فاطمه سلام الله علیها شده و آن حضرت را مضروب نموده، علی علیه السلام را با خشونت به سمت مسجد برای بیعت کشیدند. </a:t>
            </a:r>
          </a:p>
          <a:p>
            <a:pPr algn="just"/>
            <a:r>
              <a:rPr lang="fa-IR" dirty="0">
                <a:latin typeface="Tahoma" panose="020B0604030504040204" pitchFamily="34" charset="0"/>
                <a:ea typeface="Tahoma" panose="020B0604030504040204" pitchFamily="34" charset="0"/>
                <a:cs typeface="Tahoma" panose="020B0604030504040204" pitchFamily="34" charset="0"/>
              </a:rPr>
              <a:t>عمر گروهی را جمع کرد و با آنان به منزل امیر المومنین علیه السلام آمد. آنها به پشت در آمدند و در بسته بود، پس فریاد زدند ای علی خارج شو! خلیفه رسول خدا تو را می خواند، چون درب خانه به روی آنها باز نشد هیزم آوردند و آن را پشت در خانه ریختند و آتش آوردند تا آن را روشن کنند. در این هنگام عمر فریاد زد: به خدا قسم اگر در را باز نکنید آن را آتش می زنم. حضرت زهرا علیها السلام چون فهمید آنها منزلش را آتش می زنند برخواست و در را باز کرد. پس آن در را کنار زدند قبل از آنکه آن حضرت خود را از آنان بپوشاند. پس فاطمه پشت درب پنهان شد، سپس عمر در را به شدت کنار زد تا به حدی که او را بین درب و دیوار فشرد. </a:t>
            </a:r>
          </a:p>
          <a:p>
            <a:pPr algn="just"/>
            <a:r>
              <a:rPr lang="fa-IR" dirty="0">
                <a:latin typeface="Tahoma" panose="020B0604030504040204" pitchFamily="34" charset="0"/>
                <a:ea typeface="Tahoma" panose="020B0604030504040204" pitchFamily="34" charset="0"/>
                <a:cs typeface="Tahoma" panose="020B0604030504040204" pitchFamily="34" charset="0"/>
              </a:rPr>
              <a:t>سپس آنها به سمت امیر المومنین علیه السلام هجوم آوردند و بر علیه او با هم یکدست شدند تا اینکه او را از خانه اش بیرون کشیدند در حالی که لباسش را به سرش کشیده بودند او را به مسجد کشیدند. پس فاطمه بین آنها و شوهر قرار گرفت و گفت به خدا قسم نمی گذارم پسر عمویم را ظالمانه بکشید و ببرید وای بر شما چه زود بر خدا و رسولش در مورد ما اهل بیت خیانت کردید در حالی که رسول خدا صلی الله علیه و آله شما را به پیروی از ما و دوستی ما به ما فراخوانده بود. </a:t>
            </a:r>
          </a:p>
          <a:p>
            <a:endParaRPr lang="fa-IR" dirty="0"/>
          </a:p>
        </p:txBody>
      </p:sp>
    </p:spTree>
    <p:extLst>
      <p:ext uri="{BB962C8B-B14F-4D97-AF65-F5344CB8AC3E}">
        <p14:creationId xmlns:p14="http://schemas.microsoft.com/office/powerpoint/2010/main" val="343702911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356</TotalTime>
  <Words>1840</Words>
  <Application>Microsoft Office PowerPoint</Application>
  <PresentationFormat>Widescreen</PresentationFormat>
  <Paragraphs>42</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Aparajita</vt:lpstr>
      <vt:lpstr>Arial</vt:lpstr>
      <vt:lpstr>Century Gothic</vt:lpstr>
      <vt:lpstr>Tahoma</vt:lpstr>
      <vt:lpstr>Wingdings 3</vt:lpstr>
      <vt:lpstr>Ion Boardroom</vt:lpstr>
      <vt:lpstr>PowerPoint Presentation</vt:lpstr>
      <vt:lpstr>موضوع: زندگینامه حضرت زهرا سلام الله علیها  گردآورنده: مهدیار شرانجانی</vt:lpstr>
      <vt:lpstr>ولادت حضرت زهرا سلام الله علیها</vt:lpstr>
      <vt:lpstr>نام، القاب و کنیه ها</vt:lpstr>
      <vt:lpstr>ازدواج حضرت زهرا با امیرالمومنین (ع)</vt:lpstr>
      <vt:lpstr>فرزندان حضرت زهرا (س)</vt:lpstr>
      <vt:lpstr>جریان غصب خلافت</vt:lpstr>
      <vt:lpstr>غصب فدک</vt:lpstr>
      <vt:lpstr>هجوم به خانه حضرت زهرا (س)</vt:lpstr>
      <vt:lpstr>شهادت حضرت زهرا (س)</vt:lpstr>
      <vt:lpstr>خاکسپاری و محل دفن حضرت</vt:lpstr>
      <vt:lpstr>فضائل</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به نام خدا موضوع: زندگینامه حضرت زهرا سلام الله علیها گردآورنده: مهدیار شرانجانی</dc:title>
  <dc:creator>SIB</dc:creator>
  <cp:lastModifiedBy>Mizan-PC</cp:lastModifiedBy>
  <cp:revision>24</cp:revision>
  <dcterms:created xsi:type="dcterms:W3CDTF">2022-01-01T18:10:42Z</dcterms:created>
  <dcterms:modified xsi:type="dcterms:W3CDTF">2022-01-05T08:03:27Z</dcterms:modified>
</cp:coreProperties>
</file>