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7"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53875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2/16/2021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64379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742159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smtClean="0"/>
              <a:pPr/>
              <a:t>2/16/2021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1708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985868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58956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73944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2/16/2021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95333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2/16/2021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86439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2/16/2021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1402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2/16/2021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48267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2/16/2021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280753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2/16/2021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680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smtClean="0"/>
              <a:pPr/>
              <a:t>2/16/2021</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04433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smtClean="0"/>
              <a:pPr/>
              <a:t>2/16/2021</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9107167"/>
      </p:ext>
    </p:extLst>
  </p:cSld>
  <p:clrMap bg1="dk1" tx1="lt1" bg2="dk2" tx2="lt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parsnaz.com/news_detail_17499.html" TargetMode="External"/><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80AE1-257B-459D-B597-D4C76F48F256}"/>
              </a:ext>
            </a:extLst>
          </p:cNvPr>
          <p:cNvSpPr>
            <a:spLocks noGrp="1"/>
          </p:cNvSpPr>
          <p:nvPr>
            <p:ph type="ctrTitle"/>
          </p:nvPr>
        </p:nvSpPr>
        <p:spPr>
          <a:xfrm>
            <a:off x="530087" y="2928731"/>
            <a:ext cx="4689653" cy="1610737"/>
          </a:xfrm>
        </p:spPr>
        <p:txBody>
          <a:bodyPr/>
          <a:lstStyle/>
          <a:p>
            <a:pPr algn="r" rtl="1"/>
            <a:r>
              <a:rPr lang="fa-IR" b="0" dirty="0">
                <a:solidFill>
                  <a:schemeClr val="bg1"/>
                </a:solidFill>
                <a:latin typeface="Calibri" panose="020F0502020204030204" pitchFamily="34" charset="0"/>
                <a:cs typeface="Calibri" panose="020F0502020204030204" pitchFamily="34" charset="0"/>
              </a:rPr>
              <a:t>شب لیله الرغائب</a:t>
            </a:r>
            <a:endParaRPr lang="en-US" b="0" dirty="0">
              <a:solidFill>
                <a:schemeClr val="bg1"/>
              </a:solidFill>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41E9A1C2-2491-41CD-8AF9-08547D47DBAA}"/>
              </a:ext>
            </a:extLst>
          </p:cNvPr>
          <p:cNvSpPr>
            <a:spLocks noGrp="1"/>
          </p:cNvSpPr>
          <p:nvPr>
            <p:ph type="subTitle" idx="1"/>
          </p:nvPr>
        </p:nvSpPr>
        <p:spPr>
          <a:xfrm>
            <a:off x="1856921" y="5572395"/>
            <a:ext cx="4239079" cy="748892"/>
          </a:xfrm>
        </p:spPr>
        <p:txBody>
          <a:bodyPr>
            <a:noAutofit/>
          </a:bodyPr>
          <a:lstStyle/>
          <a:p>
            <a:pPr algn="r" rtl="1"/>
            <a:r>
              <a:rPr lang="fa-IR" sz="4400" spc="-150" dirty="0">
                <a:solidFill>
                  <a:schemeClr val="accent1">
                    <a:lumMod val="75000"/>
                  </a:schemeClr>
                </a:solidFill>
                <a:latin typeface="Calibri" panose="020F0502020204030204" pitchFamily="34" charset="0"/>
                <a:cs typeface="Calibri" panose="020F0502020204030204" pitchFamily="34" charset="0"/>
              </a:rPr>
              <a:t>کاری از امیرحسین مراد</a:t>
            </a:r>
            <a:endParaRPr lang="en-US" sz="4400" spc="-150" dirty="0">
              <a:solidFill>
                <a:schemeClr val="accent1">
                  <a:lumMod val="75000"/>
                </a:schemeClr>
              </a:solidFill>
              <a:latin typeface="Calibri" panose="020F0502020204030204" pitchFamily="34" charset="0"/>
              <a:cs typeface="Calibri" panose="020F0502020204030204" pitchFamily="34" charset="0"/>
            </a:endParaRPr>
          </a:p>
        </p:txBody>
      </p:sp>
      <p:pic>
        <p:nvPicPr>
          <p:cNvPr id="9" name="Picture 8">
            <a:extLst>
              <a:ext uri="{FF2B5EF4-FFF2-40B4-BE49-F238E27FC236}">
                <a16:creationId xmlns:a16="http://schemas.microsoft.com/office/drawing/2014/main" id="{D403956F-427B-4536-A502-C52E88933DA0}"/>
              </a:ext>
            </a:extLst>
          </p:cNvPr>
          <p:cNvPicPr>
            <a:picLocks noChangeAspect="1"/>
          </p:cNvPicPr>
          <p:nvPr/>
        </p:nvPicPr>
        <p:blipFill>
          <a:blip r:embed="rId2"/>
          <a:stretch>
            <a:fillRect/>
          </a:stretch>
        </p:blipFill>
        <p:spPr>
          <a:xfrm>
            <a:off x="6678134" y="590320"/>
            <a:ext cx="4430879" cy="3869634"/>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540015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5B19268-E24D-49B6-897A-0AC4FC791CB8}"/>
              </a:ext>
            </a:extLst>
          </p:cNvPr>
          <p:cNvSpPr>
            <a:spLocks noGrp="1"/>
          </p:cNvSpPr>
          <p:nvPr>
            <p:ph type="title"/>
          </p:nvPr>
        </p:nvSpPr>
        <p:spPr/>
        <p:txBody>
          <a:bodyPr/>
          <a:lstStyle/>
          <a:p>
            <a:pPr algn="ctr" rtl="1"/>
            <a:r>
              <a:rPr lang="fa-IR" b="0" dirty="0">
                <a:solidFill>
                  <a:schemeClr val="bg1">
                    <a:lumMod val="95000"/>
                    <a:lumOff val="5000"/>
                  </a:schemeClr>
                </a:solidFill>
                <a:latin typeface="Calibri" panose="020F0502020204030204" pitchFamily="34" charset="0"/>
                <a:cs typeface="Calibri" panose="020F0502020204030204" pitchFamily="34" charset="0"/>
              </a:rPr>
              <a:t>شب لیله الرغائب</a:t>
            </a:r>
            <a:endParaRPr lang="en-US" b="0" dirty="0">
              <a:solidFill>
                <a:schemeClr val="bg1">
                  <a:lumMod val="95000"/>
                  <a:lumOff val="5000"/>
                </a:schemeClr>
              </a:solidFill>
              <a:latin typeface="Calibri" panose="020F0502020204030204" pitchFamily="34" charset="0"/>
              <a:cs typeface="Calibri" panose="020F0502020204030204" pitchFamily="34" charset="0"/>
            </a:endParaRPr>
          </a:p>
        </p:txBody>
      </p:sp>
      <p:pic>
        <p:nvPicPr>
          <p:cNvPr id="8" name="Content Placeholder 7">
            <a:extLst>
              <a:ext uri="{FF2B5EF4-FFF2-40B4-BE49-F238E27FC236}">
                <a16:creationId xmlns:a16="http://schemas.microsoft.com/office/drawing/2014/main" id="{4409C634-3A69-4D26-9352-376FC603E4C5}"/>
              </a:ext>
            </a:extLst>
          </p:cNvPr>
          <p:cNvPicPr>
            <a:picLocks noGrp="1" noChangeAspect="1"/>
          </p:cNvPicPr>
          <p:nvPr>
            <p:ph sz="half" idx="1"/>
          </p:nvPr>
        </p:nvPicPr>
        <p:blipFill>
          <a:blip r:embed="rId2"/>
          <a:stretch>
            <a:fillRect/>
          </a:stretch>
        </p:blipFill>
        <p:spPr>
          <a:xfrm>
            <a:off x="1155453" y="2759838"/>
            <a:ext cx="3502132" cy="3650974"/>
          </a:xfrm>
          <a:prstGeom prst="rect">
            <a:avLst/>
          </a:prstGeom>
          <a:ln w="228600" cap="sq" cmpd="thickThin">
            <a:solidFill>
              <a:srgbClr val="000000"/>
            </a:solidFill>
            <a:prstDash val="solid"/>
            <a:miter lim="800000"/>
          </a:ln>
          <a:effectLst>
            <a:innerShdw blurRad="76200">
              <a:srgbClr val="000000"/>
            </a:innerShdw>
          </a:effectLst>
        </p:spPr>
      </p:pic>
      <p:sp>
        <p:nvSpPr>
          <p:cNvPr id="6" name="Content Placeholder 5">
            <a:extLst>
              <a:ext uri="{FF2B5EF4-FFF2-40B4-BE49-F238E27FC236}">
                <a16:creationId xmlns:a16="http://schemas.microsoft.com/office/drawing/2014/main" id="{995FD5A0-372A-47DE-B036-06D438A41259}"/>
              </a:ext>
            </a:extLst>
          </p:cNvPr>
          <p:cNvSpPr>
            <a:spLocks noGrp="1"/>
          </p:cNvSpPr>
          <p:nvPr>
            <p:ph sz="half" idx="2"/>
          </p:nvPr>
        </p:nvSpPr>
        <p:spPr>
          <a:xfrm>
            <a:off x="6095999" y="2249629"/>
            <a:ext cx="5194583" cy="4671391"/>
          </a:xfrm>
        </p:spPr>
        <p:txBody>
          <a:bodyPr>
            <a:noAutofit/>
          </a:bodyPr>
          <a:lstStyle/>
          <a:p>
            <a:pPr marL="0" indent="0" algn="r" rtl="1">
              <a:buNone/>
            </a:pPr>
            <a:r>
              <a:rPr lang="fa-IR" sz="1900" dirty="0">
                <a:solidFill>
                  <a:schemeClr val="accent1">
                    <a:lumMod val="75000"/>
                  </a:schemeClr>
                </a:solidFill>
                <a:latin typeface="Calibri" panose="020F0502020204030204" pitchFamily="34" charset="0"/>
                <a:cs typeface="Calibri" panose="020F0502020204030204" pitchFamily="34" charset="0"/>
              </a:rPr>
              <a:t>ولین شب ماه رجب </a:t>
            </a:r>
            <a:r>
              <a:rPr lang="fa-IR" sz="1900" b="1" dirty="0">
                <a:solidFill>
                  <a:schemeClr val="accent1">
                    <a:lumMod val="60000"/>
                    <a:lumOff val="40000"/>
                  </a:schemeClr>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لیلة الرغائب</a:t>
            </a:r>
            <a:r>
              <a:rPr lang="fa-IR" sz="1900" dirty="0">
                <a:solidFill>
                  <a:schemeClr val="accent1">
                    <a:lumMod val="60000"/>
                    <a:lumOff val="40000"/>
                  </a:schemeClr>
                </a:solidFill>
                <a:latin typeface="Calibri" panose="020F0502020204030204" pitchFamily="34" charset="0"/>
                <a:cs typeface="Calibri" panose="020F0502020204030204" pitchFamily="34" charset="0"/>
              </a:rPr>
              <a:t> </a:t>
            </a:r>
            <a:r>
              <a:rPr lang="fa-IR" sz="1900" dirty="0">
                <a:solidFill>
                  <a:schemeClr val="accent1">
                    <a:lumMod val="75000"/>
                  </a:schemeClr>
                </a:solidFill>
                <a:latin typeface="Calibri" panose="020F0502020204030204" pitchFamily="34" charset="0"/>
                <a:cs typeface="Calibri" panose="020F0502020204030204" pitchFamily="34" charset="0"/>
              </a:rPr>
              <a:t>نامگذاری شده است که می توان در این هنگام حاجات خود را از خداوند طلب نمود. در دین اسلام میان شب‌ ها و روزهای سال، ایامی وجود دارند که نسبت به آن‌ها توجّه و تأکید خاصی شده است و حتی برای آن ها اعمالی نیز آمده است و ارزشمندی بعضی از ایام و لیالی مورد اتفاق همه مسلمین است. مانند شب و روز مبعث ولی بعضی از این زمان‌ها دارای بار ارزشی هستند و لیلة الرغائب از جمله شب هایی است که یکی از شب های ارزشمند و پر فضیلت است که برای آن اعمالی نیز برشمرده اند. علّت این که شب جمعه اول ماه رجب را لیلة الرغائب نامیده‌اند این است که این شب از اهمیت و فضیلت زیادی برخوردار است و برای آن شب، اعمالی ذکر شده است که هر کس آن‌ها را به جا بیاورد إن شاء الله حاجت‌های او برآورده خواهد شد و این شب از شب‌های معدودی است که از اهمیت و فضیلت خاصّی برخوردار است.</a:t>
            </a:r>
          </a:p>
          <a:p>
            <a:pPr marL="0" indent="0" algn="r" rtl="1">
              <a:buNone/>
            </a:pPr>
            <a:endParaRPr lang="en-US" sz="1900" dirty="0">
              <a:solidFill>
                <a:schemeClr val="accent1">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62307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D48AF-C769-403A-8A7B-A0E1874A6232}"/>
              </a:ext>
            </a:extLst>
          </p:cNvPr>
          <p:cNvSpPr>
            <a:spLocks noGrp="1"/>
          </p:cNvSpPr>
          <p:nvPr>
            <p:ph type="title"/>
          </p:nvPr>
        </p:nvSpPr>
        <p:spPr/>
        <p:txBody>
          <a:bodyPr/>
          <a:lstStyle/>
          <a:p>
            <a:pPr algn="ctr" rtl="1"/>
            <a:r>
              <a:rPr lang="fa-IR" b="0" dirty="0">
                <a:solidFill>
                  <a:schemeClr val="bg1">
                    <a:lumMod val="95000"/>
                    <a:lumOff val="5000"/>
                  </a:schemeClr>
                </a:solidFill>
                <a:latin typeface="Calibri" panose="020F0502020204030204" pitchFamily="34" charset="0"/>
                <a:cs typeface="Calibri" panose="020F0502020204030204" pitchFamily="34" charset="0"/>
              </a:rPr>
              <a:t>اعمال شب لیله الرغائب</a:t>
            </a:r>
            <a:endParaRPr lang="en-US" b="0" dirty="0">
              <a:solidFill>
                <a:schemeClr val="bg1">
                  <a:lumMod val="95000"/>
                  <a:lumOff val="5000"/>
                </a:schemeClr>
              </a:solidFill>
              <a:latin typeface="Calibri" panose="020F0502020204030204" pitchFamily="34" charset="0"/>
              <a:cs typeface="Calibri" panose="020F0502020204030204" pitchFamily="34" charset="0"/>
            </a:endParaRPr>
          </a:p>
        </p:txBody>
      </p:sp>
      <p:pic>
        <p:nvPicPr>
          <p:cNvPr id="6" name="Content Placeholder 5">
            <a:extLst>
              <a:ext uri="{FF2B5EF4-FFF2-40B4-BE49-F238E27FC236}">
                <a16:creationId xmlns:a16="http://schemas.microsoft.com/office/drawing/2014/main" id="{25E47408-4247-4F4E-9B5A-FFC479A43CBC}"/>
              </a:ext>
            </a:extLst>
          </p:cNvPr>
          <p:cNvPicPr>
            <a:picLocks noGrp="1" noChangeAspect="1"/>
          </p:cNvPicPr>
          <p:nvPr>
            <p:ph sz="half" idx="1"/>
          </p:nvPr>
        </p:nvPicPr>
        <p:blipFill>
          <a:blip r:embed="rId2"/>
          <a:stretch>
            <a:fillRect/>
          </a:stretch>
        </p:blipFill>
        <p:spPr>
          <a:xfrm>
            <a:off x="568020" y="2647642"/>
            <a:ext cx="5184775" cy="3609899"/>
          </a:xfrm>
          <a:prstGeom prst="rect">
            <a:avLst/>
          </a:prstGeom>
          <a:ln w="228600" cap="sq" cmpd="thickThin">
            <a:solidFill>
              <a:srgbClr val="000000"/>
            </a:solidFill>
            <a:prstDash val="solid"/>
            <a:miter lim="800000"/>
          </a:ln>
          <a:effectLst>
            <a:innerShdw blurRad="76200">
              <a:srgbClr val="000000"/>
            </a:innerShdw>
          </a:effectLst>
        </p:spPr>
      </p:pic>
      <p:sp>
        <p:nvSpPr>
          <p:cNvPr id="4" name="Content Placeholder 3">
            <a:extLst>
              <a:ext uri="{FF2B5EF4-FFF2-40B4-BE49-F238E27FC236}">
                <a16:creationId xmlns:a16="http://schemas.microsoft.com/office/drawing/2014/main" id="{6BF4129D-F574-4F5B-BF99-90FA7ADE68E5}"/>
              </a:ext>
            </a:extLst>
          </p:cNvPr>
          <p:cNvSpPr>
            <a:spLocks noGrp="1"/>
          </p:cNvSpPr>
          <p:nvPr>
            <p:ph sz="half" idx="2"/>
          </p:nvPr>
        </p:nvSpPr>
        <p:spPr>
          <a:xfrm>
            <a:off x="6439206" y="2772048"/>
            <a:ext cx="5194583" cy="3638764"/>
          </a:xfrm>
        </p:spPr>
        <p:txBody>
          <a:bodyPr>
            <a:noAutofit/>
          </a:bodyPr>
          <a:lstStyle/>
          <a:p>
            <a:pPr marL="0" indent="0" algn="r" rtl="1">
              <a:buNone/>
            </a:pPr>
            <a:r>
              <a:rPr lang="fa-IR" sz="2000" dirty="0">
                <a:solidFill>
                  <a:schemeClr val="accent1">
                    <a:lumMod val="75000"/>
                  </a:schemeClr>
                </a:solidFill>
                <a:latin typeface="Calibri" panose="020F0502020204030204" pitchFamily="34" charset="0"/>
                <a:cs typeface="Calibri" panose="020F0502020204030204" pitchFamily="34" charset="0"/>
              </a:rPr>
              <a:t>رسول خدا (ص) اعمالی را برای این شب بیان فرمود: «روز پنج‌شنبه اول ماه را روزه می‌گیری. چون شب جمعه فرا رسید، میان نماز مغرب و عشاء ۱۲ رکعت نماز می‌گزاری (هر دو رکعت به یک سلام) و در هر رکعت از آن، یک مرتبه سوره «حمد» و سه مرتبه «إنا انزلناه» و ۱۲ مرتبه «قل هو الله احد» را می‌خوانی. پس از اتمام نماز ۷۰ مرتبه می‌گویی: «أللّهُمَّ صَلِّ عَلی مُحَمَّد النَّبِیِّ الاُْمِّیِّ وَ عَلی آلِهِ» آنگاه به سجده می‌روی و ۷۰ بار می‌گویی: «سُبُّوحٌ قُدُّوسٌ رَبُّ الْمَلائِکَةِ وَ الرُّوحِ» سپس سر از سجده برمی‌داری و ۷۰ بار می‌گویی: «رَبِّ اغْفِرْ وَ ارْحَمْ وَ تَجاوَزْ عَمّا تَعْلَمُ، إِنَّکَ أنْتَ العَلِیُّ الاْعْظَمُ» بار دیگر نیز به سجده می‌روی و ۷۰ مرتبه می‌گویی: «سُبُّوحٌ قُدُّوسٌ رَبُّ الْمَلائِکَةِ وَ الرُّوحِ» آن‌گاه حاجت خود را می‌طلبی که ان‌شاءالله برآورده خواهد شد.</a:t>
            </a:r>
            <a:br>
              <a:rPr lang="fa-IR" sz="2000" dirty="0">
                <a:solidFill>
                  <a:schemeClr val="accent1">
                    <a:lumMod val="75000"/>
                  </a:schemeClr>
                </a:solidFill>
                <a:latin typeface="Calibri" panose="020F0502020204030204" pitchFamily="34" charset="0"/>
                <a:cs typeface="Calibri" panose="020F0502020204030204" pitchFamily="34" charset="0"/>
              </a:rPr>
            </a:br>
            <a:endParaRPr lang="en-US" sz="2000" dirty="0">
              <a:solidFill>
                <a:schemeClr val="accent1">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43787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FC274-1D2E-4318-BC81-07FDE9E864E6}"/>
              </a:ext>
            </a:extLst>
          </p:cNvPr>
          <p:cNvSpPr>
            <a:spLocks noGrp="1"/>
          </p:cNvSpPr>
          <p:nvPr>
            <p:ph type="title"/>
          </p:nvPr>
        </p:nvSpPr>
        <p:spPr/>
        <p:txBody>
          <a:bodyPr/>
          <a:lstStyle/>
          <a:p>
            <a:pPr algn="ctr" rtl="1"/>
            <a:r>
              <a:rPr lang="fa-IR" b="0" dirty="0">
                <a:solidFill>
                  <a:schemeClr val="bg1">
                    <a:lumMod val="95000"/>
                    <a:lumOff val="5000"/>
                  </a:schemeClr>
                </a:solidFill>
                <a:latin typeface="Calibri" panose="020F0502020204030204" pitchFamily="34" charset="0"/>
                <a:cs typeface="Calibri" panose="020F0502020204030204" pitchFamily="34" charset="0"/>
              </a:rPr>
              <a:t>فضیلت شب لیله الرغائب </a:t>
            </a:r>
            <a:br>
              <a:rPr lang="fa-IR" b="0" dirty="0">
                <a:solidFill>
                  <a:schemeClr val="bg1">
                    <a:lumMod val="95000"/>
                    <a:lumOff val="5000"/>
                  </a:schemeClr>
                </a:solidFill>
                <a:latin typeface="Calibri" panose="020F0502020204030204" pitchFamily="34" charset="0"/>
                <a:cs typeface="Calibri" panose="020F0502020204030204" pitchFamily="34" charset="0"/>
              </a:rPr>
            </a:br>
            <a:endParaRPr lang="en-US" b="0" dirty="0">
              <a:solidFill>
                <a:schemeClr val="bg1">
                  <a:lumMod val="95000"/>
                  <a:lumOff val="5000"/>
                </a:schemeClr>
              </a:solidFill>
              <a:latin typeface="Calibri" panose="020F0502020204030204" pitchFamily="34" charset="0"/>
              <a:cs typeface="Calibri" panose="020F0502020204030204" pitchFamily="34" charset="0"/>
            </a:endParaRPr>
          </a:p>
        </p:txBody>
      </p:sp>
      <p:pic>
        <p:nvPicPr>
          <p:cNvPr id="6" name="Content Placeholder 5">
            <a:extLst>
              <a:ext uri="{FF2B5EF4-FFF2-40B4-BE49-F238E27FC236}">
                <a16:creationId xmlns:a16="http://schemas.microsoft.com/office/drawing/2014/main" id="{7FD33604-E9EE-4CD9-9359-59E56EA76610}"/>
              </a:ext>
            </a:extLst>
          </p:cNvPr>
          <p:cNvPicPr>
            <a:picLocks noGrp="1" noChangeAspect="1"/>
          </p:cNvPicPr>
          <p:nvPr>
            <p:ph sz="half" idx="1"/>
          </p:nvPr>
        </p:nvPicPr>
        <p:blipFill>
          <a:blip r:embed="rId2"/>
          <a:stretch>
            <a:fillRect/>
          </a:stretch>
        </p:blipFill>
        <p:spPr>
          <a:xfrm>
            <a:off x="646872" y="3020354"/>
            <a:ext cx="5184775" cy="2592387"/>
          </a:xfrm>
          <a:prstGeom prst="rect">
            <a:avLst/>
          </a:prstGeom>
          <a:ln w="228600" cap="sq" cmpd="thickThin">
            <a:solidFill>
              <a:srgbClr val="000000"/>
            </a:solidFill>
            <a:prstDash val="solid"/>
            <a:miter lim="800000"/>
          </a:ln>
          <a:effectLst>
            <a:innerShdw blurRad="76200">
              <a:srgbClr val="000000"/>
            </a:innerShdw>
          </a:effectLst>
        </p:spPr>
      </p:pic>
      <p:sp>
        <p:nvSpPr>
          <p:cNvPr id="4" name="Content Placeholder 3">
            <a:extLst>
              <a:ext uri="{FF2B5EF4-FFF2-40B4-BE49-F238E27FC236}">
                <a16:creationId xmlns:a16="http://schemas.microsoft.com/office/drawing/2014/main" id="{777A4557-8EE7-4CB7-9851-4827C3E2054D}"/>
              </a:ext>
            </a:extLst>
          </p:cNvPr>
          <p:cNvSpPr>
            <a:spLocks noGrp="1"/>
          </p:cNvSpPr>
          <p:nvPr>
            <p:ph sz="half" idx="2"/>
          </p:nvPr>
        </p:nvSpPr>
        <p:spPr>
          <a:xfrm>
            <a:off x="6187415" y="2222286"/>
            <a:ext cx="5633524" cy="4188525"/>
          </a:xfrm>
        </p:spPr>
        <p:txBody>
          <a:bodyPr>
            <a:noAutofit/>
          </a:bodyPr>
          <a:lstStyle/>
          <a:p>
            <a:pPr marL="0" indent="0" algn="r" rtl="1">
              <a:buNone/>
            </a:pPr>
            <a:r>
              <a:rPr lang="fa-IR" sz="1900" dirty="0">
                <a:solidFill>
                  <a:schemeClr val="accent1">
                    <a:lumMod val="75000"/>
                  </a:schemeClr>
                </a:solidFill>
                <a:latin typeface="Calibri" panose="020F0502020204030204" pitchFamily="34" charset="0"/>
                <a:cs typeface="Calibri" panose="020F0502020204030204" pitchFamily="34" charset="0"/>
              </a:rPr>
              <a:t>اولین شب جمعه ماه رجب که ماه ریزش رحمت الهی است، «لیلة الرغائب» خوانده می‌شود، «رغائب» جمع رغیبه به معنای پاداش‌های بسیار ارجمند و سَمین و گران‌سنگ است، البته به معنای چیزی که مورد رغبت و میل و به معنای عطا و بخشش فراوان از آن یاد می‌شود. همچنین «لیلة الرغائب» یعنی شبی که میل و توجه به عبادت و بندگی در آن فراوان است و بندگان خوب و شایسته خداوند دراین شب تمایل زیادی به رفتن به در خانه خداوند و ارتباط و انس با معبود خویش دارند، در این شب عطا و بخشش خداوند فراوان است و بندگان مخلص خداوند با روی آوردن به بارگاه قدس ربوبی و خاکساری در برابر عظمت حق شایسته دریافت انعام و عطا و بخشش بیکرانه حق می‌شوند.درباره اهمیت این شب، پیامبر اکرم (ص) فرموده‌اند: از اولین شب جمعه در ماه رجب غافل نشوید؛ زیرا شبی است که فرشتگان آن را «لیلة الرغائب» می‌نامند، این نامگذاری به این جهت است که هنگامی که مقداری از شب گذشت، هیچ فرشته‌ای در آسمان‌ها و زمین نمی‌ماند مگر اینکه در کعبه و اطراف آن جمع می‌شوند.</a:t>
            </a:r>
            <a:endParaRPr lang="en-US" sz="1900" dirty="0">
              <a:solidFill>
                <a:schemeClr val="accent1">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88034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373F0E-291D-4825-B01D-35EC7F29F1B2}"/>
              </a:ext>
            </a:extLst>
          </p:cNvPr>
          <p:cNvSpPr>
            <a:spLocks noGrp="1"/>
          </p:cNvSpPr>
          <p:nvPr>
            <p:ph type="title"/>
          </p:nvPr>
        </p:nvSpPr>
        <p:spPr/>
        <p:txBody>
          <a:bodyPr>
            <a:normAutofit/>
          </a:bodyPr>
          <a:lstStyle/>
          <a:p>
            <a:pPr algn="ctr" rtl="1"/>
            <a:r>
              <a:rPr lang="fa-IR" sz="4400" b="0" dirty="0">
                <a:solidFill>
                  <a:schemeClr val="accent1">
                    <a:lumMod val="75000"/>
                  </a:schemeClr>
                </a:solidFill>
                <a:latin typeface="Calibri" panose="020F0502020204030204" pitchFamily="34" charset="0"/>
                <a:cs typeface="Calibri" panose="020F0502020204030204" pitchFamily="34" charset="0"/>
              </a:rPr>
              <a:t>تا مطالب بعد بدرود!</a:t>
            </a:r>
            <a:endParaRPr lang="en-US" sz="4400" b="0" dirty="0">
              <a:solidFill>
                <a:schemeClr val="accent1">
                  <a:lumMod val="75000"/>
                </a:schemeClr>
              </a:solidFill>
              <a:latin typeface="Calibri" panose="020F0502020204030204" pitchFamily="34" charset="0"/>
              <a:cs typeface="Calibri" panose="020F0502020204030204" pitchFamily="34" charset="0"/>
            </a:endParaRPr>
          </a:p>
        </p:txBody>
      </p:sp>
      <p:pic>
        <p:nvPicPr>
          <p:cNvPr id="8" name="Picture Placeholder 7">
            <a:extLst>
              <a:ext uri="{FF2B5EF4-FFF2-40B4-BE49-F238E27FC236}">
                <a16:creationId xmlns:a16="http://schemas.microsoft.com/office/drawing/2014/main" id="{CE83AB8C-1614-412D-AC25-135E35571E34}"/>
              </a:ext>
            </a:extLst>
          </p:cNvPr>
          <p:cNvPicPr>
            <a:picLocks noGrp="1" noChangeAspect="1"/>
          </p:cNvPicPr>
          <p:nvPr>
            <p:ph type="pic" sz="quarter" idx="13"/>
          </p:nvPr>
        </p:nvPicPr>
        <p:blipFill>
          <a:blip r:embed="rId2"/>
          <a:srcRect l="15808" r="15808"/>
          <a:stretch>
            <a:fillRect/>
          </a:stretch>
        </p:blipFill>
        <p:spPr/>
      </p:pic>
      <p:sp>
        <p:nvSpPr>
          <p:cNvPr id="5" name="Text Placeholder 4">
            <a:extLst>
              <a:ext uri="{FF2B5EF4-FFF2-40B4-BE49-F238E27FC236}">
                <a16:creationId xmlns:a16="http://schemas.microsoft.com/office/drawing/2014/main" id="{5D594468-DFCB-42F7-9B06-E5E8559A3D5B}"/>
              </a:ext>
            </a:extLst>
          </p:cNvPr>
          <p:cNvSpPr>
            <a:spLocks noGrp="1"/>
          </p:cNvSpPr>
          <p:nvPr>
            <p:ph type="body" sz="half" idx="2"/>
          </p:nvPr>
        </p:nvSpPr>
        <p:spPr>
          <a:xfrm>
            <a:off x="814728" y="2614113"/>
            <a:ext cx="4852988" cy="3516365"/>
          </a:xfrm>
        </p:spPr>
        <p:txBody>
          <a:bodyPr>
            <a:normAutofit lnSpcReduction="10000"/>
          </a:bodyPr>
          <a:lstStyle/>
          <a:p>
            <a:pPr algn="r" rtl="1"/>
            <a:r>
              <a:rPr lang="fa-IR" sz="1800" dirty="0">
                <a:solidFill>
                  <a:schemeClr val="accent1">
                    <a:lumMod val="75000"/>
                  </a:schemeClr>
                </a:solidFill>
                <a:latin typeface="Calibri" panose="020F0502020204030204" pitchFamily="34" charset="0"/>
                <a:cs typeface="Calibri" panose="020F0502020204030204" pitchFamily="34" charset="0"/>
              </a:rPr>
              <a:t>امیدوارم از این مطالب لذت کافی را برده باشید!</a:t>
            </a:r>
          </a:p>
          <a:p>
            <a:pPr algn="r" rtl="1"/>
            <a:r>
              <a:rPr lang="fa-IR" sz="1800" dirty="0">
                <a:solidFill>
                  <a:schemeClr val="accent1">
                    <a:lumMod val="75000"/>
                  </a:schemeClr>
                </a:solidFill>
                <a:latin typeface="Calibri" panose="020F0502020204030204" pitchFamily="34" charset="0"/>
                <a:cs typeface="Calibri" panose="020F0502020204030204" pitchFamily="34" charset="0"/>
              </a:rPr>
              <a:t>منابع من:</a:t>
            </a:r>
          </a:p>
          <a:p>
            <a:pPr algn="r" rtl="1"/>
            <a:endParaRPr lang="fa-IR" sz="1800" dirty="0">
              <a:solidFill>
                <a:schemeClr val="accent1">
                  <a:lumMod val="75000"/>
                </a:schemeClr>
              </a:solidFill>
              <a:latin typeface="Calibri" panose="020F0502020204030204" pitchFamily="34" charset="0"/>
              <a:cs typeface="Calibri" panose="020F0502020204030204" pitchFamily="34" charset="0"/>
            </a:endParaRPr>
          </a:p>
          <a:p>
            <a:pPr marL="171450" indent="-171450" algn="r" rtl="1">
              <a:buFont typeface="Arial" panose="020B0604020202020204" pitchFamily="34" charset="0"/>
              <a:buChar char="•"/>
            </a:pPr>
            <a:r>
              <a:rPr lang="fa-IR" sz="1800" dirty="0">
                <a:solidFill>
                  <a:schemeClr val="accent1">
                    <a:lumMod val="75000"/>
                  </a:schemeClr>
                </a:solidFill>
                <a:latin typeface="Calibri" panose="020F0502020204030204" pitchFamily="34" charset="0"/>
                <a:cs typeface="Calibri" panose="020F0502020204030204" pitchFamily="34" charset="0"/>
              </a:rPr>
              <a:t>خبرگزاری دانشجو</a:t>
            </a:r>
          </a:p>
          <a:p>
            <a:pPr marL="171450" indent="-171450" algn="r" rtl="1">
              <a:buFont typeface="Arial" panose="020B0604020202020204" pitchFamily="34" charset="0"/>
              <a:buChar char="•"/>
            </a:pPr>
            <a:r>
              <a:rPr lang="fa-IR" sz="1800" dirty="0">
                <a:solidFill>
                  <a:schemeClr val="accent1">
                    <a:lumMod val="75000"/>
                  </a:schemeClr>
                </a:solidFill>
                <a:latin typeface="Calibri" panose="020F0502020204030204" pitchFamily="34" charset="0"/>
                <a:cs typeface="Calibri" panose="020F0502020204030204" pitchFamily="34" charset="0"/>
              </a:rPr>
              <a:t>پارسناز</a:t>
            </a:r>
          </a:p>
          <a:p>
            <a:pPr marL="171450" indent="-171450" algn="r" rtl="1">
              <a:buFont typeface="Arial" panose="020B0604020202020204" pitchFamily="34" charset="0"/>
              <a:buChar char="•"/>
            </a:pPr>
            <a:r>
              <a:rPr lang="fa-IR" sz="1800" dirty="0">
                <a:solidFill>
                  <a:schemeClr val="accent1">
                    <a:lumMod val="75000"/>
                  </a:schemeClr>
                </a:solidFill>
                <a:latin typeface="Calibri" panose="020F0502020204030204" pitchFamily="34" charset="0"/>
                <a:cs typeface="Calibri" panose="020F0502020204030204" pitchFamily="34" charset="0"/>
              </a:rPr>
              <a:t>موسسه تحقیقات و نشر معارف اهل بیت علیهم السلام</a:t>
            </a:r>
          </a:p>
          <a:p>
            <a:pPr marL="171450" indent="-171450" algn="r" rtl="1">
              <a:buFont typeface="Arial" panose="020B0604020202020204" pitchFamily="34" charset="0"/>
              <a:buChar char="•"/>
            </a:pPr>
            <a:r>
              <a:rPr lang="fa-IR" sz="1800" dirty="0">
                <a:solidFill>
                  <a:schemeClr val="accent1">
                    <a:lumMod val="75000"/>
                  </a:schemeClr>
                </a:solidFill>
                <a:latin typeface="Calibri" panose="020F0502020204030204" pitchFamily="34" charset="0"/>
                <a:cs typeface="Calibri" panose="020F0502020204030204" pitchFamily="34" charset="0"/>
              </a:rPr>
              <a:t>ایسنا</a:t>
            </a:r>
          </a:p>
          <a:p>
            <a:pPr algn="ctr" rtl="1"/>
            <a:endParaRPr lang="fa-IR" sz="1800" dirty="0">
              <a:solidFill>
                <a:schemeClr val="accent1">
                  <a:lumMod val="75000"/>
                </a:schemeClr>
              </a:solidFill>
              <a:latin typeface="Calibri" panose="020F0502020204030204" pitchFamily="34" charset="0"/>
              <a:cs typeface="Calibri" panose="020F0502020204030204" pitchFamily="34" charset="0"/>
            </a:endParaRPr>
          </a:p>
          <a:p>
            <a:pPr algn="ctr" rtl="1"/>
            <a:r>
              <a:rPr lang="fa-IR" sz="1800" b="1" dirty="0">
                <a:solidFill>
                  <a:schemeClr val="accent1">
                    <a:lumMod val="75000"/>
                  </a:schemeClr>
                </a:solidFill>
                <a:latin typeface="Calibri" panose="020F0502020204030204" pitchFamily="34" charset="0"/>
                <a:cs typeface="Calibri" panose="020F0502020204030204" pitchFamily="34" charset="0"/>
              </a:rPr>
              <a:t>بدرود</a:t>
            </a:r>
            <a:endParaRPr lang="en-US" sz="1800" b="1" dirty="0">
              <a:solidFill>
                <a:schemeClr val="accent1">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5431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9ECD33"/>
      </a:accent1>
      <a:accent2>
        <a:srgbClr val="E19933"/>
      </a:accent2>
      <a:accent3>
        <a:srgbClr val="DC5D3D"/>
      </a:accent3>
      <a:accent4>
        <a:srgbClr val="A967CB"/>
      </a:accent4>
      <a:accent5>
        <a:srgbClr val="5EA5DD"/>
      </a:accent5>
      <a:accent6>
        <a:srgbClr val="44BEA9"/>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98D1675B-7325-48AD-994B-0DEF3379A98D}"/>
    </a:ext>
  </a:extLst>
</a:theme>
</file>

<file path=docProps/app.xml><?xml version="1.0" encoding="utf-8"?>
<Properties xmlns="http://schemas.openxmlformats.org/officeDocument/2006/extended-properties" xmlns:vt="http://schemas.openxmlformats.org/officeDocument/2006/docPropsVTypes">
  <Template>Quotable</Template>
  <TotalTime>56</TotalTime>
  <Words>596</Words>
  <Application>Microsoft Office PowerPoint</Application>
  <PresentationFormat>Widescreen</PresentationFormat>
  <Paragraphs>18</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Century Gothic</vt:lpstr>
      <vt:lpstr>Wingdings 2</vt:lpstr>
      <vt:lpstr>Quotable</vt:lpstr>
      <vt:lpstr>شب لیله الرغائب</vt:lpstr>
      <vt:lpstr>شب لیله الرغائب</vt:lpstr>
      <vt:lpstr>اعمال شب لیله الرغائب</vt:lpstr>
      <vt:lpstr>فضیلت شب لیله الرغائب  </vt:lpstr>
      <vt:lpstr>تا مطالب بعد بدرود!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شب لیله الرغائب</dc:title>
  <dc:creator>Student</dc:creator>
  <cp:lastModifiedBy>Student</cp:lastModifiedBy>
  <cp:revision>6</cp:revision>
  <dcterms:created xsi:type="dcterms:W3CDTF">2021-02-16T12:34:15Z</dcterms:created>
  <dcterms:modified xsi:type="dcterms:W3CDTF">2021-02-16T13:31:12Z</dcterms:modified>
</cp:coreProperties>
</file>