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58"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31A1F-B8C1-4FE5-B666-CD72D2B968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5A671FC-8B45-4DC4-917A-F8C231F44A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6EA303-BF19-42E8-8731-FC5D45D06B9C}"/>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5" name="Footer Placeholder 4">
            <a:extLst>
              <a:ext uri="{FF2B5EF4-FFF2-40B4-BE49-F238E27FC236}">
                <a16:creationId xmlns:a16="http://schemas.microsoft.com/office/drawing/2014/main" id="{847B5EDD-2876-4490-B668-50EB5AF7F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0E2072-A155-4E90-8DB1-1616739F150B}"/>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1930524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3F5CB-AA22-43AA-AE10-1211DE4E19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508A83-9126-4C61-AAF6-ADC42FD560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B629E-C9C1-44F2-B3B6-EA72B4EEB677}"/>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5" name="Footer Placeholder 4">
            <a:extLst>
              <a:ext uri="{FF2B5EF4-FFF2-40B4-BE49-F238E27FC236}">
                <a16:creationId xmlns:a16="http://schemas.microsoft.com/office/drawing/2014/main" id="{1B59710B-6BAE-4EDF-90E2-3ECF43CFBA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F034F8-16B3-468C-B2D6-86169EFF97B3}"/>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2219544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7E6EC8-7842-4B85-8C58-7A0447E7EF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32BDAF-60BC-468C-BF4F-5B83B1BFB7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74CAEE-5757-440C-B37D-665A5E7D0683}"/>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5" name="Footer Placeholder 4">
            <a:extLst>
              <a:ext uri="{FF2B5EF4-FFF2-40B4-BE49-F238E27FC236}">
                <a16:creationId xmlns:a16="http://schemas.microsoft.com/office/drawing/2014/main" id="{06482BEE-DC52-410D-BE7E-77717D435E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D7BC3-BAB2-4AD5-B1FE-18FDAEDE6030}"/>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1818804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144C7-6EE6-4249-94F4-64AE8C9024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AFF126-150C-4655-A0A3-40E9164830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D03B81-CA84-4D92-8CD0-7DDC3980AB50}"/>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5" name="Footer Placeholder 4">
            <a:extLst>
              <a:ext uri="{FF2B5EF4-FFF2-40B4-BE49-F238E27FC236}">
                <a16:creationId xmlns:a16="http://schemas.microsoft.com/office/drawing/2014/main" id="{E0B874A1-9713-44E9-953D-5FD9951766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5A1B69-8824-45A7-8A7B-D99ECA192545}"/>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3222114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43A5D-C4D0-4542-BFFA-A6707F803A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C9794C-D197-4A43-A26B-DFE711351E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1FD130-5882-4D68-BA23-EA558BFCB16D}"/>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5" name="Footer Placeholder 4">
            <a:extLst>
              <a:ext uri="{FF2B5EF4-FFF2-40B4-BE49-F238E27FC236}">
                <a16:creationId xmlns:a16="http://schemas.microsoft.com/office/drawing/2014/main" id="{264E05AD-805B-4F1B-9512-F4B8859D3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91BE5F-0BEA-4212-AAC8-A84A086B5A3D}"/>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3208370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4C821-4998-42A5-AF5E-489B7E08CF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E32EE2-68DC-467E-B2E7-F8B67DBAA3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D4ECED-9E6C-424E-93C8-9F985F7681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084F4B-3351-4DCC-801D-041E5F44CE0A}"/>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6" name="Footer Placeholder 5">
            <a:extLst>
              <a:ext uri="{FF2B5EF4-FFF2-40B4-BE49-F238E27FC236}">
                <a16:creationId xmlns:a16="http://schemas.microsoft.com/office/drawing/2014/main" id="{E979A2C8-1526-4C4D-AFB9-56A8CC2CA4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01F5DC-8DAC-4625-BA43-37218099D558}"/>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98218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10B7D-AB3D-4727-874B-97A071BD05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2692DB-F5B5-40DE-802D-954214D837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4811CE-498C-492F-BF3C-F0B6F60D7C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3D465D-EF02-42FC-94FB-8C487B6340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7B5E15-CF4E-462F-9196-1D44FCACA6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D1239E-FE1B-41F7-9E45-9F0CE9878242}"/>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8" name="Footer Placeholder 7">
            <a:extLst>
              <a:ext uri="{FF2B5EF4-FFF2-40B4-BE49-F238E27FC236}">
                <a16:creationId xmlns:a16="http://schemas.microsoft.com/office/drawing/2014/main" id="{223EF9FF-31C9-4E06-AA20-EC2B2A5BC5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2428B9B-AAB3-4FF8-AAD3-EF3D765158CD}"/>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1109550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48E27-9C77-4C4D-AFCB-E999DA54A5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F475C3-07EF-452F-A12D-F626EAFE6BFF}"/>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4" name="Footer Placeholder 3">
            <a:extLst>
              <a:ext uri="{FF2B5EF4-FFF2-40B4-BE49-F238E27FC236}">
                <a16:creationId xmlns:a16="http://schemas.microsoft.com/office/drawing/2014/main" id="{03AD8A8D-58E1-4301-9BA8-39CF0C4F5B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7BCE21-896A-4E17-A527-F98E5C8D3964}"/>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3285149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721890-2860-4BEE-BB02-91A1EF0B9A6D}"/>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3" name="Footer Placeholder 2">
            <a:extLst>
              <a:ext uri="{FF2B5EF4-FFF2-40B4-BE49-F238E27FC236}">
                <a16:creationId xmlns:a16="http://schemas.microsoft.com/office/drawing/2014/main" id="{B5AB85E4-5141-47A3-AAEE-40B923CCFA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A1CAB2-3536-44C6-8866-57D54BB6F13A}"/>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2874174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7A08E-5C85-4347-87FD-95515798CE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C1ADE76-BF51-4BE1-ABBE-F389EA52B5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33FE58-1314-459C-B73B-7FB6A06255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070331-1E1C-40EB-8388-7821BFEB0B19}"/>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6" name="Footer Placeholder 5">
            <a:extLst>
              <a:ext uri="{FF2B5EF4-FFF2-40B4-BE49-F238E27FC236}">
                <a16:creationId xmlns:a16="http://schemas.microsoft.com/office/drawing/2014/main" id="{9CA024E2-594F-49E9-BC6F-EF1844AB80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30B79A-8EE9-41C1-B721-881278C1DCBE}"/>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2051834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7CA2A-14FE-412D-B5DC-35F340344E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7275729-CE9F-4C87-A470-96244607FA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B7BF357-EB22-4123-9DFC-4751ED204B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09B3DC-1C6D-4B53-809B-10A6C922F2B2}"/>
              </a:ext>
            </a:extLst>
          </p:cNvPr>
          <p:cNvSpPr>
            <a:spLocks noGrp="1"/>
          </p:cNvSpPr>
          <p:nvPr>
            <p:ph type="dt" sz="half" idx="10"/>
          </p:nvPr>
        </p:nvSpPr>
        <p:spPr/>
        <p:txBody>
          <a:bodyPr/>
          <a:lstStyle/>
          <a:p>
            <a:fld id="{62EDEE4B-1D31-4958-8384-255A71776BD8}" type="datetimeFigureOut">
              <a:rPr lang="en-US" smtClean="0"/>
              <a:t>1/10/2021</a:t>
            </a:fld>
            <a:endParaRPr lang="en-US"/>
          </a:p>
        </p:txBody>
      </p:sp>
      <p:sp>
        <p:nvSpPr>
          <p:cNvPr id="6" name="Footer Placeholder 5">
            <a:extLst>
              <a:ext uri="{FF2B5EF4-FFF2-40B4-BE49-F238E27FC236}">
                <a16:creationId xmlns:a16="http://schemas.microsoft.com/office/drawing/2014/main" id="{39098F97-FBDF-4AED-8753-90DDE81ADA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65951C-F09F-4D44-A722-FA0A5F01F2B4}"/>
              </a:ext>
            </a:extLst>
          </p:cNvPr>
          <p:cNvSpPr>
            <a:spLocks noGrp="1"/>
          </p:cNvSpPr>
          <p:nvPr>
            <p:ph type="sldNum" sz="quarter" idx="12"/>
          </p:nvPr>
        </p:nvSpPr>
        <p:spPr/>
        <p:txBody>
          <a:bodyPr/>
          <a:lstStyle/>
          <a:p>
            <a:fld id="{BFB0A2A7-DA1F-42E1-927A-B9A90C3378DE}" type="slidenum">
              <a:rPr lang="en-US" smtClean="0"/>
              <a:t>‹#›</a:t>
            </a:fld>
            <a:endParaRPr lang="en-US"/>
          </a:p>
        </p:txBody>
      </p:sp>
    </p:spTree>
    <p:extLst>
      <p:ext uri="{BB962C8B-B14F-4D97-AF65-F5344CB8AC3E}">
        <p14:creationId xmlns:p14="http://schemas.microsoft.com/office/powerpoint/2010/main" val="3976769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87DCB1-7950-4124-9CA0-1530172F5D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D1277C3-240F-48EC-8C9D-8DBCCD098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A440E9-9F1B-4671-AA2A-6F4EBEB103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EDEE4B-1D31-4958-8384-255A71776BD8}" type="datetimeFigureOut">
              <a:rPr lang="en-US" smtClean="0"/>
              <a:t>1/10/2021</a:t>
            </a:fld>
            <a:endParaRPr lang="en-US"/>
          </a:p>
        </p:txBody>
      </p:sp>
      <p:sp>
        <p:nvSpPr>
          <p:cNvPr id="5" name="Footer Placeholder 4">
            <a:extLst>
              <a:ext uri="{FF2B5EF4-FFF2-40B4-BE49-F238E27FC236}">
                <a16:creationId xmlns:a16="http://schemas.microsoft.com/office/drawing/2014/main" id="{6493A421-E919-4F63-8DAD-B374959164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F2E28-F8DB-46B4-80E0-94454445E1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B0A2A7-DA1F-42E1-927A-B9A90C3378DE}" type="slidenum">
              <a:rPr lang="en-US" smtClean="0"/>
              <a:t>‹#›</a:t>
            </a:fld>
            <a:endParaRPr lang="en-US"/>
          </a:p>
        </p:txBody>
      </p:sp>
    </p:spTree>
    <p:extLst>
      <p:ext uri="{BB962C8B-B14F-4D97-AF65-F5344CB8AC3E}">
        <p14:creationId xmlns:p14="http://schemas.microsoft.com/office/powerpoint/2010/main" val="196260108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62B3DF7-63B1-44D6-8A8E-717294C40589}"/>
              </a:ext>
            </a:extLst>
          </p:cNvPr>
          <p:cNvSpPr>
            <a:spLocks noGrp="1"/>
          </p:cNvSpPr>
          <p:nvPr>
            <p:ph type="ctrTitle"/>
          </p:nvPr>
        </p:nvSpPr>
        <p:spPr>
          <a:xfrm>
            <a:off x="3043403" y="1767754"/>
            <a:ext cx="6105194" cy="2031055"/>
          </a:xfrm>
        </p:spPr>
        <p:txBody>
          <a:bodyPr>
            <a:normAutofit/>
          </a:bodyPr>
          <a:lstStyle/>
          <a:p>
            <a:r>
              <a:rPr lang="fa-IR" dirty="0">
                <a:solidFill>
                  <a:srgbClr val="C00000"/>
                </a:solidFill>
                <a:cs typeface="B Compset" panose="00000400000000000000" pitchFamily="2" charset="-78"/>
              </a:rPr>
              <a:t>تاریخچه هواپیما</a:t>
            </a:r>
            <a:endParaRPr lang="en-US" dirty="0">
              <a:solidFill>
                <a:srgbClr val="C00000"/>
              </a:solidFill>
              <a:cs typeface="B Compset" panose="00000400000000000000" pitchFamily="2" charset="-78"/>
            </a:endParaRPr>
          </a:p>
        </p:txBody>
      </p:sp>
      <p:sp>
        <p:nvSpPr>
          <p:cNvPr id="3" name="Subtitle 2">
            <a:extLst>
              <a:ext uri="{FF2B5EF4-FFF2-40B4-BE49-F238E27FC236}">
                <a16:creationId xmlns:a16="http://schemas.microsoft.com/office/drawing/2014/main" id="{EBEB61C3-1AB2-4F93-9732-3B9508B1C093}"/>
              </a:ext>
            </a:extLst>
          </p:cNvPr>
          <p:cNvSpPr>
            <a:spLocks noGrp="1"/>
          </p:cNvSpPr>
          <p:nvPr>
            <p:ph type="subTitle" idx="1"/>
          </p:nvPr>
        </p:nvSpPr>
        <p:spPr>
          <a:xfrm>
            <a:off x="3043403" y="3798809"/>
            <a:ext cx="6105194" cy="682079"/>
          </a:xfrm>
        </p:spPr>
        <p:txBody>
          <a:bodyPr>
            <a:normAutofit/>
          </a:bodyPr>
          <a:lstStyle/>
          <a:p>
            <a:pPr rtl="1"/>
            <a:r>
              <a:rPr lang="fa-IR" dirty="0">
                <a:solidFill>
                  <a:srgbClr val="002060"/>
                </a:solidFill>
                <a:cs typeface="B Compset" panose="00000400000000000000" pitchFamily="2" charset="-78"/>
              </a:rPr>
              <a:t>کاری از امیرحسین مراد</a:t>
            </a:r>
            <a:endParaRPr lang="en-US" dirty="0">
              <a:solidFill>
                <a:srgbClr val="002060"/>
              </a:solidFill>
              <a:cs typeface="B Compset" panose="00000400000000000000" pitchFamily="2" charset="-78"/>
            </a:endParaRPr>
          </a:p>
        </p:txBody>
      </p:sp>
    </p:spTree>
    <p:extLst>
      <p:ext uri="{BB962C8B-B14F-4D97-AF65-F5344CB8AC3E}">
        <p14:creationId xmlns:p14="http://schemas.microsoft.com/office/powerpoint/2010/main" val="22619284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169D-D5D7-4B58-9FD3-415A2DBEB2FA}"/>
              </a:ext>
            </a:extLst>
          </p:cNvPr>
          <p:cNvSpPr>
            <a:spLocks noGrp="1"/>
          </p:cNvSpPr>
          <p:nvPr>
            <p:ph type="title"/>
          </p:nvPr>
        </p:nvSpPr>
        <p:spPr/>
        <p:txBody>
          <a:bodyPr>
            <a:normAutofit/>
          </a:bodyPr>
          <a:lstStyle/>
          <a:p>
            <a:pPr algn="ctr" rtl="1"/>
            <a:r>
              <a:rPr lang="fa-IR" sz="5400" dirty="0">
                <a:solidFill>
                  <a:srgbClr val="C00000"/>
                </a:solidFill>
                <a:cs typeface="B Compset" panose="00000400000000000000" pitchFamily="2" charset="-78"/>
              </a:rPr>
              <a:t>اولین هواپیما</a:t>
            </a:r>
            <a:endParaRPr lang="en-US" sz="5400" dirty="0">
              <a:solidFill>
                <a:srgbClr val="C00000"/>
              </a:solidFill>
              <a:cs typeface="B Compset" panose="00000400000000000000" pitchFamily="2" charset="-78"/>
            </a:endParaRPr>
          </a:p>
        </p:txBody>
      </p:sp>
      <p:pic>
        <p:nvPicPr>
          <p:cNvPr id="6" name="Content Placeholder 5">
            <a:extLst>
              <a:ext uri="{FF2B5EF4-FFF2-40B4-BE49-F238E27FC236}">
                <a16:creationId xmlns:a16="http://schemas.microsoft.com/office/drawing/2014/main" id="{BE4039E0-0CB8-4885-AA23-2F7439A26E9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48768" y="2054087"/>
            <a:ext cx="4955059" cy="381307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Content Placeholder 3">
            <a:extLst>
              <a:ext uri="{FF2B5EF4-FFF2-40B4-BE49-F238E27FC236}">
                <a16:creationId xmlns:a16="http://schemas.microsoft.com/office/drawing/2014/main" id="{87BB2CD7-EB34-484A-925B-E4DF3C59B598}"/>
              </a:ext>
            </a:extLst>
          </p:cNvPr>
          <p:cNvSpPr>
            <a:spLocks noGrp="1"/>
          </p:cNvSpPr>
          <p:nvPr>
            <p:ph sz="half" idx="2"/>
          </p:nvPr>
        </p:nvSpPr>
        <p:spPr/>
        <p:txBody>
          <a:bodyPr>
            <a:noAutofit/>
          </a:bodyPr>
          <a:lstStyle/>
          <a:p>
            <a:pPr marL="0" indent="0" algn="r" rtl="1">
              <a:buNone/>
            </a:pPr>
            <a:r>
              <a:rPr lang="fa-IR" sz="2000" dirty="0">
                <a:solidFill>
                  <a:srgbClr val="002060"/>
                </a:solidFill>
                <a:cs typeface="B Compset" panose="00000400000000000000" pitchFamily="2" charset="-78"/>
              </a:rPr>
              <a:t>لئوناردو داوینچی نقاش ، مجسمه ساز ، فیزیكدان ، فیلسوف ، طبیب و دانشمند ایتالیایی نیازی به معرفی ندارد . او مدعی بو كه توسط بالهای متحرك مصنوعی می توان مانند مرغان در آسمان پرواز كرد و یا لااقل از مكانهای مرتفع به آسانی و بی خطر فرود آمد . اندیشه او را یارانش به باد مسخره گرفتند ولی او پس از مدتی آزمایش موفق شد دستگاه كوچكی بسازد كه مركب از دو بال یك بدنه و یك سكان بود ، داوینچی دستگاه خود را از مكان مرتفعی به پائین رها نمود . این دستگاه كه در حقیقت پدر بزرگ هواپیماهای امروزی است پس از طی خط سیر طولانی به آرامی روی زمین نشست .</a:t>
            </a:r>
            <a:br>
              <a:rPr lang="fa-IR" sz="2000" dirty="0">
                <a:solidFill>
                  <a:srgbClr val="002060"/>
                </a:solidFill>
                <a:cs typeface="B Compset" panose="00000400000000000000" pitchFamily="2" charset="-78"/>
              </a:rPr>
            </a:br>
            <a:r>
              <a:rPr lang="fa-IR" sz="2000" dirty="0">
                <a:solidFill>
                  <a:srgbClr val="002060"/>
                </a:solidFill>
                <a:cs typeface="B Compset" panose="00000400000000000000" pitchFamily="2" charset="-78"/>
              </a:rPr>
              <a:t>چندی بعد لئوناردو در سال ۱۵۰۰ دستگاه خود را كاملتر نمود بوسیله یك فنر كه حركات ملایمی به بالهای دستگاه اختراعی می داد موفق شد آن را مدت بیشتری در هوا نگاه دارد ، ولی البته كسی با آن پرواز نكرد و اطرافیانش دستگاه را خرد كرده استاد را رنجیده خاطر ساختند و ار ادامه این كار منصرف كردند .</a:t>
            </a:r>
            <a:endParaRPr lang="en-US" sz="2000" dirty="0">
              <a:solidFill>
                <a:srgbClr val="002060"/>
              </a:solidFill>
              <a:cs typeface="B Compset" panose="00000400000000000000" pitchFamily="2" charset="-78"/>
            </a:endParaRPr>
          </a:p>
        </p:txBody>
      </p:sp>
    </p:spTree>
    <p:extLst>
      <p:ext uri="{BB962C8B-B14F-4D97-AF65-F5344CB8AC3E}">
        <p14:creationId xmlns:p14="http://schemas.microsoft.com/office/powerpoint/2010/main" val="416764194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45181-270A-41D0-9C0E-17841B2FE786}"/>
              </a:ext>
            </a:extLst>
          </p:cNvPr>
          <p:cNvSpPr>
            <a:spLocks noGrp="1"/>
          </p:cNvSpPr>
          <p:nvPr>
            <p:ph type="title"/>
          </p:nvPr>
        </p:nvSpPr>
        <p:spPr/>
        <p:txBody>
          <a:bodyPr/>
          <a:lstStyle/>
          <a:p>
            <a:pPr algn="ctr" rtl="1"/>
            <a:r>
              <a:rPr lang="fa-IR" dirty="0">
                <a:solidFill>
                  <a:srgbClr val="C00000"/>
                </a:solidFill>
                <a:cs typeface="B Compset" panose="00000400000000000000" pitchFamily="2" charset="-78"/>
              </a:rPr>
              <a:t>پیشرفت علم</a:t>
            </a:r>
            <a:endParaRPr lang="en-US" dirty="0">
              <a:solidFill>
                <a:srgbClr val="C00000"/>
              </a:solidFill>
              <a:cs typeface="B Compset" panose="00000400000000000000" pitchFamily="2" charset="-78"/>
            </a:endParaRPr>
          </a:p>
        </p:txBody>
      </p:sp>
      <p:pic>
        <p:nvPicPr>
          <p:cNvPr id="6" name="Content Placeholder 5">
            <a:extLst>
              <a:ext uri="{FF2B5EF4-FFF2-40B4-BE49-F238E27FC236}">
                <a16:creationId xmlns:a16="http://schemas.microsoft.com/office/drawing/2014/main" id="{3FB5D74D-D73C-4915-A93A-1F7AAC3A4F71}"/>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40691" y="2242552"/>
            <a:ext cx="5579110" cy="34869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Content Placeholder 3">
            <a:extLst>
              <a:ext uri="{FF2B5EF4-FFF2-40B4-BE49-F238E27FC236}">
                <a16:creationId xmlns:a16="http://schemas.microsoft.com/office/drawing/2014/main" id="{C2D5D1FD-117C-4544-92D4-469559828543}"/>
              </a:ext>
            </a:extLst>
          </p:cNvPr>
          <p:cNvSpPr>
            <a:spLocks noGrp="1"/>
          </p:cNvSpPr>
          <p:nvPr>
            <p:ph sz="half" idx="2"/>
          </p:nvPr>
        </p:nvSpPr>
        <p:spPr>
          <a:xfrm>
            <a:off x="6397487" y="1690688"/>
            <a:ext cx="5181600" cy="4667250"/>
          </a:xfrm>
        </p:spPr>
        <p:txBody>
          <a:bodyPr>
            <a:noAutofit/>
          </a:bodyPr>
          <a:lstStyle/>
          <a:p>
            <a:pPr marL="0" indent="0" algn="r" rtl="1">
              <a:buNone/>
            </a:pPr>
            <a:r>
              <a:rPr lang="fa-IR" sz="1800" dirty="0">
                <a:solidFill>
                  <a:srgbClr val="002060"/>
                </a:solidFill>
                <a:cs typeface="B Compset" panose="00000400000000000000" pitchFamily="2" charset="-78"/>
              </a:rPr>
              <a:t>در ۱۷۸۴ م بین ونو فرانسوی دستگاهی ساخت كه بالهایش شبیه پروانه یا فرفره بود . این دستگاه نیز می توانست مدت زیادی در هوا بماند و سقوط نكند .</a:t>
            </a:r>
            <a:br>
              <a:rPr lang="fa-IR" sz="1800" dirty="0">
                <a:solidFill>
                  <a:srgbClr val="002060"/>
                </a:solidFill>
                <a:cs typeface="B Compset" panose="00000400000000000000" pitchFamily="2" charset="-78"/>
              </a:rPr>
            </a:br>
            <a:r>
              <a:rPr lang="fa-IR" sz="1800" dirty="0">
                <a:solidFill>
                  <a:srgbClr val="002060"/>
                </a:solidFill>
                <a:cs typeface="B Compset" panose="00000400000000000000" pitchFamily="2" charset="-78"/>
              </a:rPr>
              <a:t>در سال ۱۸۴۳ م هنسون آلمانی دستگاهی ساخت كه دارای دو بال بسیار بزرگ ، یك سكان و اتاقك كوچك برای حمل انسان بود . این دستگاه نسبتاً كاملتر از دستگاهای قبلی بود می توانست كم و بیش مانند هواپیماهای بی موتور عمل كند . بدین ترتیب كه آن را با زحمت فراوانی آن را به مكان مرتفعی می بردند و هنگام وزیدن باد مناسب آن را به سوی جلو پرتاب می كردند . دستگاه سبك حتی با داشتن یك سرنشین در هوا چرخ می زد و به آرامی بر روی زمین می نشست .</a:t>
            </a:r>
            <a:br>
              <a:rPr lang="fa-IR" sz="1800" dirty="0">
                <a:solidFill>
                  <a:srgbClr val="002060"/>
                </a:solidFill>
                <a:cs typeface="B Compset" panose="00000400000000000000" pitchFamily="2" charset="-78"/>
              </a:rPr>
            </a:br>
            <a:r>
              <a:rPr lang="fa-IR" sz="1800" dirty="0">
                <a:solidFill>
                  <a:srgbClr val="002060"/>
                </a:solidFill>
                <a:cs typeface="B Compset" panose="00000400000000000000" pitchFamily="2" charset="-78"/>
              </a:rPr>
              <a:t>موفقیت هنسن در این راه توجه عده زیادی از محققین را جلب كرد و از این تاریخ به بعد متوجه شدند كه ممكن است دستگاه كاملی تعبیه كرد كه از مكانهای مرتفع در فضا رها شود و مانند پرندگان بر روی هوا بلغزد بدون آنكه سقوط آنی در پی داشته باشد ولی ماندن در هوا و ادامه پرواز مشكل بزرگی بود كه حل آن به نظر هیچ كس نمی رسید . از سوی دیگر همین اختراع تكمیل شده هنسن نیز معایب فراوانی داشت و دیگران كه كار وی را تقلید كردند فدای بلند پروازی خود شدند ، سقوط كردند و جان شیرین از دست دادند . آزمایشات بسیار زیادی انجام شد تا بالاخره برادران رایت کاملترین هواپیما را اختراع کردند</a:t>
            </a:r>
            <a:endParaRPr lang="en-US" sz="1800" dirty="0">
              <a:solidFill>
                <a:srgbClr val="002060"/>
              </a:solidFill>
              <a:cs typeface="B Compset" panose="00000400000000000000" pitchFamily="2" charset="-78"/>
            </a:endParaRPr>
          </a:p>
        </p:txBody>
      </p:sp>
    </p:spTree>
    <p:extLst>
      <p:ext uri="{BB962C8B-B14F-4D97-AF65-F5344CB8AC3E}">
        <p14:creationId xmlns:p14="http://schemas.microsoft.com/office/powerpoint/2010/main" val="3968168597"/>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A0B1E-B87F-4284-92A4-8493E102A4D4}"/>
              </a:ext>
            </a:extLst>
          </p:cNvPr>
          <p:cNvSpPr>
            <a:spLocks noGrp="1"/>
          </p:cNvSpPr>
          <p:nvPr>
            <p:ph type="title"/>
          </p:nvPr>
        </p:nvSpPr>
        <p:spPr/>
        <p:txBody>
          <a:bodyPr>
            <a:normAutofit/>
          </a:bodyPr>
          <a:lstStyle/>
          <a:p>
            <a:pPr algn="ctr" rtl="1"/>
            <a:r>
              <a:rPr lang="fa-IR" sz="5400" dirty="0">
                <a:solidFill>
                  <a:srgbClr val="C00000"/>
                </a:solidFill>
                <a:cs typeface="B Compset" panose="00000400000000000000" pitchFamily="2" charset="-78"/>
              </a:rPr>
              <a:t>برادران رایت</a:t>
            </a:r>
            <a:endParaRPr lang="en-US" sz="5400" dirty="0">
              <a:solidFill>
                <a:srgbClr val="C00000"/>
              </a:solidFill>
              <a:cs typeface="B Compset" panose="00000400000000000000" pitchFamily="2" charset="-78"/>
            </a:endParaRPr>
          </a:p>
        </p:txBody>
      </p:sp>
      <p:sp>
        <p:nvSpPr>
          <p:cNvPr id="4" name="Text Placeholder 3">
            <a:extLst>
              <a:ext uri="{FF2B5EF4-FFF2-40B4-BE49-F238E27FC236}">
                <a16:creationId xmlns:a16="http://schemas.microsoft.com/office/drawing/2014/main" id="{B1214BA0-998F-412B-8672-8ED9219EF126}"/>
              </a:ext>
            </a:extLst>
          </p:cNvPr>
          <p:cNvSpPr>
            <a:spLocks noGrp="1"/>
          </p:cNvSpPr>
          <p:nvPr>
            <p:ph type="body" idx="1"/>
          </p:nvPr>
        </p:nvSpPr>
        <p:spPr/>
        <p:txBody>
          <a:bodyPr>
            <a:normAutofit/>
          </a:bodyPr>
          <a:lstStyle/>
          <a:p>
            <a:pPr algn="ctr" rtl="1"/>
            <a:r>
              <a:rPr lang="fa-IR" sz="3600" b="0" dirty="0">
                <a:solidFill>
                  <a:srgbClr val="C00000"/>
                </a:solidFill>
                <a:cs typeface="B Compset" panose="00000400000000000000" pitchFamily="2" charset="-78"/>
              </a:rPr>
              <a:t>سازه برادران رایت</a:t>
            </a:r>
            <a:endParaRPr lang="en-US" sz="3600" b="0" dirty="0">
              <a:solidFill>
                <a:srgbClr val="C00000"/>
              </a:solidFill>
              <a:cs typeface="B Compset" panose="00000400000000000000" pitchFamily="2" charset="-78"/>
            </a:endParaRPr>
          </a:p>
        </p:txBody>
      </p:sp>
      <p:pic>
        <p:nvPicPr>
          <p:cNvPr id="9" name="Content Placeholder 8">
            <a:extLst>
              <a:ext uri="{FF2B5EF4-FFF2-40B4-BE49-F238E27FC236}">
                <a16:creationId xmlns:a16="http://schemas.microsoft.com/office/drawing/2014/main" id="{A50A520B-5F22-4417-A517-B180486C844F}"/>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51511" y="2646921"/>
            <a:ext cx="4734340" cy="3400896"/>
          </a:xfrm>
          <a:prstGeom prst="rect">
            <a:avLst/>
          </a:prstGeom>
          <a:ln w="88900" cap="sq" cmpd="thickThin">
            <a:solidFill>
              <a:srgbClr val="000000"/>
            </a:solidFill>
            <a:prstDash val="solid"/>
            <a:miter lim="800000"/>
          </a:ln>
          <a:effectLst>
            <a:innerShdw blurRad="76200">
              <a:srgbClr val="000000"/>
            </a:innerShdw>
          </a:effectLst>
        </p:spPr>
      </p:pic>
      <p:sp>
        <p:nvSpPr>
          <p:cNvPr id="6" name="Text Placeholder 5">
            <a:extLst>
              <a:ext uri="{FF2B5EF4-FFF2-40B4-BE49-F238E27FC236}">
                <a16:creationId xmlns:a16="http://schemas.microsoft.com/office/drawing/2014/main" id="{33C9E355-1779-4886-B79D-9AB763717714}"/>
              </a:ext>
            </a:extLst>
          </p:cNvPr>
          <p:cNvSpPr>
            <a:spLocks noGrp="1"/>
          </p:cNvSpPr>
          <p:nvPr>
            <p:ph type="body" sz="quarter" idx="3"/>
          </p:nvPr>
        </p:nvSpPr>
        <p:spPr>
          <a:xfrm>
            <a:off x="6172200" y="1756848"/>
            <a:ext cx="5183188" cy="823912"/>
          </a:xfrm>
        </p:spPr>
        <p:txBody>
          <a:bodyPr>
            <a:normAutofit/>
          </a:bodyPr>
          <a:lstStyle/>
          <a:p>
            <a:pPr algn="ctr" rtl="1"/>
            <a:r>
              <a:rPr lang="fa-IR" sz="3600" b="0" dirty="0">
                <a:solidFill>
                  <a:srgbClr val="C00000"/>
                </a:solidFill>
                <a:cs typeface="B Compset" panose="00000400000000000000" pitchFamily="2" charset="-78"/>
              </a:rPr>
              <a:t>تاریخچه هوابیما های بعدی</a:t>
            </a:r>
          </a:p>
        </p:txBody>
      </p:sp>
      <p:sp>
        <p:nvSpPr>
          <p:cNvPr id="7" name="Content Placeholder 6">
            <a:extLst>
              <a:ext uri="{FF2B5EF4-FFF2-40B4-BE49-F238E27FC236}">
                <a16:creationId xmlns:a16="http://schemas.microsoft.com/office/drawing/2014/main" id="{41225D3C-E3B0-4B23-BE14-2C9B4DC4CD4E}"/>
              </a:ext>
            </a:extLst>
          </p:cNvPr>
          <p:cNvSpPr>
            <a:spLocks noGrp="1"/>
          </p:cNvSpPr>
          <p:nvPr>
            <p:ph sz="quarter" idx="4"/>
          </p:nvPr>
        </p:nvSpPr>
        <p:spPr>
          <a:xfrm>
            <a:off x="6172200" y="2646921"/>
            <a:ext cx="5183188" cy="3684588"/>
          </a:xfrm>
        </p:spPr>
        <p:txBody>
          <a:bodyPr>
            <a:noAutofit/>
          </a:bodyPr>
          <a:lstStyle/>
          <a:p>
            <a:pPr marL="0" indent="0" algn="just" rtl="1">
              <a:buNone/>
            </a:pPr>
            <a:r>
              <a:rPr lang="fa-IR" sz="2200" dirty="0">
                <a:solidFill>
                  <a:srgbClr val="002060"/>
                </a:solidFill>
                <a:cs typeface="B Compset" panose="00000400000000000000" pitchFamily="2" charset="-78"/>
              </a:rPr>
              <a:t>در 14 دسامبر سال 1903 میلادی برادران رایت اولین هواپیما را اختراع کردند. البته در اولین پرواز خود با شکست مواجه شدند ولی دست از تلاش بر نداشتند و با بارها امتحان آزمایشی و برطرف کردن نقص ها و اشکالات، توانستند در 17 دسامبر هواپیمای تک موتوری خود را 4 بار پرواز بدهند. آن ها اختراعشان را در طول دو سال از زمانی که اولین پروازشان را انجام دهند، با اضافه کردن یک سکان افقی به جلوی هواپیما توانستند تا تعادل طولی در جلو و یا عقب هواپیما را حفظ نمایند. سال بعد آن ها یک سکان عمودی برای تعبیه به پشت هواپیما اضافه کردند تا بتوانند با کمک آن هواپیما را به سمت های مختلف متمایل کنند و آن را در ارتفاع لازم به پرواز در آورند.  </a:t>
            </a:r>
            <a:endParaRPr lang="en-US" sz="2200" dirty="0">
              <a:solidFill>
                <a:srgbClr val="002060"/>
              </a:solidFill>
              <a:cs typeface="B Compset" panose="00000400000000000000" pitchFamily="2" charset="-78"/>
            </a:endParaRPr>
          </a:p>
        </p:txBody>
      </p:sp>
    </p:spTree>
    <p:extLst>
      <p:ext uri="{BB962C8B-B14F-4D97-AF65-F5344CB8AC3E}">
        <p14:creationId xmlns:p14="http://schemas.microsoft.com/office/powerpoint/2010/main" val="86301629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ppt_x"/>
                                          </p:val>
                                        </p:tav>
                                        <p:tav tm="100000">
                                          <p:val>
                                            <p:strVal val="#ppt_x"/>
                                          </p:val>
                                        </p:tav>
                                      </p:tavLst>
                                    </p:anim>
                                    <p:anim calcmode="lin" valueType="num">
                                      <p:cBhvr additive="base">
                                        <p:cTn id="1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16218EE-61B3-44ED-9F92-A7FE02A60968}"/>
              </a:ext>
            </a:extLst>
          </p:cNvPr>
          <p:cNvSpPr>
            <a:spLocks noGrp="1"/>
          </p:cNvSpPr>
          <p:nvPr>
            <p:ph type="title"/>
          </p:nvPr>
        </p:nvSpPr>
        <p:spPr/>
        <p:txBody>
          <a:bodyPr>
            <a:normAutofit/>
          </a:bodyPr>
          <a:lstStyle/>
          <a:p>
            <a:pPr algn="ctr" rtl="1"/>
            <a:r>
              <a:rPr lang="fa-IR" sz="5400" dirty="0">
                <a:solidFill>
                  <a:srgbClr val="C00000"/>
                </a:solidFill>
                <a:cs typeface="B Compset" panose="00000400000000000000" pitchFamily="2" charset="-78"/>
              </a:rPr>
              <a:t>هواپیما در طول جنگ جهانی</a:t>
            </a:r>
            <a:endParaRPr lang="en-US" sz="5400" dirty="0">
              <a:solidFill>
                <a:srgbClr val="C00000"/>
              </a:solidFill>
              <a:cs typeface="B Compset" panose="00000400000000000000" pitchFamily="2" charset="-78"/>
            </a:endParaRPr>
          </a:p>
        </p:txBody>
      </p:sp>
      <p:pic>
        <p:nvPicPr>
          <p:cNvPr id="13" name="Content Placeholder 12">
            <a:extLst>
              <a:ext uri="{FF2B5EF4-FFF2-40B4-BE49-F238E27FC236}">
                <a16:creationId xmlns:a16="http://schemas.microsoft.com/office/drawing/2014/main" id="{9E9DA078-55F2-4D3A-AB92-E033A439D34F}"/>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73157" y="2262774"/>
            <a:ext cx="5181600" cy="32385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1" name="Content Placeholder 10">
            <a:extLst>
              <a:ext uri="{FF2B5EF4-FFF2-40B4-BE49-F238E27FC236}">
                <a16:creationId xmlns:a16="http://schemas.microsoft.com/office/drawing/2014/main" id="{C5CB4552-D2F6-40FA-A414-A63DBC9AA8D8}"/>
              </a:ext>
            </a:extLst>
          </p:cNvPr>
          <p:cNvSpPr>
            <a:spLocks noGrp="1"/>
          </p:cNvSpPr>
          <p:nvPr>
            <p:ph sz="half" idx="2"/>
          </p:nvPr>
        </p:nvSpPr>
        <p:spPr/>
        <p:txBody>
          <a:bodyPr>
            <a:noAutofit/>
          </a:bodyPr>
          <a:lstStyle/>
          <a:p>
            <a:pPr marL="0" indent="0" algn="just" rtl="1">
              <a:buNone/>
            </a:pPr>
            <a:r>
              <a:rPr lang="fa-IR" sz="2000" dirty="0">
                <a:solidFill>
                  <a:srgbClr val="002060"/>
                </a:solidFill>
                <a:cs typeface="B Compset" panose="00000400000000000000" pitchFamily="2" charset="-78"/>
              </a:rPr>
              <a:t>در طول جنگ جهانی دوم کلیه ی فعالیت های اقتصادی، کشاورزی، صنعتی، و تجاری، تحت الشعاع جنگ قرار گرفتند. صنعت هواپیمایی هم استثنا نبود؛ اما با وجود مشکلات متعدد و به رغم ناملایمات فراوان، فعالیت این صنعت پر سود هرگز متوقف نشد و صنعت هواپیمایی به حیات خود ادامه داد. پس از پایان جنگ صنعت هواپیمایی مجددا موجب رونق اقتصادی و تجارت شد. در روزهای پس از جنگ، تقاضا برای جا به جایی بار افزایش یافته بود و این امر در روزهای پایانی جنگ، قابل پیش بینی بود؛ چرا که هواپیماها در واقع پرنده ی قدرتمندی بودند که می توانستند حجم زیادی از بار و مسافر را در مدت زمان بسیار کوتاهی جا به جا نمایند. در این جای تاریخچه ی صنعت هواپیمایی کاملا عیان و مشخص بود که صنعت هواپیمایی در اقتصاد جهان پس از جنگ، نقشی حساس و کلیدی خواهد داشت. در آن روزها به نظر می رسید که بسیاری از کشورها مایلند خدمات هواپیمایی کشوری را به صورت تجاری ارائه دهند.</a:t>
            </a:r>
            <a:endParaRPr lang="en-US" sz="2000" dirty="0">
              <a:solidFill>
                <a:srgbClr val="002060"/>
              </a:solidFill>
              <a:cs typeface="B Compset" panose="00000400000000000000" pitchFamily="2" charset="-78"/>
            </a:endParaRPr>
          </a:p>
        </p:txBody>
      </p:sp>
    </p:spTree>
    <p:extLst>
      <p:ext uri="{BB962C8B-B14F-4D97-AF65-F5344CB8AC3E}">
        <p14:creationId xmlns:p14="http://schemas.microsoft.com/office/powerpoint/2010/main" val="169362722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fade">
                                      <p:cBhvr>
                                        <p:cTn id="13" dur="1000"/>
                                        <p:tgtEl>
                                          <p:spTgt spid="11">
                                            <p:txEl>
                                              <p:pRg st="0" end="0"/>
                                            </p:txEl>
                                          </p:spTgt>
                                        </p:tgtEl>
                                      </p:cBhvr>
                                    </p:animEffect>
                                    <p:anim calcmode="lin" valueType="num">
                                      <p:cBhvr>
                                        <p:cTn id="14"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D7DF3-6F85-45E3-B19D-07EAA16E0EE2}"/>
              </a:ext>
            </a:extLst>
          </p:cNvPr>
          <p:cNvSpPr>
            <a:spLocks noGrp="1"/>
          </p:cNvSpPr>
          <p:nvPr>
            <p:ph type="title"/>
          </p:nvPr>
        </p:nvSpPr>
        <p:spPr/>
        <p:txBody>
          <a:bodyPr>
            <a:normAutofit/>
          </a:bodyPr>
          <a:lstStyle/>
          <a:p>
            <a:pPr algn="ctr" rtl="1"/>
            <a:r>
              <a:rPr lang="fa-IR" sz="5400" dirty="0">
                <a:solidFill>
                  <a:srgbClr val="C00000"/>
                </a:solidFill>
                <a:cs typeface="B Compset" panose="00000400000000000000" pitchFamily="2" charset="-78"/>
              </a:rPr>
              <a:t>روش کارکرد هواپیما</a:t>
            </a:r>
            <a:endParaRPr lang="en-US" sz="5400" dirty="0">
              <a:solidFill>
                <a:srgbClr val="C00000"/>
              </a:solidFill>
              <a:cs typeface="B Compset" panose="00000400000000000000" pitchFamily="2" charset="-78"/>
            </a:endParaRPr>
          </a:p>
        </p:txBody>
      </p:sp>
      <p:pic>
        <p:nvPicPr>
          <p:cNvPr id="6" name="Content Placeholder 5">
            <a:extLst>
              <a:ext uri="{FF2B5EF4-FFF2-40B4-BE49-F238E27FC236}">
                <a16:creationId xmlns:a16="http://schemas.microsoft.com/office/drawing/2014/main" id="{134194FD-E97C-4C57-83C9-3A1D8DD3FB86}"/>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86856" y="2160104"/>
            <a:ext cx="5457353" cy="327441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Content Placeholder 3">
            <a:extLst>
              <a:ext uri="{FF2B5EF4-FFF2-40B4-BE49-F238E27FC236}">
                <a16:creationId xmlns:a16="http://schemas.microsoft.com/office/drawing/2014/main" id="{653A4B23-68E8-4FBC-9C17-41E9703A7060}"/>
              </a:ext>
            </a:extLst>
          </p:cNvPr>
          <p:cNvSpPr>
            <a:spLocks noGrp="1"/>
          </p:cNvSpPr>
          <p:nvPr>
            <p:ph sz="half" idx="2"/>
          </p:nvPr>
        </p:nvSpPr>
        <p:spPr>
          <a:xfrm>
            <a:off x="6172200" y="1905862"/>
            <a:ext cx="5181600" cy="3978827"/>
          </a:xfrm>
        </p:spPr>
        <p:txBody>
          <a:bodyPr>
            <a:normAutofit fontScale="85000" lnSpcReduction="20000"/>
          </a:bodyPr>
          <a:lstStyle/>
          <a:p>
            <a:pPr marL="0" indent="0" algn="just" rtl="1">
              <a:buNone/>
            </a:pPr>
            <a:r>
              <a:rPr lang="fa-IR" dirty="0">
                <a:solidFill>
                  <a:srgbClr val="002060"/>
                </a:solidFill>
                <a:cs typeface="B Compset" panose="00000400000000000000" pitchFamily="2" charset="-78"/>
              </a:rPr>
              <a:t>اكنون با آنكه هواپیماهای جت اختراع شده ولی بسیاری از هواپیماهای جهان بر اصول همان اختراع برادران رایت ساخته می شود بدین معنی كه پروانه هواپیما بر اثر نیروی موتور با سرعت می چرخد و عیناً مانند پیچی كه در چوب پنبه سر بطری فرو می رود و چون به بدنه هواپیما وصل است خود و هواپیما را به طرف جلو پیش می برد . مانند پیچ سر بطری كه در اثر چرخاندن در چوب پنبه فرو می رود وقتی پروانه در هوا پیش رفت با فشار زیاد هوا را به زیر بال می زند ، سكان یا باله عقب فشار هوا را نگاه داشته سر هواپیما را به سوی آسمان متمایل می كند . بر اثر ادامه این كار هواپیما به حركت در آمده به هوا می رود و مانند كسی كه در آب شنا می كند و آبها را به زیر بدن خود می لرزاند پروانه نیز در آسمان هوا را به زیر بال و بدنه هواپیما لرزانده و هواپیما پیش می رود .</a:t>
            </a:r>
            <a:endParaRPr lang="en-US" dirty="0">
              <a:solidFill>
                <a:srgbClr val="002060"/>
              </a:solidFill>
              <a:cs typeface="B Compset" panose="00000400000000000000" pitchFamily="2" charset="-78"/>
            </a:endParaRPr>
          </a:p>
        </p:txBody>
      </p:sp>
    </p:spTree>
    <p:extLst>
      <p:ext uri="{BB962C8B-B14F-4D97-AF65-F5344CB8AC3E}">
        <p14:creationId xmlns:p14="http://schemas.microsoft.com/office/powerpoint/2010/main" val="2649161601"/>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1000"/>
                                        <p:tgtEl>
                                          <p:spTgt spid="4">
                                            <p:txEl>
                                              <p:pRg st="0" end="0"/>
                                            </p:txEl>
                                          </p:spTgt>
                                        </p:tgtEl>
                                      </p:cBhvr>
                                    </p:animEffect>
                                    <p:anim calcmode="lin" valueType="num">
                                      <p:cBhvr>
                                        <p:cTn id="14"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16194-BCA9-46D0-A614-76CD00BDB8D6}"/>
              </a:ext>
            </a:extLst>
          </p:cNvPr>
          <p:cNvSpPr>
            <a:spLocks noGrp="1"/>
          </p:cNvSpPr>
          <p:nvPr>
            <p:ph type="title"/>
          </p:nvPr>
        </p:nvSpPr>
        <p:spPr/>
        <p:txBody>
          <a:bodyPr>
            <a:normAutofit/>
          </a:bodyPr>
          <a:lstStyle/>
          <a:p>
            <a:pPr algn="ctr" rtl="1"/>
            <a:r>
              <a:rPr lang="fa-IR" sz="5400" dirty="0">
                <a:solidFill>
                  <a:srgbClr val="C00000"/>
                </a:solidFill>
                <a:cs typeface="B Compset" panose="00000400000000000000" pitchFamily="2" charset="-78"/>
              </a:rPr>
              <a:t>منابع</a:t>
            </a:r>
            <a:endParaRPr lang="en-US" sz="5400" dirty="0">
              <a:solidFill>
                <a:srgbClr val="C00000"/>
              </a:solidFill>
              <a:cs typeface="B Compset" panose="00000400000000000000" pitchFamily="2" charset="-78"/>
            </a:endParaRPr>
          </a:p>
        </p:txBody>
      </p:sp>
      <p:pic>
        <p:nvPicPr>
          <p:cNvPr id="6" name="Content Placeholder 5">
            <a:extLst>
              <a:ext uri="{FF2B5EF4-FFF2-40B4-BE49-F238E27FC236}">
                <a16:creationId xmlns:a16="http://schemas.microsoft.com/office/drawing/2014/main" id="{5CE15228-9B35-473D-9004-CCE9E7E06F4A}"/>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198" y="2071515"/>
            <a:ext cx="6892068" cy="385955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4" name="Content Placeholder 3">
            <a:extLst>
              <a:ext uri="{FF2B5EF4-FFF2-40B4-BE49-F238E27FC236}">
                <a16:creationId xmlns:a16="http://schemas.microsoft.com/office/drawing/2014/main" id="{E2C6DB35-646A-4331-82C6-80251BDB9B71}"/>
              </a:ext>
            </a:extLst>
          </p:cNvPr>
          <p:cNvSpPr>
            <a:spLocks noGrp="1"/>
          </p:cNvSpPr>
          <p:nvPr>
            <p:ph sz="half" idx="2"/>
          </p:nvPr>
        </p:nvSpPr>
        <p:spPr>
          <a:xfrm>
            <a:off x="8070574" y="2071515"/>
            <a:ext cx="3283228" cy="3859558"/>
          </a:xfrm>
        </p:spPr>
        <p:txBody>
          <a:bodyPr>
            <a:normAutofit/>
          </a:bodyPr>
          <a:lstStyle/>
          <a:p>
            <a:pPr marL="0" indent="0" algn="r" rtl="1">
              <a:buNone/>
            </a:pPr>
            <a:endParaRPr lang="fa-IR" sz="3200" dirty="0">
              <a:solidFill>
                <a:srgbClr val="002060"/>
              </a:solidFill>
              <a:cs typeface="B Compset" panose="00000400000000000000" pitchFamily="2" charset="-78"/>
            </a:endParaRPr>
          </a:p>
          <a:p>
            <a:pPr marL="0" indent="0" algn="r" rtl="1">
              <a:buNone/>
            </a:pPr>
            <a:r>
              <a:rPr lang="fa-IR" sz="3200" dirty="0">
                <a:solidFill>
                  <a:srgbClr val="002060"/>
                </a:solidFill>
                <a:cs typeface="B Compset" panose="00000400000000000000" pitchFamily="2" charset="-78"/>
              </a:rPr>
              <a:t>سایت های:</a:t>
            </a:r>
          </a:p>
          <a:p>
            <a:pPr algn="r" rtl="1">
              <a:buFont typeface="Courier New" panose="02070309020205020404" pitchFamily="49" charset="0"/>
              <a:buChar char="o"/>
            </a:pPr>
            <a:r>
              <a:rPr lang="fa-IR" sz="3200" dirty="0">
                <a:solidFill>
                  <a:srgbClr val="002060"/>
                </a:solidFill>
                <a:cs typeface="B Compset" panose="00000400000000000000" pitchFamily="2" charset="-78"/>
              </a:rPr>
              <a:t> ویستا</a:t>
            </a:r>
          </a:p>
          <a:p>
            <a:pPr algn="r" rtl="1">
              <a:buFont typeface="Courier New" panose="02070309020205020404" pitchFamily="49" charset="0"/>
              <a:buChar char="o"/>
            </a:pPr>
            <a:r>
              <a:rPr lang="fa-IR" sz="3200" dirty="0">
                <a:solidFill>
                  <a:srgbClr val="002060"/>
                </a:solidFill>
                <a:cs typeface="B Compset" panose="00000400000000000000" pitchFamily="2" charset="-78"/>
              </a:rPr>
              <a:t> الی گشت</a:t>
            </a:r>
          </a:p>
          <a:p>
            <a:pPr algn="r" rtl="1">
              <a:buFont typeface="Courier New" panose="02070309020205020404" pitchFamily="49" charset="0"/>
              <a:buChar char="o"/>
            </a:pPr>
            <a:r>
              <a:rPr lang="fa-IR" sz="3200" dirty="0">
                <a:solidFill>
                  <a:srgbClr val="002060"/>
                </a:solidFill>
                <a:cs typeface="B Compset" panose="00000400000000000000" pitchFamily="2" charset="-78"/>
              </a:rPr>
              <a:t> زینگ</a:t>
            </a:r>
            <a:endParaRPr lang="en-US" sz="3200" dirty="0">
              <a:solidFill>
                <a:srgbClr val="002060"/>
              </a:solidFill>
              <a:cs typeface="B Compset" panose="00000400000000000000" pitchFamily="2" charset="-78"/>
            </a:endParaRPr>
          </a:p>
        </p:txBody>
      </p:sp>
    </p:spTree>
    <p:extLst>
      <p:ext uri="{BB962C8B-B14F-4D97-AF65-F5344CB8AC3E}">
        <p14:creationId xmlns:p14="http://schemas.microsoft.com/office/powerpoint/2010/main" val="226279840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Effect transition="in" filter="fade">
                                      <p:cBhvr>
                                        <p:cTn id="14" dur="1000"/>
                                        <p:tgtEl>
                                          <p:spTgt spid="4">
                                            <p:txEl>
                                              <p:pRg st="3" end="3"/>
                                            </p:txEl>
                                          </p:spTgt>
                                        </p:tgtEl>
                                      </p:cBhvr>
                                    </p:animEffect>
                                    <p:anim calcmode="lin" valueType="num">
                                      <p:cBhvr>
                                        <p:cTn id="1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1000"/>
                                        <p:tgtEl>
                                          <p:spTgt spid="4">
                                            <p:txEl>
                                              <p:pRg st="4" end="4"/>
                                            </p:txEl>
                                          </p:spTgt>
                                        </p:tgtEl>
                                      </p:cBhvr>
                                    </p:animEffect>
                                    <p:anim calcmode="lin" valueType="num">
                                      <p:cBhvr>
                                        <p:cTn id="2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2C00C-DE5E-4769-B62C-533902B23070}"/>
              </a:ext>
            </a:extLst>
          </p:cNvPr>
          <p:cNvSpPr>
            <a:spLocks noGrp="1"/>
          </p:cNvSpPr>
          <p:nvPr>
            <p:ph type="title"/>
          </p:nvPr>
        </p:nvSpPr>
        <p:spPr/>
        <p:txBody>
          <a:bodyPr>
            <a:normAutofit/>
          </a:bodyPr>
          <a:lstStyle/>
          <a:p>
            <a:pPr algn="ctr" rtl="1"/>
            <a:r>
              <a:rPr lang="fa-IR" sz="5400" dirty="0">
                <a:solidFill>
                  <a:srgbClr val="C00000"/>
                </a:solidFill>
                <a:cs typeface="B Arash" panose="00000400000000000000" pitchFamily="2" charset="-78"/>
              </a:rPr>
              <a:t>پایان!</a:t>
            </a:r>
            <a:endParaRPr lang="en-US" sz="5400" dirty="0">
              <a:solidFill>
                <a:srgbClr val="C00000"/>
              </a:solidFill>
              <a:cs typeface="B Arash" panose="00000400000000000000" pitchFamily="2" charset="-78"/>
            </a:endParaRPr>
          </a:p>
        </p:txBody>
      </p:sp>
      <p:pic>
        <p:nvPicPr>
          <p:cNvPr id="7" name="Content Placeholder 6">
            <a:extLst>
              <a:ext uri="{FF2B5EF4-FFF2-40B4-BE49-F238E27FC236}">
                <a16:creationId xmlns:a16="http://schemas.microsoft.com/office/drawing/2014/main" id="{42C230C6-B5B7-48D0-96E1-AB657657AD3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49217" y="2092982"/>
            <a:ext cx="6236804" cy="4157869"/>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774896705"/>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theme/theme1.xml><?xml version="1.0" encoding="utf-8"?>
<a:theme xmlns:a="http://schemas.openxmlformats.org/drawingml/2006/main" name="Office Theme">
  <a:themeElements>
    <a:clrScheme name="Custom 6">
      <a:dk1>
        <a:srgbClr val="595959"/>
      </a:dk1>
      <a:lt1>
        <a:srgbClr val="424242"/>
      </a:lt1>
      <a:dk2>
        <a:srgbClr val="505046"/>
      </a:dk2>
      <a:lt2>
        <a:srgbClr val="424242"/>
      </a:lt2>
      <a:accent1>
        <a:srgbClr val="272723"/>
      </a:accent1>
      <a:accent2>
        <a:srgbClr val="9B9B9B"/>
      </a:accent2>
      <a:accent3>
        <a:srgbClr val="B3B3B3"/>
      </a:accent3>
      <a:accent4>
        <a:srgbClr val="3B3B34"/>
      </a:accent4>
      <a:accent5>
        <a:srgbClr val="424242"/>
      </a:accent5>
      <a:accent6>
        <a:srgbClr val="424242"/>
      </a:accent6>
      <a:hlink>
        <a:srgbClr val="DDDDDD"/>
      </a:hlink>
      <a:folHlink>
        <a:srgbClr val="42424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153</TotalTime>
  <Words>943</Words>
  <Application>Microsoft Office PowerPoint</Application>
  <PresentationFormat>Widescreen</PresentationFormat>
  <Paragraphs>21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Courier New</vt:lpstr>
      <vt:lpstr>Office Theme</vt:lpstr>
      <vt:lpstr>تاریخچه هواپیما</vt:lpstr>
      <vt:lpstr>اولین هواپیما</vt:lpstr>
      <vt:lpstr>پیشرفت علم</vt:lpstr>
      <vt:lpstr>برادران رایت</vt:lpstr>
      <vt:lpstr>هواپیما در طول جنگ جهانی</vt:lpstr>
      <vt:lpstr>روش کارکرد هواپیما</vt:lpstr>
      <vt:lpstr>منابع</vt:lpstr>
      <vt:lpstr>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تاریخچه هواپیما</dc:title>
  <dc:creator>Student</dc:creator>
  <cp:lastModifiedBy>Student</cp:lastModifiedBy>
  <cp:revision>18</cp:revision>
  <dcterms:created xsi:type="dcterms:W3CDTF">2021-01-10T04:43:50Z</dcterms:created>
  <dcterms:modified xsi:type="dcterms:W3CDTF">2021-01-10T07:17:04Z</dcterms:modified>
</cp:coreProperties>
</file>