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82" r:id="rId5"/>
    <p:sldId id="284" r:id="rId6"/>
    <p:sldId id="285" r:id="rId7"/>
    <p:sldId id="286" r:id="rId8"/>
    <p:sldId id="289" r:id="rId9"/>
    <p:sldId id="287" r:id="rId10"/>
    <p:sldId id="29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19" autoAdjust="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12/28/2020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913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7397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12/28/2020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368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12/28/2020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65116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12/28/2020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193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4599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12/28/2020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07174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12/28/2020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58143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12/28/2020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47817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12/28/2020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2885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12/28/2020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19146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12/28/2020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30" name="Rectangle 29">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E1FC5398-C628-478A-822A-BE6CBC51559B}"/>
              </a:ext>
            </a:extLst>
          </p:cNvPr>
          <p:cNvSpPr>
            <a:spLocks noGrp="1"/>
          </p:cNvSpPr>
          <p:nvPr>
            <p:ph type="ctrTitle"/>
          </p:nvPr>
        </p:nvSpPr>
        <p:spPr>
          <a:xfrm>
            <a:off x="8109235" y="863695"/>
            <a:ext cx="3511233" cy="3779995"/>
          </a:xfrm>
        </p:spPr>
        <p:txBody>
          <a:bodyPr anchor="ctr">
            <a:normAutofit/>
          </a:bodyPr>
          <a:lstStyle/>
          <a:p>
            <a:pPr algn="ctr"/>
            <a:r>
              <a:rPr lang="fa-IR" sz="5400" dirty="0">
                <a:solidFill>
                  <a:schemeClr val="tx1"/>
                </a:solidFill>
              </a:rPr>
              <a:t>دوربین عکاسی</a:t>
            </a:r>
            <a:br>
              <a:rPr lang="fa-IR" sz="5400" dirty="0">
                <a:solidFill>
                  <a:schemeClr val="tx1"/>
                </a:solidFill>
              </a:rPr>
            </a:br>
            <a:r>
              <a:rPr lang="en-US" dirty="0">
                <a:solidFill>
                  <a:schemeClr val="tx1"/>
                </a:solidFill>
                <a:latin typeface="Yu Gothic Light" panose="020B0300000000000000" pitchFamily="34" charset="-128"/>
                <a:ea typeface="Yu Gothic Light" panose="020B0300000000000000" pitchFamily="34" charset="-128"/>
              </a:rPr>
              <a:t>camera</a:t>
            </a:r>
          </a:p>
        </p:txBody>
      </p:sp>
      <p:sp>
        <p:nvSpPr>
          <p:cNvPr id="3" name="Subtitle 2">
            <a:extLst>
              <a:ext uri="{FF2B5EF4-FFF2-40B4-BE49-F238E27FC236}">
                <a16:creationId xmlns:a16="http://schemas.microsoft.com/office/drawing/2014/main" id="{07730D41-D3A4-4CFC-91DC-62E6A5AE503B}"/>
              </a:ext>
            </a:extLst>
          </p:cNvPr>
          <p:cNvSpPr>
            <a:spLocks noGrp="1"/>
          </p:cNvSpPr>
          <p:nvPr>
            <p:ph type="subTitle" idx="1"/>
          </p:nvPr>
        </p:nvSpPr>
        <p:spPr>
          <a:xfrm>
            <a:off x="8109236" y="4739780"/>
            <a:ext cx="3511233" cy="1147054"/>
          </a:xfrm>
        </p:spPr>
        <p:txBody>
          <a:bodyPr anchor="t">
            <a:normAutofit/>
          </a:bodyPr>
          <a:lstStyle/>
          <a:p>
            <a:pPr algn="r" rtl="1"/>
            <a:r>
              <a:rPr lang="fa-IR" sz="3200" dirty="0">
                <a:latin typeface="Calibri" panose="020F0502020204030204" pitchFamily="34" charset="0"/>
                <a:cs typeface="+mj-cs"/>
              </a:rPr>
              <a:t>کاری از: امیرحسین مراد</a:t>
            </a:r>
          </a:p>
        </p:txBody>
      </p:sp>
      <p:sp>
        <p:nvSpPr>
          <p:cNvPr id="32" name="Rectangle 31">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a:extLst>
              <a:ext uri="{FF2B5EF4-FFF2-40B4-BE49-F238E27FC236}">
                <a16:creationId xmlns:a16="http://schemas.microsoft.com/office/drawing/2014/main" id="{6EB679EE-11C1-4078-81E2-1B93F61ABD26}"/>
              </a:ext>
            </a:extLst>
          </p:cNvPr>
          <p:cNvPicPr>
            <a:picLocks noChangeAspect="1"/>
          </p:cNvPicPr>
          <p:nvPr/>
        </p:nvPicPr>
        <p:blipFill>
          <a:blip r:embed="rId3"/>
          <a:stretch>
            <a:fillRect/>
          </a:stretch>
        </p:blipFill>
        <p:spPr>
          <a:xfrm>
            <a:off x="331304" y="619025"/>
            <a:ext cx="7572660" cy="5672185"/>
          </a:xfrm>
          <a:prstGeom prst="rect">
            <a:avLst/>
          </a:prstGeom>
          <a:ln>
            <a:noFill/>
          </a:ln>
          <a:effectLst>
            <a:softEdge rad="112500"/>
          </a:effectLst>
        </p:spPr>
      </p:pic>
    </p:spTree>
    <p:extLst>
      <p:ext uri="{BB962C8B-B14F-4D97-AF65-F5344CB8AC3E}">
        <p14:creationId xmlns:p14="http://schemas.microsoft.com/office/powerpoint/2010/main" val="67487362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3BA14-F17B-4D8C-BB9C-E12884550260}"/>
              </a:ext>
            </a:extLst>
          </p:cNvPr>
          <p:cNvSpPr>
            <a:spLocks noGrp="1"/>
          </p:cNvSpPr>
          <p:nvPr>
            <p:ph type="title"/>
          </p:nvPr>
        </p:nvSpPr>
        <p:spPr/>
        <p:txBody>
          <a:bodyPr>
            <a:normAutofit/>
          </a:bodyPr>
          <a:lstStyle/>
          <a:p>
            <a:pPr algn="ctr"/>
            <a:r>
              <a:rPr lang="fa-IR" sz="4800" dirty="0"/>
              <a:t>دوربین عکاسی</a:t>
            </a:r>
            <a:endParaRPr lang="en-US" sz="4800" dirty="0"/>
          </a:p>
        </p:txBody>
      </p:sp>
      <p:sp>
        <p:nvSpPr>
          <p:cNvPr id="3" name="Text Placeholder 2">
            <a:extLst>
              <a:ext uri="{FF2B5EF4-FFF2-40B4-BE49-F238E27FC236}">
                <a16:creationId xmlns:a16="http://schemas.microsoft.com/office/drawing/2014/main" id="{5DF37F2D-B8E9-43C7-B894-339FEC2DC365}"/>
              </a:ext>
            </a:extLst>
          </p:cNvPr>
          <p:cNvSpPr>
            <a:spLocks noGrp="1"/>
          </p:cNvSpPr>
          <p:nvPr>
            <p:ph type="body" idx="1"/>
          </p:nvPr>
        </p:nvSpPr>
        <p:spPr/>
        <p:txBody>
          <a:bodyPr/>
          <a:lstStyle/>
          <a:p>
            <a:pPr algn="ctr" rtl="1"/>
            <a:r>
              <a:rPr lang="fa-IR" sz="3600" dirty="0"/>
              <a:t>اولین دوربین ها</a:t>
            </a:r>
            <a:endParaRPr lang="en-US" sz="3600" dirty="0"/>
          </a:p>
        </p:txBody>
      </p:sp>
      <p:sp>
        <p:nvSpPr>
          <p:cNvPr id="5" name="Text Placeholder 4">
            <a:extLst>
              <a:ext uri="{FF2B5EF4-FFF2-40B4-BE49-F238E27FC236}">
                <a16:creationId xmlns:a16="http://schemas.microsoft.com/office/drawing/2014/main" id="{426E779E-BFBA-465E-8E3E-C19A9373A903}"/>
              </a:ext>
            </a:extLst>
          </p:cNvPr>
          <p:cNvSpPr>
            <a:spLocks noGrp="1"/>
          </p:cNvSpPr>
          <p:nvPr>
            <p:ph type="body" sz="quarter" idx="3"/>
          </p:nvPr>
        </p:nvSpPr>
        <p:spPr>
          <a:xfrm>
            <a:off x="6416038" y="2366290"/>
            <a:ext cx="5194770" cy="553373"/>
          </a:xfrm>
        </p:spPr>
        <p:txBody>
          <a:bodyPr/>
          <a:lstStyle/>
          <a:p>
            <a:pPr algn="ctr"/>
            <a:r>
              <a:rPr lang="fa-IR" sz="2800" b="1" dirty="0"/>
              <a:t>اولین دوربین های باستان</a:t>
            </a:r>
          </a:p>
        </p:txBody>
      </p:sp>
      <p:sp>
        <p:nvSpPr>
          <p:cNvPr id="6" name="Content Placeholder 5">
            <a:extLst>
              <a:ext uri="{FF2B5EF4-FFF2-40B4-BE49-F238E27FC236}">
                <a16:creationId xmlns:a16="http://schemas.microsoft.com/office/drawing/2014/main" id="{0F77E66E-58CA-4538-B740-0419A45B8F7E}"/>
              </a:ext>
            </a:extLst>
          </p:cNvPr>
          <p:cNvSpPr>
            <a:spLocks noGrp="1"/>
          </p:cNvSpPr>
          <p:nvPr>
            <p:ph sz="quarter" idx="4"/>
          </p:nvPr>
        </p:nvSpPr>
        <p:spPr>
          <a:xfrm>
            <a:off x="6416038" y="3013654"/>
            <a:ext cx="5194771" cy="2934999"/>
          </a:xfrm>
        </p:spPr>
        <p:txBody>
          <a:bodyPr>
            <a:normAutofit fontScale="85000" lnSpcReduction="10000"/>
          </a:bodyPr>
          <a:lstStyle/>
          <a:p>
            <a:pPr marL="0" indent="0" algn="r" rtl="1">
              <a:buNone/>
            </a:pPr>
            <a:r>
              <a:rPr lang="fa-IR" sz="2400" dirty="0"/>
              <a:t>اولین دوربین های باستان راچینی هابه صورت تاریکخانه ای اختراع کردند . روش کار دوربین های تاریک خانه ای بدین شکل بود که بازیگر در بیرون اتاقکی در بسته، نمایش اجرا میکرد و تصویرش از داخل سوراخی که در آن یک عدسی قرار داشت، به صورت برعکس وارد اتاقک میشد به طوری که افرادی که داخل اتاق بودند تصویر را تماشا کنند. این تصویر بسته به قطر سوراخ وضوح بیشتر یا کمتری داشت به صورتی‌که هرچه قطر سوراخ کمتر بود، وضوح بیشتر یا برعکس با افزایش قطر سوراخ تصویر روشنتر با وضوح کمتری حاصل می‌گشت. کمی بعدتر،  ابن هیثم، کسی بود که در این زمینه علم را پیشرفت داد. </a:t>
            </a:r>
            <a:endParaRPr lang="en-US" sz="2400" dirty="0"/>
          </a:p>
        </p:txBody>
      </p:sp>
      <p:pic>
        <p:nvPicPr>
          <p:cNvPr id="21" name="Content Placeholder 20">
            <a:extLst>
              <a:ext uri="{FF2B5EF4-FFF2-40B4-BE49-F238E27FC236}">
                <a16:creationId xmlns:a16="http://schemas.microsoft.com/office/drawing/2014/main" id="{CFA0399C-30AB-463D-820E-1A8280B2BF53}"/>
              </a:ext>
            </a:extLst>
          </p:cNvPr>
          <p:cNvPicPr>
            <a:picLocks noGrp="1" noChangeAspect="1"/>
          </p:cNvPicPr>
          <p:nvPr>
            <p:ph sz="half" idx="2"/>
          </p:nvPr>
        </p:nvPicPr>
        <p:blipFill>
          <a:blip r:embed="rId2"/>
          <a:stretch>
            <a:fillRect/>
          </a:stretch>
        </p:blipFill>
        <p:spPr>
          <a:xfrm>
            <a:off x="311047" y="3013654"/>
            <a:ext cx="5735056" cy="2934999"/>
          </a:xfrm>
          <a:prstGeom prst="rect">
            <a:avLst/>
          </a:prstGeom>
          <a:ln>
            <a:noFill/>
          </a:ln>
          <a:effectLst>
            <a:softEdge rad="112500"/>
          </a:effectLst>
        </p:spPr>
      </p:pic>
    </p:spTree>
    <p:extLst>
      <p:ext uri="{BB962C8B-B14F-4D97-AF65-F5344CB8AC3E}">
        <p14:creationId xmlns:p14="http://schemas.microsoft.com/office/powerpoint/2010/main" val="3487557279"/>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163DB4-9E53-4224-A745-873C92F98DF5}"/>
              </a:ext>
            </a:extLst>
          </p:cNvPr>
          <p:cNvSpPr>
            <a:spLocks noGrp="1"/>
          </p:cNvSpPr>
          <p:nvPr>
            <p:ph type="title"/>
          </p:nvPr>
        </p:nvSpPr>
        <p:spPr/>
        <p:txBody>
          <a:bodyPr/>
          <a:lstStyle/>
          <a:p>
            <a:pPr algn="ctr" rtl="1"/>
            <a:r>
              <a:rPr lang="fa-IR" dirty="0"/>
              <a:t>تاریخچه عکس های سیاه و سفید</a:t>
            </a:r>
            <a:endParaRPr lang="en-US" dirty="0"/>
          </a:p>
        </p:txBody>
      </p:sp>
      <p:pic>
        <p:nvPicPr>
          <p:cNvPr id="11" name="Content Placeholder 10">
            <a:extLst>
              <a:ext uri="{FF2B5EF4-FFF2-40B4-BE49-F238E27FC236}">
                <a16:creationId xmlns:a16="http://schemas.microsoft.com/office/drawing/2014/main" id="{45FBF88C-70AB-449A-A70D-57A2BE24F0C3}"/>
              </a:ext>
            </a:extLst>
          </p:cNvPr>
          <p:cNvPicPr>
            <a:picLocks noGrp="1" noChangeAspect="1"/>
          </p:cNvPicPr>
          <p:nvPr>
            <p:ph sz="half" idx="1"/>
          </p:nvPr>
        </p:nvPicPr>
        <p:blipFill>
          <a:blip r:embed="rId2"/>
          <a:stretch>
            <a:fillRect/>
          </a:stretch>
        </p:blipFill>
        <p:spPr>
          <a:xfrm>
            <a:off x="1381843" y="2095028"/>
            <a:ext cx="3500479" cy="433227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9" name="Content Placeholder 8">
            <a:extLst>
              <a:ext uri="{FF2B5EF4-FFF2-40B4-BE49-F238E27FC236}">
                <a16:creationId xmlns:a16="http://schemas.microsoft.com/office/drawing/2014/main" id="{9F4106B3-8837-45C5-B6A0-9FB783D15A64}"/>
              </a:ext>
            </a:extLst>
          </p:cNvPr>
          <p:cNvSpPr>
            <a:spLocks noGrp="1"/>
          </p:cNvSpPr>
          <p:nvPr>
            <p:ph sz="half" idx="2"/>
          </p:nvPr>
        </p:nvSpPr>
        <p:spPr>
          <a:xfrm>
            <a:off x="6296770" y="2311402"/>
            <a:ext cx="5194769" cy="3633047"/>
          </a:xfrm>
        </p:spPr>
        <p:txBody>
          <a:bodyPr>
            <a:noAutofit/>
          </a:bodyPr>
          <a:lstStyle/>
          <a:p>
            <a:pPr marL="0" indent="0" algn="r" rtl="1">
              <a:buNone/>
            </a:pPr>
            <a:r>
              <a:rPr lang="fa-IR" sz="2400" dirty="0"/>
              <a:t>در سال 1800 توماس وج وود و همفری دیوی با استفاده از کاغذ مخصوص تصاویر غیرثابتی بدست آوردند. این کاغذ آغشته به محلولی بود که هرگاه در برابر نور آفتاب قرار می‌گرفت، رنگ اصلی خود را از دست می‌داد و به کلی سیاه می‌شد. آنگاه چون بر روی این کاغذ تصویری را قرار می‌دادند، قسمت‌هایی که از تابش نور مصون مانده بود، به رنگ خود باقی می‌ماند و اما سایر قسمت‌های کاغذ سیاه می‌شد.</a:t>
            </a:r>
          </a:p>
          <a:p>
            <a:pPr marL="0" indent="0" algn="r" rtl="1">
              <a:buNone/>
            </a:pPr>
            <a:endParaRPr lang="en-US" sz="2400" dirty="0"/>
          </a:p>
        </p:txBody>
      </p:sp>
    </p:spTree>
    <p:extLst>
      <p:ext uri="{BB962C8B-B14F-4D97-AF65-F5344CB8AC3E}">
        <p14:creationId xmlns:p14="http://schemas.microsoft.com/office/powerpoint/2010/main" val="309314998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2A04FA5-3583-4A05-BAC2-0FB6F94427F8}"/>
              </a:ext>
            </a:extLst>
          </p:cNvPr>
          <p:cNvSpPr>
            <a:spLocks noGrp="1"/>
          </p:cNvSpPr>
          <p:nvPr>
            <p:ph type="title"/>
          </p:nvPr>
        </p:nvSpPr>
        <p:spPr/>
        <p:txBody>
          <a:bodyPr>
            <a:noAutofit/>
          </a:bodyPr>
          <a:lstStyle/>
          <a:p>
            <a:pPr algn="ctr"/>
            <a:r>
              <a:rPr lang="fa-IR" sz="4400" b="1" dirty="0"/>
              <a:t>اصلی ترین اجزای دوربین</a:t>
            </a:r>
            <a:endParaRPr lang="en-US" sz="4400" dirty="0"/>
          </a:p>
        </p:txBody>
      </p:sp>
      <p:pic>
        <p:nvPicPr>
          <p:cNvPr id="3" name="Content Placeholder 2">
            <a:extLst>
              <a:ext uri="{FF2B5EF4-FFF2-40B4-BE49-F238E27FC236}">
                <a16:creationId xmlns:a16="http://schemas.microsoft.com/office/drawing/2014/main" id="{FE28E727-CF3B-4F40-BE9E-61A41402ACB6}"/>
              </a:ext>
            </a:extLst>
          </p:cNvPr>
          <p:cNvPicPr>
            <a:picLocks noGrp="1" noChangeAspect="1"/>
          </p:cNvPicPr>
          <p:nvPr>
            <p:ph sz="half" idx="1"/>
          </p:nvPr>
        </p:nvPicPr>
        <p:blipFill>
          <a:blip r:embed="rId2"/>
          <a:stretch>
            <a:fillRect/>
          </a:stretch>
        </p:blipFill>
        <p:spPr>
          <a:xfrm>
            <a:off x="477671" y="2726774"/>
            <a:ext cx="5745802" cy="2413237"/>
          </a:xfrm>
          <a:prstGeom prst="snip2DiagRect">
            <a:avLst>
              <a:gd name="adj1" fmla="val 0"/>
              <a:gd name="adj2" fmla="val 22888"/>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7" name="Content Placeholder 6">
            <a:extLst>
              <a:ext uri="{FF2B5EF4-FFF2-40B4-BE49-F238E27FC236}">
                <a16:creationId xmlns:a16="http://schemas.microsoft.com/office/drawing/2014/main" id="{D672530D-3756-4B70-8D79-22E8643824DA}"/>
              </a:ext>
            </a:extLst>
          </p:cNvPr>
          <p:cNvSpPr>
            <a:spLocks noGrp="1"/>
          </p:cNvSpPr>
          <p:nvPr>
            <p:ph sz="half" idx="2"/>
          </p:nvPr>
        </p:nvSpPr>
        <p:spPr>
          <a:xfrm>
            <a:off x="6416038" y="2334217"/>
            <a:ext cx="5194769" cy="4523783"/>
          </a:xfrm>
        </p:spPr>
        <p:txBody>
          <a:bodyPr>
            <a:noAutofit/>
          </a:bodyPr>
          <a:lstStyle/>
          <a:p>
            <a:pPr marL="0" indent="0" algn="r" rtl="1">
              <a:buNone/>
            </a:pPr>
            <a:r>
              <a:rPr lang="fa-IR" sz="1800" dirty="0"/>
              <a:t>لنز:</a:t>
            </a:r>
          </a:p>
          <a:p>
            <a:pPr marL="0" indent="0" algn="r" rtl="1">
              <a:buNone/>
            </a:pPr>
            <a:r>
              <a:rPr lang="fa-IR" sz="1800" dirty="0"/>
              <a:t>لنز دوربین مجموعه‌ای از عدسی هاست که کار نظم بخشیدن به پرتوهای نور را به عهده دارند.</a:t>
            </a:r>
          </a:p>
          <a:p>
            <a:pPr marL="0" indent="0" algn="r" rtl="1">
              <a:buNone/>
            </a:pPr>
            <a:r>
              <a:rPr lang="fa-IR" sz="1800" dirty="0"/>
              <a:t>زوم رینگ</a:t>
            </a:r>
          </a:p>
          <a:p>
            <a:pPr marL="0" indent="0" algn="r" rtl="1">
              <a:buNone/>
            </a:pPr>
            <a:r>
              <a:rPr lang="fa-IR" sz="1800" dirty="0"/>
              <a:t>با استفاده از زوم رینگ امکان تغییر فاصله کانونی و یا زاویه دید وجود دارد.</a:t>
            </a:r>
          </a:p>
          <a:p>
            <a:pPr marL="0" indent="0" algn="r" rtl="1">
              <a:buNone/>
            </a:pPr>
            <a:r>
              <a:rPr lang="fa-IR" sz="1800" dirty="0"/>
              <a:t>اسکرول</a:t>
            </a:r>
          </a:p>
          <a:p>
            <a:pPr marL="0" indent="0" algn="r" rtl="1">
              <a:buNone/>
            </a:pPr>
            <a:r>
              <a:rPr lang="fa-IR" sz="1800" dirty="0"/>
              <a:t>بعضی از دوربین‌ها به یک اسکرول و بعضی دیگر به دو اسکرول مجهز شده است، هریک قابلیت و تنظیمات خاصی را دنبال می‌کند.</a:t>
            </a:r>
          </a:p>
          <a:p>
            <a:pPr marL="0" indent="0" algn="r" rtl="1">
              <a:buNone/>
            </a:pPr>
            <a:r>
              <a:rPr lang="fa-IR" sz="1800" dirty="0"/>
              <a:t>ال سی دی</a:t>
            </a:r>
          </a:p>
          <a:p>
            <a:pPr marL="0" indent="0" algn="r" rtl="1">
              <a:buNone/>
            </a:pPr>
            <a:r>
              <a:rPr lang="fa-IR" sz="1800" dirty="0"/>
              <a:t>یک نمایشگر اصلی در پشت دوربین تعبیه شده است و در انواع دوربین‌های حرفه‌ای‌تر دو نمایشگر وجود دارد. صفحه نمایش اصلی درپشت دوربین قرار گرفته است و صفحه نمایش کوچک‌تر در بالای دوربین قرار دارد و فقط جهت دیدن تنظیمات دوربین می‌باشد.</a:t>
            </a:r>
          </a:p>
          <a:p>
            <a:pPr marL="0" indent="0" algn="r" rtl="1">
              <a:buNone/>
            </a:pPr>
            <a:endParaRPr lang="fa-IR" sz="1800" dirty="0"/>
          </a:p>
          <a:p>
            <a:pPr marL="0" indent="0" algn="r" rtl="1">
              <a:buNone/>
            </a:pPr>
            <a:endParaRPr lang="fa-IR" sz="1800" dirty="0"/>
          </a:p>
          <a:p>
            <a:pPr marL="0" indent="0" algn="r" rtl="1">
              <a:buNone/>
            </a:pPr>
            <a:endParaRPr lang="fa-IR" sz="1800" dirty="0"/>
          </a:p>
        </p:txBody>
      </p:sp>
    </p:spTree>
    <p:extLst>
      <p:ext uri="{BB962C8B-B14F-4D97-AF65-F5344CB8AC3E}">
        <p14:creationId xmlns:p14="http://schemas.microsoft.com/office/powerpoint/2010/main" val="3903347293"/>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92B00-F7CC-4B90-9396-C8023FB62F7A}"/>
              </a:ext>
            </a:extLst>
          </p:cNvPr>
          <p:cNvSpPr>
            <a:spLocks noGrp="1"/>
          </p:cNvSpPr>
          <p:nvPr>
            <p:ph type="title"/>
          </p:nvPr>
        </p:nvSpPr>
        <p:spPr/>
        <p:txBody>
          <a:bodyPr/>
          <a:lstStyle/>
          <a:p>
            <a:pPr algn="ctr" rtl="1"/>
            <a:r>
              <a:rPr lang="fa-IR" dirty="0"/>
              <a:t>چگونگی کارکرد دوربین عکاسی</a:t>
            </a:r>
            <a:endParaRPr lang="en-US" dirty="0"/>
          </a:p>
        </p:txBody>
      </p:sp>
      <p:pic>
        <p:nvPicPr>
          <p:cNvPr id="6" name="Content Placeholder 5">
            <a:extLst>
              <a:ext uri="{FF2B5EF4-FFF2-40B4-BE49-F238E27FC236}">
                <a16:creationId xmlns:a16="http://schemas.microsoft.com/office/drawing/2014/main" id="{BBA33034-ED60-4379-AA45-D0DD4AEB9316}"/>
              </a:ext>
            </a:extLst>
          </p:cNvPr>
          <p:cNvPicPr>
            <a:picLocks noGrp="1" noChangeAspect="1"/>
          </p:cNvPicPr>
          <p:nvPr>
            <p:ph sz="half" idx="1"/>
          </p:nvPr>
        </p:nvPicPr>
        <p:blipFill>
          <a:blip r:embed="rId2"/>
          <a:stretch>
            <a:fillRect/>
          </a:stretch>
        </p:blipFill>
        <p:spPr>
          <a:xfrm>
            <a:off x="722914" y="2227263"/>
            <a:ext cx="4910522" cy="3633787"/>
          </a:xfrm>
        </p:spPr>
      </p:pic>
      <p:sp>
        <p:nvSpPr>
          <p:cNvPr id="4" name="Content Placeholder 3">
            <a:extLst>
              <a:ext uri="{FF2B5EF4-FFF2-40B4-BE49-F238E27FC236}">
                <a16:creationId xmlns:a16="http://schemas.microsoft.com/office/drawing/2014/main" id="{429F336C-700B-4A2D-9718-E01232C6DE43}"/>
              </a:ext>
            </a:extLst>
          </p:cNvPr>
          <p:cNvSpPr>
            <a:spLocks noGrp="1"/>
          </p:cNvSpPr>
          <p:nvPr>
            <p:ph sz="half" idx="2"/>
          </p:nvPr>
        </p:nvSpPr>
        <p:spPr>
          <a:xfrm>
            <a:off x="6416042" y="2377663"/>
            <a:ext cx="5194769" cy="3633047"/>
          </a:xfrm>
        </p:spPr>
        <p:txBody>
          <a:bodyPr>
            <a:noAutofit/>
          </a:bodyPr>
          <a:lstStyle/>
          <a:p>
            <a:pPr marL="0" indent="0" algn="r" rtl="1">
              <a:buNone/>
            </a:pPr>
            <a:r>
              <a:rPr lang="fa-IR" sz="1900" dirty="0"/>
              <a:t>در عین حالی که نور می‌تواند از اشیاء مختلف بازتاب شود، می‌تواند از برخی عناصر هم عبور کند. اما پس از عبور جهت آن تغییر خواهد کرد. لنز دوربین تمامی نورهایی که در اطراف آن بازتاب می‌شوند را جمع‌آوری می‌کند و آن‌ها را به سمت یک نقطه‌ی خاص منحرف می‌کند. به این ترتیب یک تصویر واضح خواهیم داشت. زمانی که تمامی این اشعه‌های نور روی سنسور دوربین دیجیتال به هم می‌رسند باعث خلق یک تصویر واضح خواهند شد. در صورتی که اشعه‌های نور در نقطه‌ی درست به هم نرسند باز هم عکس تار خواهد بود. سیستم فوکوس لنز، قطعات شیشه‌ای داخل آن را به سنسور نزدیک‌تر یا دورتر می‌کند و عکاس این امکان را خواهد داشت که لنز را تنظیم کند تا سوژه‌ی مورد نظر به صورت کاملا واضح دیده شود.  دوربین های  عکاسی های رنگی هم دارای کاغذ مخصوص دارای مواد حساس به نور اند، زمانی که این مواد شیمیایی در معرض نوری که توسط لنز دوربین جمع‌آوری شده است قرار می‌گیرند، شکل اجسام مختلف و جزئیات مختلفی مثل میزان نور ساتع‌شده از آن‌ها را ثبت خواهند کرد. </a:t>
            </a:r>
            <a:endParaRPr lang="en-US" sz="1900" dirty="0"/>
          </a:p>
        </p:txBody>
      </p:sp>
    </p:spTree>
    <p:extLst>
      <p:ext uri="{BB962C8B-B14F-4D97-AF65-F5344CB8AC3E}">
        <p14:creationId xmlns:p14="http://schemas.microsoft.com/office/powerpoint/2010/main" val="2246489715"/>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205E-D643-4A96-9475-AB41600DFCF2}"/>
              </a:ext>
            </a:extLst>
          </p:cNvPr>
          <p:cNvSpPr>
            <a:spLocks noGrp="1"/>
          </p:cNvSpPr>
          <p:nvPr>
            <p:ph type="title"/>
          </p:nvPr>
        </p:nvSpPr>
        <p:spPr/>
        <p:txBody>
          <a:bodyPr>
            <a:normAutofit/>
          </a:bodyPr>
          <a:lstStyle/>
          <a:p>
            <a:pPr algn="ctr"/>
            <a:r>
              <a:rPr lang="fa-IR" sz="4800" dirty="0"/>
              <a:t>مآخذ و منابع</a:t>
            </a:r>
            <a:endParaRPr lang="en-US" sz="4800" dirty="0"/>
          </a:p>
        </p:txBody>
      </p:sp>
      <p:pic>
        <p:nvPicPr>
          <p:cNvPr id="6" name="Content Placeholder 5">
            <a:extLst>
              <a:ext uri="{FF2B5EF4-FFF2-40B4-BE49-F238E27FC236}">
                <a16:creationId xmlns:a16="http://schemas.microsoft.com/office/drawing/2014/main" id="{71505851-B20B-4016-9023-5A3A10CEAAA3}"/>
              </a:ext>
            </a:extLst>
          </p:cNvPr>
          <p:cNvPicPr>
            <a:picLocks noGrp="1" noChangeAspect="1"/>
          </p:cNvPicPr>
          <p:nvPr>
            <p:ph sz="half" idx="1"/>
          </p:nvPr>
        </p:nvPicPr>
        <p:blipFill>
          <a:blip r:embed="rId2"/>
          <a:stretch>
            <a:fillRect/>
          </a:stretch>
        </p:blipFill>
        <p:spPr>
          <a:xfrm>
            <a:off x="687042" y="2269589"/>
            <a:ext cx="7993132" cy="3858753"/>
          </a:xfrm>
          <a:prstGeom prst="round2DiagRect">
            <a:avLst>
              <a:gd name="adj1" fmla="val 21475"/>
              <a:gd name="adj2" fmla="val 15111"/>
            </a:avLst>
          </a:prstGeom>
          <a:ln w="88900" cap="sq">
            <a:solidFill>
              <a:srgbClr val="FFFFFF"/>
            </a:solidFill>
            <a:miter lim="800000"/>
          </a:ln>
          <a:effectLst>
            <a:outerShdw blurRad="254000" algn="tl" rotWithShape="0">
              <a:srgbClr val="000000">
                <a:alpha val="43000"/>
              </a:srgbClr>
            </a:outerShdw>
          </a:effectLst>
        </p:spPr>
      </p:pic>
      <p:sp>
        <p:nvSpPr>
          <p:cNvPr id="4" name="Content Placeholder 3">
            <a:extLst>
              <a:ext uri="{FF2B5EF4-FFF2-40B4-BE49-F238E27FC236}">
                <a16:creationId xmlns:a16="http://schemas.microsoft.com/office/drawing/2014/main" id="{DC8F1136-628B-401C-BA5A-AC059F1BC97D}"/>
              </a:ext>
            </a:extLst>
          </p:cNvPr>
          <p:cNvSpPr>
            <a:spLocks noGrp="1"/>
          </p:cNvSpPr>
          <p:nvPr>
            <p:ph sz="half" idx="2"/>
          </p:nvPr>
        </p:nvSpPr>
        <p:spPr>
          <a:xfrm>
            <a:off x="9064487" y="2269589"/>
            <a:ext cx="2705347" cy="3633047"/>
          </a:xfrm>
        </p:spPr>
        <p:txBody>
          <a:bodyPr>
            <a:normAutofit/>
          </a:bodyPr>
          <a:lstStyle/>
          <a:p>
            <a:pPr algn="r" rtl="1">
              <a:buFont typeface="Arial" panose="020B0604020202020204" pitchFamily="34" charset="0"/>
              <a:buChar char="•"/>
            </a:pPr>
            <a:r>
              <a:rPr lang="fa-IR" sz="2200" dirty="0"/>
              <a:t>سایت پرشیا جی اف ایکس (تاریخچه)</a:t>
            </a:r>
          </a:p>
          <a:p>
            <a:pPr algn="r" rtl="1">
              <a:buFont typeface="Arial" panose="020B0604020202020204" pitchFamily="34" charset="0"/>
              <a:buChar char="•"/>
            </a:pPr>
            <a:r>
              <a:rPr lang="fa-IR" sz="2200" dirty="0"/>
              <a:t>سایت ویکی پدیا (تاریخچه عکس های سیاه و سفید)</a:t>
            </a:r>
          </a:p>
          <a:p>
            <a:pPr algn="r" rtl="1">
              <a:buFont typeface="Arial" panose="020B0604020202020204" pitchFamily="34" charset="0"/>
              <a:buChar char="•"/>
            </a:pPr>
            <a:r>
              <a:rPr lang="fa-IR" sz="2200" dirty="0"/>
              <a:t>سایت نونگار (اجزا داخلی)</a:t>
            </a:r>
          </a:p>
          <a:p>
            <a:pPr algn="r" rtl="1">
              <a:buFont typeface="Arial" panose="020B0604020202020204" pitchFamily="34" charset="0"/>
              <a:buChar char="•"/>
            </a:pPr>
            <a:r>
              <a:rPr lang="fa-IR" sz="2200" dirty="0"/>
              <a:t>سایت دیدنگار ( روش کار)</a:t>
            </a:r>
          </a:p>
        </p:txBody>
      </p:sp>
    </p:spTree>
    <p:extLst>
      <p:ext uri="{BB962C8B-B14F-4D97-AF65-F5344CB8AC3E}">
        <p14:creationId xmlns:p14="http://schemas.microsoft.com/office/powerpoint/2010/main" val="398021361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1EDEB1F-AD28-4978-A92B-847EC7A416AB}"/>
              </a:ext>
            </a:extLst>
          </p:cNvPr>
          <p:cNvSpPr>
            <a:spLocks noGrp="1"/>
          </p:cNvSpPr>
          <p:nvPr>
            <p:ph type="title"/>
          </p:nvPr>
        </p:nvSpPr>
        <p:spPr/>
        <p:txBody>
          <a:bodyPr>
            <a:normAutofit/>
          </a:bodyPr>
          <a:lstStyle/>
          <a:p>
            <a:pPr algn="ctr" rtl="1"/>
            <a:r>
              <a:rPr lang="fa-IR" sz="6600" dirty="0">
                <a:cs typeface="B Arash" panose="00000400000000000000" pitchFamily="2" charset="-78"/>
              </a:rPr>
              <a:t>پایان!</a:t>
            </a:r>
            <a:endParaRPr lang="en-US" sz="6600" dirty="0">
              <a:cs typeface="B Arash" panose="00000400000000000000" pitchFamily="2" charset="-78"/>
            </a:endParaRPr>
          </a:p>
        </p:txBody>
      </p:sp>
      <p:pic>
        <p:nvPicPr>
          <p:cNvPr id="8" name="Content Placeholder 7">
            <a:extLst>
              <a:ext uri="{FF2B5EF4-FFF2-40B4-BE49-F238E27FC236}">
                <a16:creationId xmlns:a16="http://schemas.microsoft.com/office/drawing/2014/main" id="{5719C077-F684-4765-BBD0-A16F3F39815B}"/>
              </a:ext>
            </a:extLst>
          </p:cNvPr>
          <p:cNvPicPr>
            <a:picLocks noGrp="1" noChangeAspect="1"/>
          </p:cNvPicPr>
          <p:nvPr>
            <p:ph idx="1"/>
          </p:nvPr>
        </p:nvPicPr>
        <p:blipFill>
          <a:blip r:embed="rId2"/>
          <a:stretch>
            <a:fillRect/>
          </a:stretch>
        </p:blipFill>
        <p:spPr>
          <a:xfrm>
            <a:off x="3305888" y="2107095"/>
            <a:ext cx="5580224" cy="4159803"/>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370557961"/>
      </p:ext>
    </p:extLst>
  </p:cSld>
  <p:clrMapOvr>
    <a:masterClrMapping/>
  </p:clrMapOvr>
  <p:transition spd="med">
    <p:pull/>
  </p:transition>
</p:sld>
</file>

<file path=ppt/theme/theme1.xml><?xml version="1.0" encoding="utf-8"?>
<a:theme xmlns:a="http://schemas.openxmlformats.org/drawingml/2006/main" name="DividendVTI">
  <a:themeElements>
    <a:clrScheme name="Aspect">
      <a:dk1>
        <a:sysClr val="windowText" lastClr="000000"/>
      </a:dk1>
      <a:lt1>
        <a:sysClr val="window" lastClr="FFFFFF"/>
      </a:lt1>
      <a:dk2>
        <a:srgbClr val="585753"/>
      </a:dk2>
      <a:lt2>
        <a:srgbClr val="EBDDC3"/>
      </a:lt2>
      <a:accent1>
        <a:srgbClr val="71B9E4"/>
      </a:accent1>
      <a:accent2>
        <a:srgbClr val="E25D3C"/>
      </a:accent2>
      <a:accent3>
        <a:srgbClr val="BDB59D"/>
      </a:accent3>
      <a:accent4>
        <a:srgbClr val="A5AB81"/>
      </a:accent4>
      <a:accent5>
        <a:srgbClr val="7BA79D"/>
      </a:accent5>
      <a:accent6>
        <a:srgbClr val="968C8C"/>
      </a:accent6>
      <a:hlink>
        <a:srgbClr val="F7B615"/>
      </a:hlink>
      <a:folHlink>
        <a:srgbClr val="704404"/>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Override1.xml><?xml version="1.0" encoding="utf-8"?>
<a:themeOverride xmlns:a="http://schemas.openxmlformats.org/drawingml/2006/main">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55B2D-BAB7-438A-85DA-0266A24CB79F}">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{BC04FF00-F610-4D91-BE96-42023860B270}tf11964407_win32</Template>
  <TotalTime>447</TotalTime>
  <Words>567</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Yu Gothic Light</vt:lpstr>
      <vt:lpstr>Arial</vt:lpstr>
      <vt:lpstr>Calibri</vt:lpstr>
      <vt:lpstr>Franklin Gothic Book</vt:lpstr>
      <vt:lpstr>Franklin Gothic Demi</vt:lpstr>
      <vt:lpstr>Gill Sans MT</vt:lpstr>
      <vt:lpstr>Wingdings 2</vt:lpstr>
      <vt:lpstr>DividendVTI</vt:lpstr>
      <vt:lpstr>دوربین عکاسی camera</vt:lpstr>
      <vt:lpstr>دوربین عکاسی</vt:lpstr>
      <vt:lpstr>تاریخچه عکس های سیاه و سفید</vt:lpstr>
      <vt:lpstr>اصلی ترین اجزای دوربین</vt:lpstr>
      <vt:lpstr>چگونگی کارکرد دوربین عکاسی</vt:lpstr>
      <vt:lpstr>مآخذ و منابع</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Student</dc:creator>
  <cp:lastModifiedBy>Student</cp:lastModifiedBy>
  <cp:revision>46</cp:revision>
  <dcterms:created xsi:type="dcterms:W3CDTF">2020-12-26T11:35:33Z</dcterms:created>
  <dcterms:modified xsi:type="dcterms:W3CDTF">2020-12-28T10:42:20Z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