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F3B00E-3A6E-41FC-B630-846F6A6C039F}" type="datetimeFigureOut">
              <a:rPr lang="en-US" smtClean="0"/>
              <a:t>10/4/2020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983E37-644F-441B-8ABD-87B655C2C171}" type="slidenum">
              <a:rPr lang="en-US" smtClean="0"/>
              <a:t>‹#›</a:t>
            </a:fld>
            <a:endParaRPr lang="en-US"/>
          </a:p>
        </p:txBody>
      </p:sp>
    </p:spTree>
    <p:extLst>
      <p:ext uri="{BB962C8B-B14F-4D97-AF65-F5344CB8AC3E}">
        <p14:creationId xmlns:p14="http://schemas.microsoft.com/office/powerpoint/2010/main" val="2999890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cs typeface="B Mitra" panose="00000400000000000000" pitchFamily="2" charset="-78"/>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1414639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A675976-15BC-4E32-93D2-568A5AFA9467}"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205566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056005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2373318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408851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2594930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1634326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5322102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420463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rtl="1">
              <a:defRPr/>
            </a:lvl1pPr>
          </a:lstStyle>
          <a:p>
            <a:r>
              <a:rPr lang="en-US" dirty="0"/>
              <a:t>Click to edit Master title style</a:t>
            </a:r>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2962258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675976-15BC-4E32-93D2-568A5AFA9467}"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1656161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675976-15BC-4E32-93D2-568A5AFA9467}"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72362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675976-15BC-4E32-93D2-568A5AFA9467}" type="datetimeFigureOut">
              <a:rPr lang="en-US" smtClean="0"/>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28638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675976-15BC-4E32-93D2-568A5AFA9467}" type="datetimeFigureOut">
              <a:rPr lang="en-US" smtClean="0"/>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733322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75976-15BC-4E32-93D2-568A5AFA9467}" type="datetimeFigureOut">
              <a:rPr lang="en-US" smtClean="0"/>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3391630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A675976-15BC-4E32-93D2-568A5AFA9467}"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852032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A675976-15BC-4E32-93D2-568A5AFA9467}"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9721D4-DBEB-4684-8B32-0E979F39CA6E}" type="slidenum">
              <a:rPr lang="en-US" smtClean="0"/>
              <a:t>‹#›</a:t>
            </a:fld>
            <a:endParaRPr lang="en-US"/>
          </a:p>
        </p:txBody>
      </p:sp>
    </p:spTree>
    <p:extLst>
      <p:ext uri="{BB962C8B-B14F-4D97-AF65-F5344CB8AC3E}">
        <p14:creationId xmlns:p14="http://schemas.microsoft.com/office/powerpoint/2010/main" val="1755537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baseline="0">
                <a:solidFill>
                  <a:schemeClr val="tx1"/>
                </a:solidFill>
                <a:effectLst/>
                <a:latin typeface="Times New Roman" panose="02020603050405020304" pitchFamily="18" charset="0"/>
                <a:cs typeface="B Mitra" panose="00000400000000000000" pitchFamily="2" charset="-78"/>
              </a:defRPr>
            </a:lvl1pPr>
          </a:lstStyle>
          <a:p>
            <a:fld id="{7A675976-15BC-4E32-93D2-568A5AFA9467}" type="datetimeFigureOut">
              <a:rPr lang="en-US" smtClean="0"/>
              <a:pPr/>
              <a:t>10/4/2020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baseline="0">
                <a:solidFill>
                  <a:schemeClr val="tx1"/>
                </a:solidFill>
                <a:effectLst/>
                <a:latin typeface="Times New Roman" panose="02020603050405020304" pitchFamily="18" charset="0"/>
                <a:cs typeface="B Mitra" panose="00000400000000000000" pitchFamily="2" charset="-78"/>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baseline="0">
                <a:solidFill>
                  <a:schemeClr val="tx1"/>
                </a:solidFill>
                <a:effectLst/>
                <a:latin typeface="Times New Roman" panose="02020603050405020304" pitchFamily="18" charset="0"/>
                <a:cs typeface="B Mitra" panose="00000400000000000000" pitchFamily="2" charset="-78"/>
              </a:defRPr>
            </a:lvl1pPr>
          </a:lstStyle>
          <a:p>
            <a:fld id="{F99721D4-DBEB-4684-8B32-0E979F39CA6E}" type="slidenum">
              <a:rPr lang="en-US" smtClean="0"/>
              <a:pPr/>
              <a:t>‹#›</a:t>
            </a:fld>
            <a:endParaRPr lang="en-US"/>
          </a:p>
        </p:txBody>
      </p:sp>
    </p:spTree>
    <p:extLst>
      <p:ext uri="{BB962C8B-B14F-4D97-AF65-F5344CB8AC3E}">
        <p14:creationId xmlns:p14="http://schemas.microsoft.com/office/powerpoint/2010/main" val="4190901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baseline="0">
          <a:ln w="3175" cmpd="sng">
            <a:noFill/>
          </a:ln>
          <a:solidFill>
            <a:schemeClr val="tx1"/>
          </a:solidFill>
          <a:effectLst/>
          <a:latin typeface="Times New Roman" panose="02020603050405020304" pitchFamily="18" charset="0"/>
          <a:ea typeface="+mj-ea"/>
          <a:cs typeface="B Mitra" panose="00000400000000000000" pitchFamily="2" charset="-78"/>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baseline="0">
          <a:solidFill>
            <a:schemeClr val="tx1"/>
          </a:solidFill>
          <a:effectLst/>
          <a:latin typeface="Times New Roman" panose="02020603050405020304" pitchFamily="18" charset="0"/>
          <a:ea typeface="+mn-ea"/>
          <a:cs typeface="B Mitra" panose="00000400000000000000" pitchFamily="2" charset="-78"/>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baseline="0">
          <a:solidFill>
            <a:schemeClr val="tx1"/>
          </a:solidFill>
          <a:effectLst/>
          <a:latin typeface="Times New Roman" panose="02020603050405020304" pitchFamily="18" charset="0"/>
          <a:ea typeface="+mn-ea"/>
          <a:cs typeface="B Mitra" panose="00000400000000000000" pitchFamily="2" charset="-78"/>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baseline="0">
          <a:solidFill>
            <a:schemeClr val="tx1"/>
          </a:solidFill>
          <a:effectLst/>
          <a:latin typeface="Times New Roman" panose="02020603050405020304" pitchFamily="18" charset="0"/>
          <a:ea typeface="+mn-ea"/>
          <a:cs typeface="B Mitra" panose="00000400000000000000" pitchFamily="2" charset="-78"/>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baseline="0">
          <a:solidFill>
            <a:schemeClr val="tx1"/>
          </a:solidFill>
          <a:effectLst/>
          <a:latin typeface="Times New Roman" panose="02020603050405020304" pitchFamily="18" charset="0"/>
          <a:ea typeface="+mn-ea"/>
          <a:cs typeface="B Mitra" panose="00000400000000000000" pitchFamily="2" charset="-78"/>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baseline="0">
          <a:solidFill>
            <a:schemeClr val="tx1"/>
          </a:solidFill>
          <a:effectLst/>
          <a:latin typeface="Times New Roman" panose="02020603050405020304" pitchFamily="18" charset="0"/>
          <a:ea typeface="+mn-ea"/>
          <a:cs typeface="B Mitra" panose="00000400000000000000" pitchFamily="2" charset="-78"/>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2001A-80CC-4ED5-B988-FBF9EDABDE71}"/>
              </a:ext>
            </a:extLst>
          </p:cNvPr>
          <p:cNvSpPr>
            <a:spLocks noGrp="1"/>
          </p:cNvSpPr>
          <p:nvPr>
            <p:ph type="ctrTitle"/>
          </p:nvPr>
        </p:nvSpPr>
        <p:spPr>
          <a:xfrm>
            <a:off x="2822384" y="372903"/>
            <a:ext cx="8574622" cy="2616199"/>
          </a:xfrm>
        </p:spPr>
        <p:txBody>
          <a:bodyPr anchor="ctr">
            <a:normAutofit/>
          </a:bodyPr>
          <a:lstStyle/>
          <a:p>
            <a:pPr algn="ctr" rtl="1"/>
            <a:r>
              <a:rPr lang="fa-IR" sz="4800" dirty="0">
                <a:cs typeface="B Mitra" panose="00000400000000000000" pitchFamily="2" charset="-78"/>
              </a:rPr>
              <a:t>به نام خدا </a:t>
            </a:r>
            <a:endParaRPr lang="en-US" sz="4800" dirty="0">
              <a:cs typeface="B Mitra" panose="00000400000000000000" pitchFamily="2" charset="-78"/>
            </a:endParaRPr>
          </a:p>
        </p:txBody>
      </p:sp>
      <p:sp>
        <p:nvSpPr>
          <p:cNvPr id="3" name="Subtitle 2">
            <a:extLst>
              <a:ext uri="{FF2B5EF4-FFF2-40B4-BE49-F238E27FC236}">
                <a16:creationId xmlns:a16="http://schemas.microsoft.com/office/drawing/2014/main" id="{F2092D73-7863-4994-B4DD-5855EB2F29AB}"/>
              </a:ext>
            </a:extLst>
          </p:cNvPr>
          <p:cNvSpPr>
            <a:spLocks noGrp="1"/>
          </p:cNvSpPr>
          <p:nvPr>
            <p:ph type="subTitle" idx="1"/>
          </p:nvPr>
        </p:nvSpPr>
        <p:spPr>
          <a:xfrm>
            <a:off x="3615872" y="2908852"/>
            <a:ext cx="6987645" cy="960047"/>
          </a:xfrm>
        </p:spPr>
        <p:txBody>
          <a:bodyPr>
            <a:normAutofit/>
          </a:bodyPr>
          <a:lstStyle/>
          <a:p>
            <a:pPr algn="ctr"/>
            <a:r>
              <a:rPr lang="fa-IR" sz="3200" dirty="0">
                <a:cs typeface="B Mitra" panose="00000400000000000000" pitchFamily="2" charset="-78"/>
              </a:rPr>
              <a:t>موضوع کنفرانس: موزه دفاع مقدس</a:t>
            </a:r>
          </a:p>
          <a:p>
            <a:pPr algn="ctr"/>
            <a:endParaRPr lang="fa-IR" sz="3200" dirty="0"/>
          </a:p>
          <a:p>
            <a:pPr algn="ctr"/>
            <a:endParaRPr lang="en-US" sz="3200" dirty="0">
              <a:cs typeface="B Mitra" panose="00000400000000000000" pitchFamily="2" charset="-78"/>
            </a:endParaRPr>
          </a:p>
        </p:txBody>
      </p:sp>
      <p:sp>
        <p:nvSpPr>
          <p:cNvPr id="4" name="TextBox 3">
            <a:extLst>
              <a:ext uri="{FF2B5EF4-FFF2-40B4-BE49-F238E27FC236}">
                <a16:creationId xmlns:a16="http://schemas.microsoft.com/office/drawing/2014/main" id="{AA0F6D18-1153-460C-841D-AF7A87C6661E}"/>
              </a:ext>
            </a:extLst>
          </p:cNvPr>
          <p:cNvSpPr txBox="1"/>
          <p:nvPr/>
        </p:nvSpPr>
        <p:spPr>
          <a:xfrm>
            <a:off x="6480312" y="3868899"/>
            <a:ext cx="3372015" cy="461665"/>
          </a:xfrm>
          <a:prstGeom prst="rect">
            <a:avLst/>
          </a:prstGeom>
          <a:noFill/>
        </p:spPr>
        <p:txBody>
          <a:bodyPr wrap="square" rtlCol="0">
            <a:spAutoFit/>
          </a:bodyPr>
          <a:lstStyle/>
          <a:p>
            <a:r>
              <a:rPr lang="fa-IR" sz="2400" dirty="0">
                <a:cs typeface="B Mitra" panose="00000400000000000000" pitchFamily="2" charset="-78"/>
              </a:rPr>
              <a:t>محسن وصال</a:t>
            </a:r>
            <a:endParaRPr lang="en-US" sz="2400" dirty="0">
              <a:cs typeface="B Mitra" panose="00000400000000000000" pitchFamily="2" charset="-78"/>
            </a:endParaRPr>
          </a:p>
        </p:txBody>
      </p:sp>
    </p:spTree>
    <p:extLst>
      <p:ext uri="{BB962C8B-B14F-4D97-AF65-F5344CB8AC3E}">
        <p14:creationId xmlns:p14="http://schemas.microsoft.com/office/powerpoint/2010/main" val="42689918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93F7-6B46-41BE-8CAD-9754A9BBD07C}"/>
              </a:ext>
            </a:extLst>
          </p:cNvPr>
          <p:cNvSpPr>
            <a:spLocks noGrp="1"/>
          </p:cNvSpPr>
          <p:nvPr>
            <p:ph type="title"/>
          </p:nvPr>
        </p:nvSpPr>
        <p:spPr/>
        <p:txBody>
          <a:bodyPr>
            <a:normAutofit/>
          </a:bodyPr>
          <a:lstStyle/>
          <a:p>
            <a:r>
              <a:rPr lang="fa-IR" b="1" dirty="0"/>
              <a:t>تالار پروانه‌ها</a:t>
            </a:r>
            <a:br>
              <a:rPr lang="fa-IR" b="1" dirty="0"/>
            </a:br>
            <a:endParaRPr lang="en-US" dirty="0"/>
          </a:p>
        </p:txBody>
      </p:sp>
      <p:sp>
        <p:nvSpPr>
          <p:cNvPr id="3" name="Content Placeholder 2">
            <a:extLst>
              <a:ext uri="{FF2B5EF4-FFF2-40B4-BE49-F238E27FC236}">
                <a16:creationId xmlns:a16="http://schemas.microsoft.com/office/drawing/2014/main" id="{68CFFB97-6DA6-41FF-97AD-68BC569A12E9}"/>
              </a:ext>
            </a:extLst>
          </p:cNvPr>
          <p:cNvSpPr>
            <a:spLocks noGrp="1"/>
          </p:cNvSpPr>
          <p:nvPr>
            <p:ph idx="1"/>
          </p:nvPr>
        </p:nvSpPr>
        <p:spPr>
          <a:xfrm>
            <a:off x="1484310" y="2667000"/>
            <a:ext cx="10018713" cy="2435088"/>
          </a:xfrm>
        </p:spPr>
        <p:txBody>
          <a:bodyPr/>
          <a:lstStyle/>
          <a:p>
            <a:pPr marL="0" indent="0">
              <a:buNone/>
            </a:pPr>
            <a:r>
              <a:rPr lang="fa-IR" sz="2800" dirty="0"/>
              <a:t>در حال حاضر تعطیل است اما طبق گفته مسئولان، نقش زنان و کودکان در جنگ را نشان می‌دهد</a:t>
            </a:r>
            <a:r>
              <a:rPr lang="fa-IR" dirty="0"/>
              <a:t>.</a:t>
            </a:r>
            <a:br>
              <a:rPr lang="fa-IR" dirty="0"/>
            </a:br>
            <a:endParaRPr lang="en-US" dirty="0"/>
          </a:p>
        </p:txBody>
      </p:sp>
      <p:sp>
        <p:nvSpPr>
          <p:cNvPr id="5" name="TextBox 4">
            <a:extLst>
              <a:ext uri="{FF2B5EF4-FFF2-40B4-BE49-F238E27FC236}">
                <a16:creationId xmlns:a16="http://schemas.microsoft.com/office/drawing/2014/main" id="{3132EA51-AE01-469C-8E46-A005F378A643}"/>
              </a:ext>
            </a:extLst>
          </p:cNvPr>
          <p:cNvSpPr txBox="1"/>
          <p:nvPr/>
        </p:nvSpPr>
        <p:spPr>
          <a:xfrm>
            <a:off x="3790120" y="4595243"/>
            <a:ext cx="5486401" cy="1736272"/>
          </a:xfrm>
          <a:prstGeom prst="rect">
            <a:avLst/>
          </a:prstGeom>
          <a:noFill/>
        </p:spPr>
        <p:txBody>
          <a:bodyPr wrap="square" rtlCol="0" anchor="ctr">
            <a:noAutofit/>
          </a:bodyPr>
          <a:lstStyle/>
          <a:p>
            <a:pPr algn="ctr" rtl="1"/>
            <a:r>
              <a:rPr lang="fa-IR" sz="6000" dirty="0">
                <a:cs typeface="B Mitra" panose="00000400000000000000" pitchFamily="2" charset="-78"/>
              </a:rPr>
              <a:t>پایان</a:t>
            </a:r>
            <a:endParaRPr lang="en-US" sz="6000" dirty="0">
              <a:cs typeface="B Mitra" panose="00000400000000000000" pitchFamily="2" charset="-78"/>
            </a:endParaRPr>
          </a:p>
        </p:txBody>
      </p:sp>
    </p:spTree>
    <p:extLst>
      <p:ext uri="{BB962C8B-B14F-4D97-AF65-F5344CB8AC3E}">
        <p14:creationId xmlns:p14="http://schemas.microsoft.com/office/powerpoint/2010/main" val="27981526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48102F-FDA5-4C95-8F8D-92E04607D41A}"/>
              </a:ext>
            </a:extLst>
          </p:cNvPr>
          <p:cNvSpPr>
            <a:spLocks noGrp="1"/>
          </p:cNvSpPr>
          <p:nvPr>
            <p:ph type="title"/>
          </p:nvPr>
        </p:nvSpPr>
        <p:spPr>
          <a:xfrm>
            <a:off x="1484310" y="566531"/>
            <a:ext cx="10018713" cy="1103243"/>
          </a:xfrm>
        </p:spPr>
        <p:txBody>
          <a:bodyPr/>
          <a:lstStyle/>
          <a:p>
            <a:r>
              <a:rPr lang="fa-IR" dirty="0"/>
              <a:t>تالار های موزه دفاع مقدس</a:t>
            </a:r>
            <a:endParaRPr lang="en-US" dirty="0"/>
          </a:p>
        </p:txBody>
      </p:sp>
      <p:sp>
        <p:nvSpPr>
          <p:cNvPr id="5" name="Content Placeholder 4">
            <a:extLst>
              <a:ext uri="{FF2B5EF4-FFF2-40B4-BE49-F238E27FC236}">
                <a16:creationId xmlns:a16="http://schemas.microsoft.com/office/drawing/2014/main" id="{2E5CA536-B1B9-46F4-8758-43D9C2450D5C}"/>
              </a:ext>
            </a:extLst>
          </p:cNvPr>
          <p:cNvSpPr>
            <a:spLocks noGrp="1"/>
          </p:cNvSpPr>
          <p:nvPr>
            <p:ph idx="1"/>
          </p:nvPr>
        </p:nvSpPr>
        <p:spPr>
          <a:xfrm>
            <a:off x="1484309" y="1842053"/>
            <a:ext cx="10018713" cy="5015947"/>
          </a:xfrm>
        </p:spPr>
        <p:txBody>
          <a:bodyPr anchor="t">
            <a:normAutofit lnSpcReduction="10000"/>
          </a:bodyPr>
          <a:lstStyle/>
          <a:p>
            <a:pPr marL="0" indent="0" algn="ctr">
              <a:buNone/>
            </a:pPr>
            <a:r>
              <a:rPr lang="fa-IR" sz="2800" dirty="0">
                <a:cs typeface="B Mitra" panose="00000400000000000000" pitchFamily="2" charset="-78"/>
              </a:rPr>
              <a:t>موزه دفاع مقدس هفت تالار دارد که در ادامه به آن ها می پردازیم</a:t>
            </a:r>
          </a:p>
          <a:p>
            <a:r>
              <a:rPr lang="fa-IR" sz="2800" b="1" dirty="0"/>
              <a:t>تالار اول: تالار آستانه</a:t>
            </a:r>
            <a:endParaRPr lang="fa-IR" sz="2800" dirty="0">
              <a:cs typeface="B Mitra" panose="00000400000000000000" pitchFamily="2" charset="-78"/>
            </a:endParaRPr>
          </a:p>
          <a:p>
            <a:r>
              <a:rPr lang="fa-IR" sz="2800" b="1" dirty="0"/>
              <a:t>تالار دوم: تالار حیرت و واقعیت</a:t>
            </a:r>
            <a:r>
              <a:rPr lang="fa-IR" sz="2800" dirty="0">
                <a:cs typeface="B Mitra" panose="00000400000000000000" pitchFamily="2" charset="-78"/>
              </a:rPr>
              <a:t> </a:t>
            </a:r>
          </a:p>
          <a:p>
            <a:r>
              <a:rPr lang="fa-IR" sz="2800" b="1" dirty="0"/>
              <a:t>تالار سوم: تالار دفاع</a:t>
            </a:r>
          </a:p>
          <a:p>
            <a:r>
              <a:rPr lang="fa-IR" sz="2800" b="1" dirty="0"/>
              <a:t>تالارچهارم: تالار آرامش</a:t>
            </a:r>
          </a:p>
          <a:p>
            <a:r>
              <a:rPr lang="fa-IR" sz="2800" b="1" dirty="0"/>
              <a:t>تالار پنجم: تالار شهادت</a:t>
            </a:r>
          </a:p>
          <a:p>
            <a:r>
              <a:rPr lang="fa-IR" sz="2800" b="1" dirty="0"/>
              <a:t>تالار ششم: تالار پیروزی</a:t>
            </a:r>
          </a:p>
          <a:p>
            <a:r>
              <a:rPr lang="fa-IR" sz="2800" b="1" dirty="0"/>
              <a:t>تالار هفتم: تالار سرانجام</a:t>
            </a:r>
          </a:p>
          <a:p>
            <a:r>
              <a:rPr lang="fa-IR" sz="2800" b="1" dirty="0"/>
              <a:t>تالار پروانه‌ها</a:t>
            </a:r>
          </a:p>
          <a:p>
            <a:endParaRPr lang="en-US" sz="2800" dirty="0">
              <a:cs typeface="B Mitra" panose="00000400000000000000" pitchFamily="2" charset="-78"/>
            </a:endParaRPr>
          </a:p>
        </p:txBody>
      </p:sp>
    </p:spTree>
    <p:extLst>
      <p:ext uri="{BB962C8B-B14F-4D97-AF65-F5344CB8AC3E}">
        <p14:creationId xmlns:p14="http://schemas.microsoft.com/office/powerpoint/2010/main" val="342592476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56AE2-4669-4F17-960C-A8833142D171}"/>
              </a:ext>
            </a:extLst>
          </p:cNvPr>
          <p:cNvSpPr>
            <a:spLocks noGrp="1"/>
          </p:cNvSpPr>
          <p:nvPr>
            <p:ph type="title"/>
          </p:nvPr>
        </p:nvSpPr>
        <p:spPr/>
        <p:txBody>
          <a:bodyPr/>
          <a:lstStyle/>
          <a:p>
            <a:r>
              <a:rPr lang="fa-IR" b="1" dirty="0"/>
              <a:t>تالار اول: تالار آستانه</a:t>
            </a:r>
            <a:br>
              <a:rPr lang="fa-IR" b="1" dirty="0"/>
            </a:br>
            <a:endParaRPr lang="fa-IR" dirty="0"/>
          </a:p>
        </p:txBody>
      </p:sp>
      <p:sp>
        <p:nvSpPr>
          <p:cNvPr id="3" name="Content Placeholder 2">
            <a:extLst>
              <a:ext uri="{FF2B5EF4-FFF2-40B4-BE49-F238E27FC236}">
                <a16:creationId xmlns:a16="http://schemas.microsoft.com/office/drawing/2014/main" id="{F10A7514-70B2-447F-A004-064E1D24ABF1}"/>
              </a:ext>
            </a:extLst>
          </p:cNvPr>
          <p:cNvSpPr>
            <a:spLocks noGrp="1"/>
          </p:cNvSpPr>
          <p:nvPr>
            <p:ph idx="1"/>
          </p:nvPr>
        </p:nvSpPr>
        <p:spPr/>
        <p:txBody>
          <a:bodyPr>
            <a:normAutofit/>
          </a:bodyPr>
          <a:lstStyle/>
          <a:p>
            <a:pPr marL="0" indent="0" algn="r">
              <a:buNone/>
            </a:pPr>
            <a:r>
              <a:rPr lang="fa-IR" sz="2800" dirty="0"/>
              <a:t>تالار آستانه تالار اول به شمار می‌آید و به دلیل اینکه آستانه‌ای برای ورود به تالارهای هفت گانه است، به این اسم نام‌گذاری شده است. در این تالار فضای شروع مبارزات مردم ایران با رژیم پهلوی تا ورود امام خمینی به ایران به تصویر کشیده شده است.</a:t>
            </a:r>
          </a:p>
          <a:p>
            <a:pPr algn="r"/>
            <a:endParaRPr lang="en-US" sz="2800" dirty="0"/>
          </a:p>
        </p:txBody>
      </p:sp>
    </p:spTree>
    <p:extLst>
      <p:ext uri="{BB962C8B-B14F-4D97-AF65-F5344CB8AC3E}">
        <p14:creationId xmlns:p14="http://schemas.microsoft.com/office/powerpoint/2010/main" val="1799315072"/>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215B1-C280-4647-9FEC-7CCC66007DC2}"/>
              </a:ext>
            </a:extLst>
          </p:cNvPr>
          <p:cNvSpPr>
            <a:spLocks noGrp="1"/>
          </p:cNvSpPr>
          <p:nvPr>
            <p:ph type="title"/>
          </p:nvPr>
        </p:nvSpPr>
        <p:spPr/>
        <p:txBody>
          <a:bodyPr/>
          <a:lstStyle/>
          <a:p>
            <a:r>
              <a:rPr lang="fa-IR" b="1" dirty="0"/>
              <a:t>تالار دوم: تالار حیرت و واقعیت</a:t>
            </a:r>
            <a:br>
              <a:rPr lang="fa-IR" b="1" dirty="0"/>
            </a:br>
            <a:endParaRPr lang="en-US" b="1" dirty="0"/>
          </a:p>
        </p:txBody>
      </p:sp>
      <p:sp>
        <p:nvSpPr>
          <p:cNvPr id="3" name="Content Placeholder 2">
            <a:extLst>
              <a:ext uri="{FF2B5EF4-FFF2-40B4-BE49-F238E27FC236}">
                <a16:creationId xmlns:a16="http://schemas.microsoft.com/office/drawing/2014/main" id="{C3C8D3F0-F5F5-40AE-848E-905E043B77C5}"/>
              </a:ext>
            </a:extLst>
          </p:cNvPr>
          <p:cNvSpPr>
            <a:spLocks noGrp="1"/>
          </p:cNvSpPr>
          <p:nvPr>
            <p:ph idx="1"/>
          </p:nvPr>
        </p:nvSpPr>
        <p:spPr/>
        <p:txBody>
          <a:bodyPr>
            <a:normAutofit/>
          </a:bodyPr>
          <a:lstStyle/>
          <a:p>
            <a:pPr marL="0" indent="0">
              <a:buNone/>
            </a:pPr>
            <a:r>
              <a:rPr lang="fa-IR" sz="2800" dirty="0"/>
              <a:t>دومین تالار باغ موزه دفاع مقدس تهران و نمادی از شوک مردم از جنگ تحمیلی است. در این تالار حتی شبیه‌سازی بمب باران نیز قرار دارد. درون اتاق فیلمی از زندگی عادی مردم در آن روزها را نشان می‌دهند؛ اما ناگهان همه چیز به هم می‌ریزد. همگام با انفجار درون فیلم، زیر پای شما هم لرزیده و خود را کاملا در همان موقعیت حس می‌کنید. همچنین ماکت خرمشهر بعد از جنگ نیز موجود است که به تلخی آن روزها شبیه سازی شده است. </a:t>
            </a:r>
            <a:endParaRPr lang="en-US" sz="2800" dirty="0"/>
          </a:p>
        </p:txBody>
      </p:sp>
    </p:spTree>
    <p:extLst>
      <p:ext uri="{BB962C8B-B14F-4D97-AF65-F5344CB8AC3E}">
        <p14:creationId xmlns:p14="http://schemas.microsoft.com/office/powerpoint/2010/main" val="282545270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8A9C-C75A-49E6-AFCA-ED576E50234E}"/>
              </a:ext>
            </a:extLst>
          </p:cNvPr>
          <p:cNvSpPr>
            <a:spLocks noGrp="1"/>
          </p:cNvSpPr>
          <p:nvPr>
            <p:ph type="title"/>
          </p:nvPr>
        </p:nvSpPr>
        <p:spPr/>
        <p:txBody>
          <a:bodyPr/>
          <a:lstStyle/>
          <a:p>
            <a:r>
              <a:rPr lang="fa-IR" b="1" dirty="0"/>
              <a:t>تالار سوم: تالار دفاع</a:t>
            </a:r>
            <a:br>
              <a:rPr lang="fa-IR" b="1" dirty="0"/>
            </a:br>
            <a:endParaRPr lang="en-US" b="1" dirty="0"/>
          </a:p>
        </p:txBody>
      </p:sp>
      <p:sp>
        <p:nvSpPr>
          <p:cNvPr id="3" name="Content Placeholder 2">
            <a:extLst>
              <a:ext uri="{FF2B5EF4-FFF2-40B4-BE49-F238E27FC236}">
                <a16:creationId xmlns:a16="http://schemas.microsoft.com/office/drawing/2014/main" id="{E8F7AC56-3BE7-4EBE-A782-C0185671690C}"/>
              </a:ext>
            </a:extLst>
          </p:cNvPr>
          <p:cNvSpPr>
            <a:spLocks noGrp="1"/>
          </p:cNvSpPr>
          <p:nvPr>
            <p:ph idx="1"/>
          </p:nvPr>
        </p:nvSpPr>
        <p:spPr>
          <a:xfrm>
            <a:off x="1484310" y="2666999"/>
            <a:ext cx="10018713" cy="3124201"/>
          </a:xfrm>
        </p:spPr>
        <p:txBody>
          <a:bodyPr>
            <a:normAutofit/>
          </a:bodyPr>
          <a:lstStyle/>
          <a:p>
            <a:pPr marL="0" indent="0">
              <a:buNone/>
            </a:pPr>
            <a:r>
              <a:rPr lang="fa-IR" sz="2800" dirty="0"/>
              <a:t>تالار سوم و نشان‌دهنده دفاع جانانه مردم بعد از جنگ تحمیلی است. سنگر سرد و گرمی که در این تالار وجود دارد حیرت انگیز است. این سنگر به منظور آشنایی بازدیدکنندگان با شرایط سخت آن روزهای رزمندگان ساخته شد. علت نام‌گذاری این سنگرها به علت هوای گرمسیر جنوب و هوای سردسیر غرب کشور است. به‌دلیل درک بهتر بازدیدکنندگان، هوای داخل سنگرها با وسایل سرمایشی و گرمایشی بازآفرینی شده است.</a:t>
            </a:r>
            <a:endParaRPr lang="en-US" sz="2800" dirty="0"/>
          </a:p>
        </p:txBody>
      </p:sp>
    </p:spTree>
    <p:extLst>
      <p:ext uri="{BB962C8B-B14F-4D97-AF65-F5344CB8AC3E}">
        <p14:creationId xmlns:p14="http://schemas.microsoft.com/office/powerpoint/2010/main" val="146976593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70678-2A7C-4374-B112-7588F6AC221C}"/>
              </a:ext>
            </a:extLst>
          </p:cNvPr>
          <p:cNvSpPr>
            <a:spLocks noGrp="1"/>
          </p:cNvSpPr>
          <p:nvPr>
            <p:ph type="title"/>
          </p:nvPr>
        </p:nvSpPr>
        <p:spPr/>
        <p:txBody>
          <a:bodyPr/>
          <a:lstStyle/>
          <a:p>
            <a:r>
              <a:rPr lang="fa-IR" b="1" dirty="0"/>
              <a:t>تالارچهارم: تالار آرامش</a:t>
            </a:r>
            <a:br>
              <a:rPr lang="fa-IR" b="1" dirty="0"/>
            </a:br>
            <a:endParaRPr lang="en-US" b="1" dirty="0"/>
          </a:p>
        </p:txBody>
      </p:sp>
      <p:sp>
        <p:nvSpPr>
          <p:cNvPr id="3" name="Content Placeholder 2">
            <a:extLst>
              <a:ext uri="{FF2B5EF4-FFF2-40B4-BE49-F238E27FC236}">
                <a16:creationId xmlns:a16="http://schemas.microsoft.com/office/drawing/2014/main" id="{074C1B2C-9B2A-4723-8D34-F7299C9EDA08}"/>
              </a:ext>
            </a:extLst>
          </p:cNvPr>
          <p:cNvSpPr>
            <a:spLocks noGrp="1"/>
          </p:cNvSpPr>
          <p:nvPr>
            <p:ph idx="1"/>
          </p:nvPr>
        </p:nvSpPr>
        <p:spPr>
          <a:xfrm>
            <a:off x="1484310" y="2666999"/>
            <a:ext cx="10018713" cy="3124201"/>
          </a:xfrm>
        </p:spPr>
        <p:txBody>
          <a:bodyPr/>
          <a:lstStyle/>
          <a:p>
            <a:pPr marL="0" indent="0">
              <a:buNone/>
            </a:pPr>
            <a:r>
              <a:rPr lang="fa-IR" sz="2800" dirty="0"/>
              <a:t>تالار چهارم باغ موزه دفاع مقدس تهران به این اسم نام‌گذاری شده و نشان دهنده</a:t>
            </a:r>
            <a:r>
              <a:rPr lang="fa-IR" sz="2800" b="1" dirty="0"/>
              <a:t> </a:t>
            </a:r>
            <a:r>
              <a:rPr lang="fa-IR" sz="2800" dirty="0"/>
              <a:t>آرامش درونی و تسلط مردم و رزمندگان با شرایط موجود است. تکنولوژی جذاب در این تالار، پخش زندگی شهید آوینی به صورت سه بعدی است</a:t>
            </a:r>
            <a:r>
              <a:rPr lang="fa-IR" dirty="0"/>
              <a:t>.</a:t>
            </a:r>
          </a:p>
          <a:p>
            <a:pPr marL="0" indent="0">
              <a:buNone/>
            </a:pPr>
            <a:br>
              <a:rPr lang="fa-IR" dirty="0"/>
            </a:br>
            <a:endParaRPr lang="en-US" dirty="0"/>
          </a:p>
        </p:txBody>
      </p:sp>
    </p:spTree>
    <p:extLst>
      <p:ext uri="{BB962C8B-B14F-4D97-AF65-F5344CB8AC3E}">
        <p14:creationId xmlns:p14="http://schemas.microsoft.com/office/powerpoint/2010/main" val="239035472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E03C9-5846-4209-81E7-2979AF9A5703}"/>
              </a:ext>
            </a:extLst>
          </p:cNvPr>
          <p:cNvSpPr>
            <a:spLocks noGrp="1"/>
          </p:cNvSpPr>
          <p:nvPr>
            <p:ph type="title"/>
          </p:nvPr>
        </p:nvSpPr>
        <p:spPr/>
        <p:txBody>
          <a:bodyPr/>
          <a:lstStyle/>
          <a:p>
            <a:r>
              <a:rPr lang="fa-IR" b="1" dirty="0"/>
              <a:t>تالار پنجم: تالار شهادت</a:t>
            </a:r>
            <a:endParaRPr lang="en-US" b="1" dirty="0"/>
          </a:p>
        </p:txBody>
      </p:sp>
      <p:sp>
        <p:nvSpPr>
          <p:cNvPr id="3" name="Content Placeholder 2">
            <a:extLst>
              <a:ext uri="{FF2B5EF4-FFF2-40B4-BE49-F238E27FC236}">
                <a16:creationId xmlns:a16="http://schemas.microsoft.com/office/drawing/2014/main" id="{C96628A8-4750-4709-8779-5C1B784ED5EE}"/>
              </a:ext>
            </a:extLst>
          </p:cNvPr>
          <p:cNvSpPr>
            <a:spLocks noGrp="1"/>
          </p:cNvSpPr>
          <p:nvPr>
            <p:ph idx="1"/>
          </p:nvPr>
        </p:nvSpPr>
        <p:spPr/>
        <p:txBody>
          <a:bodyPr>
            <a:normAutofit/>
          </a:bodyPr>
          <a:lstStyle/>
          <a:p>
            <a:pPr marL="0" indent="0">
              <a:buNone/>
            </a:pPr>
            <a:r>
              <a:rPr lang="fa-IR" sz="2800" dirty="0"/>
              <a:t>تالار پنجم به موضوع شهادت می‌پردازد. بخش زیبا و حتی دردناک این تالار سه نمایشگر است که فیلمی از زندگی اسیران جنگی ایران در عراق را نشان می‌دهد. بعد از آن به دیواری بزرگ می‌رسید که پوشیده از پلاک کوچه‌ها است و با نام شهدای جنگ به تفکیک شهرها مزین شده است. همچنین در این تالار شبیه سازی حرم امام حسین و حضرت ابوالفضل نیز موجود است.</a:t>
            </a:r>
            <a:endParaRPr lang="en-US" sz="2800" dirty="0"/>
          </a:p>
        </p:txBody>
      </p:sp>
    </p:spTree>
    <p:extLst>
      <p:ext uri="{BB962C8B-B14F-4D97-AF65-F5344CB8AC3E}">
        <p14:creationId xmlns:p14="http://schemas.microsoft.com/office/powerpoint/2010/main" val="28660728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79563-E4CD-422B-B1FE-5888781CC02C}"/>
              </a:ext>
            </a:extLst>
          </p:cNvPr>
          <p:cNvSpPr>
            <a:spLocks noGrp="1"/>
          </p:cNvSpPr>
          <p:nvPr>
            <p:ph type="title"/>
          </p:nvPr>
        </p:nvSpPr>
        <p:spPr/>
        <p:txBody>
          <a:bodyPr/>
          <a:lstStyle/>
          <a:p>
            <a:r>
              <a:rPr lang="fa-IR" b="1" dirty="0"/>
              <a:t>تالار ششم: تالار پیروزی</a:t>
            </a:r>
            <a:br>
              <a:rPr lang="fa-IR" b="1" dirty="0"/>
            </a:br>
            <a:endParaRPr lang="en-US" b="1" dirty="0"/>
          </a:p>
        </p:txBody>
      </p:sp>
      <p:sp>
        <p:nvSpPr>
          <p:cNvPr id="3" name="Content Placeholder 2">
            <a:extLst>
              <a:ext uri="{FF2B5EF4-FFF2-40B4-BE49-F238E27FC236}">
                <a16:creationId xmlns:a16="http://schemas.microsoft.com/office/drawing/2014/main" id="{02B18B85-B6AC-43C9-8B0E-F460B21E59FD}"/>
              </a:ext>
            </a:extLst>
          </p:cNvPr>
          <p:cNvSpPr>
            <a:spLocks noGrp="1"/>
          </p:cNvSpPr>
          <p:nvPr>
            <p:ph idx="1"/>
          </p:nvPr>
        </p:nvSpPr>
        <p:spPr>
          <a:xfrm>
            <a:off x="1484310" y="2666999"/>
            <a:ext cx="10018713" cy="3124201"/>
          </a:xfrm>
        </p:spPr>
        <p:txBody>
          <a:bodyPr>
            <a:normAutofit/>
          </a:bodyPr>
          <a:lstStyle/>
          <a:p>
            <a:pPr marL="0" indent="0">
              <a:buNone/>
            </a:pPr>
            <a:r>
              <a:rPr lang="fa-IR" sz="2800" dirty="0"/>
              <a:t>این تالار به نمایش پیروزی‌های به دست آمده در دوران جنگ تحمیلی می‌پردازد. راهرویی که پر از روزنامه‌ها خصوصا در سقف است، نشان دهنده شادی مردم از پیروزی‌هاست .</a:t>
            </a:r>
            <a:endParaRPr lang="en-US" sz="2800" dirty="0"/>
          </a:p>
        </p:txBody>
      </p:sp>
    </p:spTree>
    <p:extLst>
      <p:ext uri="{BB962C8B-B14F-4D97-AF65-F5344CB8AC3E}">
        <p14:creationId xmlns:p14="http://schemas.microsoft.com/office/powerpoint/2010/main" val="28920931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FFE64-E632-4690-B51F-331717E627E4}"/>
              </a:ext>
            </a:extLst>
          </p:cNvPr>
          <p:cNvSpPr>
            <a:spLocks noGrp="1"/>
          </p:cNvSpPr>
          <p:nvPr>
            <p:ph type="title"/>
          </p:nvPr>
        </p:nvSpPr>
        <p:spPr/>
        <p:txBody>
          <a:bodyPr/>
          <a:lstStyle/>
          <a:p>
            <a:r>
              <a:rPr lang="fa-IR" b="1" dirty="0"/>
              <a:t>تالار هفتم: تالار سرانجام</a:t>
            </a:r>
            <a:endParaRPr lang="en-US" b="1" dirty="0"/>
          </a:p>
        </p:txBody>
      </p:sp>
      <p:sp>
        <p:nvSpPr>
          <p:cNvPr id="3" name="Content Placeholder 2">
            <a:extLst>
              <a:ext uri="{FF2B5EF4-FFF2-40B4-BE49-F238E27FC236}">
                <a16:creationId xmlns:a16="http://schemas.microsoft.com/office/drawing/2014/main" id="{41C36D3B-8284-4F53-9CED-B9F2D0318F9C}"/>
              </a:ext>
            </a:extLst>
          </p:cNvPr>
          <p:cNvSpPr>
            <a:spLocks noGrp="1"/>
          </p:cNvSpPr>
          <p:nvPr>
            <p:ph idx="1"/>
          </p:nvPr>
        </p:nvSpPr>
        <p:spPr/>
        <p:txBody>
          <a:bodyPr/>
          <a:lstStyle/>
          <a:p>
            <a:pPr marL="0" indent="0">
              <a:buNone/>
            </a:pPr>
            <a:r>
              <a:rPr lang="fa-IR" sz="2800" dirty="0"/>
              <a:t>به نتیجه این هشت سال می‌پردازد. به محض ورود به این تالار 9 عدد آینه خواهید دید که بالکن منزل و تصویر صندلی خالی امام خمینی را نشان می‌دهد</a:t>
            </a:r>
            <a:r>
              <a:rPr lang="fa-IR" dirty="0"/>
              <a:t>.</a:t>
            </a:r>
            <a:endParaRPr lang="en-US" dirty="0"/>
          </a:p>
        </p:txBody>
      </p:sp>
    </p:spTree>
    <p:extLst>
      <p:ext uri="{BB962C8B-B14F-4D97-AF65-F5344CB8AC3E}">
        <p14:creationId xmlns:p14="http://schemas.microsoft.com/office/powerpoint/2010/main" val="759383983"/>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60</TotalTime>
  <Words>253</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 Mitra</vt:lpstr>
      <vt:lpstr>Calibri</vt:lpstr>
      <vt:lpstr>Corbel</vt:lpstr>
      <vt:lpstr>Times New Roman</vt:lpstr>
      <vt:lpstr>Parallax</vt:lpstr>
      <vt:lpstr>به نام خدا </vt:lpstr>
      <vt:lpstr>تالار های موزه دفاع مقدس</vt:lpstr>
      <vt:lpstr>تالار اول: تالار آستانه </vt:lpstr>
      <vt:lpstr>تالار دوم: تالار حیرت و واقعیت </vt:lpstr>
      <vt:lpstr>تالار سوم: تالار دفاع </vt:lpstr>
      <vt:lpstr>تالارچهارم: تالار آرامش </vt:lpstr>
      <vt:lpstr>تالار پنجم: تالار شهادت</vt:lpstr>
      <vt:lpstr>تالار ششم: تالار پیروزی </vt:lpstr>
      <vt:lpstr>تالار هفتم: تالار سرانجام</vt:lpstr>
      <vt:lpstr>تالار پروانه‌ها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Vesal, Mohammad (FAOIR)</dc:creator>
  <cp:lastModifiedBy>Vesal, Mohammad (FAOIR)</cp:lastModifiedBy>
  <cp:revision>7</cp:revision>
  <dcterms:created xsi:type="dcterms:W3CDTF">2020-10-04T07:25:17Z</dcterms:created>
  <dcterms:modified xsi:type="dcterms:W3CDTF">2020-10-04T08:25:18Z</dcterms:modified>
</cp:coreProperties>
</file>