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DE07D6B-AD6B-4837-BD09-EFA501B7F2C2}" type="datetimeFigureOut">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3986959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E07D6B-AD6B-4837-BD09-EFA501B7F2C2}" type="datetimeFigureOut">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1779016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DE07D6B-AD6B-4837-BD09-EFA501B7F2C2}" type="datetimeFigureOut">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3343094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DE07D6B-AD6B-4837-BD09-EFA501B7F2C2}" type="datetimeFigureOut">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1102162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DE07D6B-AD6B-4837-BD09-EFA501B7F2C2}" type="datetimeFigureOut">
              <a:rPr lang="en-US" smtClean="0"/>
              <a:t>11/19/2021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1365408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DE07D6B-AD6B-4837-BD09-EFA501B7F2C2}" type="datetimeFigureOut">
              <a:rPr lang="en-US" smtClean="0"/>
              <a:t>11/19/2021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1560316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07D6B-AD6B-4837-BD09-EFA501B7F2C2}" type="datetimeFigureOut">
              <a:rPr lang="en-US" smtClean="0"/>
              <a:t>11/19/2021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33102131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DE07D6B-AD6B-4837-BD09-EFA501B7F2C2}" type="datetimeFigureOut">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578848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DE07D6B-AD6B-4837-BD09-EFA501B7F2C2}" type="datetimeFigureOut">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1483666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E07D6B-AD6B-4837-BD09-EFA501B7F2C2}" type="datetimeFigureOut">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2303680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E07D6B-AD6B-4837-BD09-EFA501B7F2C2}" type="datetimeFigureOut">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19E901-87E1-4E43-AA9A-F0336571572C}" type="slidenum">
              <a:rPr lang="en-US" smtClean="0"/>
              <a:t>‹#›</a:t>
            </a:fld>
            <a:endParaRPr lang="en-US"/>
          </a:p>
        </p:txBody>
      </p:sp>
    </p:spTree>
    <p:extLst>
      <p:ext uri="{BB962C8B-B14F-4D97-AF65-F5344CB8AC3E}">
        <p14:creationId xmlns:p14="http://schemas.microsoft.com/office/powerpoint/2010/main" val="278634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E07D6B-AD6B-4837-BD09-EFA501B7F2C2}" type="datetimeFigureOut">
              <a:rPr lang="en-US" smtClean="0"/>
              <a:t>11/19/2021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19E901-87E1-4E43-AA9A-F0336571572C}" type="slidenum">
              <a:rPr lang="en-US" smtClean="0"/>
              <a:t>‹#›</a:t>
            </a:fld>
            <a:endParaRPr lang="en-US"/>
          </a:p>
        </p:txBody>
      </p:sp>
    </p:spTree>
    <p:extLst>
      <p:ext uri="{BB962C8B-B14F-4D97-AF65-F5344CB8AC3E}">
        <p14:creationId xmlns:p14="http://schemas.microsoft.com/office/powerpoint/2010/main" val="3429905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01337"/>
            <a:ext cx="9144000" cy="1001894"/>
          </a:xfrm>
        </p:spPr>
        <p:txBody>
          <a:bodyPr/>
          <a:lstStyle/>
          <a:p>
            <a:r>
              <a:rPr lang="fa-IR" dirty="0" smtClean="0">
                <a:cs typeface="B Titr" panose="00000700000000000000" pitchFamily="2" charset="-78"/>
              </a:rPr>
              <a:t>سازمان مجاهدین خلق ایران</a:t>
            </a:r>
            <a:endParaRPr lang="en-US" dirty="0">
              <a:cs typeface="B Titr" panose="00000700000000000000" pitchFamily="2" charset="-78"/>
            </a:endParaRPr>
          </a:p>
        </p:txBody>
      </p:sp>
      <p:sp>
        <p:nvSpPr>
          <p:cNvPr id="3" name="Subtitle 2"/>
          <p:cNvSpPr>
            <a:spLocks noGrp="1"/>
          </p:cNvSpPr>
          <p:nvPr>
            <p:ph type="subTitle" idx="1"/>
          </p:nvPr>
        </p:nvSpPr>
        <p:spPr>
          <a:xfrm>
            <a:off x="0" y="3353208"/>
            <a:ext cx="12192001" cy="1819683"/>
          </a:xfrm>
        </p:spPr>
        <p:style>
          <a:lnRef idx="0">
            <a:schemeClr val="accent2"/>
          </a:lnRef>
          <a:fillRef idx="3">
            <a:schemeClr val="accent2"/>
          </a:fillRef>
          <a:effectRef idx="3">
            <a:schemeClr val="accent2"/>
          </a:effectRef>
          <a:fontRef idx="minor">
            <a:schemeClr val="lt1"/>
          </a:fontRef>
        </p:style>
        <p:txBody>
          <a:bodyPr>
            <a:normAutofit fontScale="92500"/>
          </a:bodyPr>
          <a:lstStyle/>
          <a:p>
            <a:r>
              <a:rPr lang="fa-IR" sz="8000" dirty="0" smtClean="0">
                <a:cs typeface="B Titr" panose="00000700000000000000" pitchFamily="2" charset="-78"/>
              </a:rPr>
              <a:t>گردآورنده: سید علی رکن الدینی</a:t>
            </a:r>
            <a:endParaRPr lang="en-US" sz="8000" dirty="0">
              <a:cs typeface="B Titr" panose="00000700000000000000" pitchFamily="2" charset="-78"/>
            </a:endParaRPr>
          </a:p>
        </p:txBody>
      </p:sp>
    </p:spTree>
    <p:extLst>
      <p:ext uri="{BB962C8B-B14F-4D97-AF65-F5344CB8AC3E}">
        <p14:creationId xmlns:p14="http://schemas.microsoft.com/office/powerpoint/2010/main" val="21602588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fa-IR" dirty="0" smtClean="0">
                <a:cs typeface="B Titr" panose="00000700000000000000" pitchFamily="2" charset="-78"/>
              </a:rPr>
              <a:t>رئیس های سازمان مجاهدین خلق ایران            </a:t>
            </a:r>
            <a:endParaRPr lang="en-US" dirty="0">
              <a:cs typeface="B Titr" panose="00000700000000000000"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2481185238"/>
              </p:ext>
            </p:extLst>
          </p:nvPr>
        </p:nvGraphicFramePr>
        <p:xfrm>
          <a:off x="4593771" y="1325563"/>
          <a:ext cx="3004458" cy="868997"/>
        </p:xfrm>
        <a:graphic>
          <a:graphicData uri="http://schemas.openxmlformats.org/drawingml/2006/table">
            <a:tbl>
              <a:tblPr firstRow="1" bandRow="1">
                <a:tableStyleId>{5C22544A-7EE6-4342-B048-85BDC9FD1C3A}</a:tableStyleId>
              </a:tblPr>
              <a:tblGrid>
                <a:gridCol w="3004458">
                  <a:extLst>
                    <a:ext uri="{9D8B030D-6E8A-4147-A177-3AD203B41FA5}">
                      <a16:colId xmlns:a16="http://schemas.microsoft.com/office/drawing/2014/main" val="4115722150"/>
                    </a:ext>
                  </a:extLst>
                </a:gridCol>
              </a:tblGrid>
              <a:tr h="868997">
                <a:tc>
                  <a:txBody>
                    <a:bodyPr/>
                    <a:lstStyle/>
                    <a:p>
                      <a:r>
                        <a:rPr lang="fa-IR" sz="3600" dirty="0" smtClean="0">
                          <a:cs typeface="B Titr" panose="00000700000000000000" pitchFamily="2" charset="-78"/>
                        </a:rPr>
                        <a:t>مسعود رجوی  </a:t>
                      </a:r>
                      <a:r>
                        <a:rPr lang="fa-IR" sz="3600" baseline="0" dirty="0" smtClean="0">
                          <a:cs typeface="B Titr" panose="00000700000000000000" pitchFamily="2" charset="-78"/>
                        </a:rPr>
                        <a:t> </a:t>
                      </a:r>
                      <a:endParaRPr lang="en-US" sz="3600" dirty="0">
                        <a:cs typeface="B Titr" panose="00000700000000000000" pitchFamily="2" charset="-78"/>
                      </a:endParaRPr>
                    </a:p>
                  </a:txBody>
                  <a:tcPr/>
                </a:tc>
                <a:extLst>
                  <a:ext uri="{0D108BD9-81ED-4DB2-BD59-A6C34878D82A}">
                    <a16:rowId xmlns:a16="http://schemas.microsoft.com/office/drawing/2014/main" val="239258062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0054769"/>
              </p:ext>
            </p:extLst>
          </p:nvPr>
        </p:nvGraphicFramePr>
        <p:xfrm>
          <a:off x="0" y="3083345"/>
          <a:ext cx="3004458" cy="868997"/>
        </p:xfrm>
        <a:graphic>
          <a:graphicData uri="http://schemas.openxmlformats.org/drawingml/2006/table">
            <a:tbl>
              <a:tblPr firstRow="1" bandRow="1">
                <a:tableStyleId>{5C22544A-7EE6-4342-B048-85BDC9FD1C3A}</a:tableStyleId>
              </a:tblPr>
              <a:tblGrid>
                <a:gridCol w="3004458">
                  <a:extLst>
                    <a:ext uri="{9D8B030D-6E8A-4147-A177-3AD203B41FA5}">
                      <a16:colId xmlns:a16="http://schemas.microsoft.com/office/drawing/2014/main" val="3415083227"/>
                    </a:ext>
                  </a:extLst>
                </a:gridCol>
              </a:tblGrid>
              <a:tr h="868997">
                <a:tc>
                  <a:txBody>
                    <a:bodyPr/>
                    <a:lstStyle/>
                    <a:p>
                      <a:r>
                        <a:rPr lang="fa-IR" sz="3600" dirty="0" smtClean="0">
                          <a:cs typeface="B Titr" panose="00000700000000000000" pitchFamily="2" charset="-78"/>
                        </a:rPr>
                        <a:t>موسی خیابانی   </a:t>
                      </a:r>
                      <a:endParaRPr lang="en-US" sz="3600" dirty="0">
                        <a:cs typeface="B Titr" panose="00000700000000000000" pitchFamily="2" charset="-78"/>
                      </a:endParaRPr>
                    </a:p>
                  </a:txBody>
                  <a:tcPr/>
                </a:tc>
                <a:extLst>
                  <a:ext uri="{0D108BD9-81ED-4DB2-BD59-A6C34878D82A}">
                    <a16:rowId xmlns:a16="http://schemas.microsoft.com/office/drawing/2014/main" val="415179512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884737483"/>
              </p:ext>
            </p:extLst>
          </p:nvPr>
        </p:nvGraphicFramePr>
        <p:xfrm>
          <a:off x="4421777" y="3087903"/>
          <a:ext cx="3348446" cy="864439"/>
        </p:xfrm>
        <a:graphic>
          <a:graphicData uri="http://schemas.openxmlformats.org/drawingml/2006/table">
            <a:tbl>
              <a:tblPr firstRow="1" bandRow="1">
                <a:tableStyleId>{5C22544A-7EE6-4342-B048-85BDC9FD1C3A}</a:tableStyleId>
              </a:tblPr>
              <a:tblGrid>
                <a:gridCol w="3348446">
                  <a:extLst>
                    <a:ext uri="{9D8B030D-6E8A-4147-A177-3AD203B41FA5}">
                      <a16:colId xmlns:a16="http://schemas.microsoft.com/office/drawing/2014/main" val="58123885"/>
                    </a:ext>
                  </a:extLst>
                </a:gridCol>
              </a:tblGrid>
              <a:tr h="864439">
                <a:tc>
                  <a:txBody>
                    <a:bodyPr/>
                    <a:lstStyle/>
                    <a:p>
                      <a:r>
                        <a:rPr lang="fa-IR" sz="3600" dirty="0" smtClean="0">
                          <a:cs typeface="B Titr" panose="00000700000000000000" pitchFamily="2" charset="-78"/>
                        </a:rPr>
                        <a:t>مهدی ابریشم</a:t>
                      </a:r>
                      <a:r>
                        <a:rPr lang="fa-IR" sz="3600" baseline="0" dirty="0" smtClean="0">
                          <a:cs typeface="B Titr" panose="00000700000000000000" pitchFamily="2" charset="-78"/>
                        </a:rPr>
                        <a:t> چی </a:t>
                      </a:r>
                      <a:endParaRPr lang="en-US" sz="3600" dirty="0">
                        <a:cs typeface="B Titr" panose="00000700000000000000" pitchFamily="2" charset="-78"/>
                      </a:endParaRPr>
                    </a:p>
                  </a:txBody>
                  <a:tcPr/>
                </a:tc>
                <a:extLst>
                  <a:ext uri="{0D108BD9-81ED-4DB2-BD59-A6C34878D82A}">
                    <a16:rowId xmlns:a16="http://schemas.microsoft.com/office/drawing/2014/main" val="330381681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849702067"/>
              </p:ext>
            </p:extLst>
          </p:nvPr>
        </p:nvGraphicFramePr>
        <p:xfrm>
          <a:off x="9187543" y="3094117"/>
          <a:ext cx="3004457" cy="865572"/>
        </p:xfrm>
        <a:graphic>
          <a:graphicData uri="http://schemas.openxmlformats.org/drawingml/2006/table">
            <a:tbl>
              <a:tblPr firstRow="1" bandRow="1">
                <a:tableStyleId>{5C22544A-7EE6-4342-B048-85BDC9FD1C3A}</a:tableStyleId>
              </a:tblPr>
              <a:tblGrid>
                <a:gridCol w="3004457">
                  <a:extLst>
                    <a:ext uri="{9D8B030D-6E8A-4147-A177-3AD203B41FA5}">
                      <a16:colId xmlns:a16="http://schemas.microsoft.com/office/drawing/2014/main" val="2962186087"/>
                    </a:ext>
                  </a:extLst>
                </a:gridCol>
              </a:tblGrid>
              <a:tr h="865572">
                <a:tc>
                  <a:txBody>
                    <a:bodyPr/>
                    <a:lstStyle/>
                    <a:p>
                      <a:r>
                        <a:rPr lang="fa-IR" sz="3600" dirty="0" smtClean="0">
                          <a:cs typeface="B Titr" panose="00000700000000000000" pitchFamily="2" charset="-78"/>
                        </a:rPr>
                        <a:t>مریم رجوی   </a:t>
                      </a:r>
                      <a:endParaRPr lang="en-US" sz="3600" dirty="0">
                        <a:cs typeface="B Titr" panose="00000700000000000000" pitchFamily="2" charset="-78"/>
                      </a:endParaRPr>
                    </a:p>
                  </a:txBody>
                  <a:tcPr/>
                </a:tc>
                <a:extLst>
                  <a:ext uri="{0D108BD9-81ED-4DB2-BD59-A6C34878D82A}">
                    <a16:rowId xmlns:a16="http://schemas.microsoft.com/office/drawing/2014/main" val="316640222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4096228134"/>
              </p:ext>
            </p:extLst>
          </p:nvPr>
        </p:nvGraphicFramePr>
        <p:xfrm>
          <a:off x="0" y="5022352"/>
          <a:ext cx="3004457" cy="868997"/>
        </p:xfrm>
        <a:graphic>
          <a:graphicData uri="http://schemas.openxmlformats.org/drawingml/2006/table">
            <a:tbl>
              <a:tblPr firstRow="1" bandRow="1">
                <a:tableStyleId>{5C22544A-7EE6-4342-B048-85BDC9FD1C3A}</a:tableStyleId>
              </a:tblPr>
              <a:tblGrid>
                <a:gridCol w="3004457">
                  <a:extLst>
                    <a:ext uri="{9D8B030D-6E8A-4147-A177-3AD203B41FA5}">
                      <a16:colId xmlns:a16="http://schemas.microsoft.com/office/drawing/2014/main" val="3322968504"/>
                    </a:ext>
                  </a:extLst>
                </a:gridCol>
              </a:tblGrid>
              <a:tr h="868997">
                <a:tc>
                  <a:txBody>
                    <a:bodyPr/>
                    <a:lstStyle/>
                    <a:p>
                      <a:r>
                        <a:rPr lang="fa-IR" sz="3600" dirty="0" smtClean="0">
                          <a:cs typeface="B Titr" panose="00000700000000000000" pitchFamily="2" charset="-78"/>
                        </a:rPr>
                        <a:t>عباس زریبافان</a:t>
                      </a:r>
                      <a:r>
                        <a:rPr lang="fa-IR" sz="3600" baseline="0" dirty="0" smtClean="0">
                          <a:cs typeface="B Titr" panose="00000700000000000000" pitchFamily="2" charset="-78"/>
                        </a:rPr>
                        <a:t> </a:t>
                      </a:r>
                      <a:endParaRPr lang="en-US" sz="3600" dirty="0">
                        <a:cs typeface="B Titr" panose="00000700000000000000" pitchFamily="2" charset="-78"/>
                      </a:endParaRPr>
                    </a:p>
                  </a:txBody>
                  <a:tcPr/>
                </a:tc>
                <a:extLst>
                  <a:ext uri="{0D108BD9-81ED-4DB2-BD59-A6C34878D82A}">
                    <a16:rowId xmlns:a16="http://schemas.microsoft.com/office/drawing/2014/main" val="3065175595"/>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321548032"/>
              </p:ext>
            </p:extLst>
          </p:nvPr>
        </p:nvGraphicFramePr>
        <p:xfrm>
          <a:off x="4593770" y="5022353"/>
          <a:ext cx="3004457" cy="868996"/>
        </p:xfrm>
        <a:graphic>
          <a:graphicData uri="http://schemas.openxmlformats.org/drawingml/2006/table">
            <a:tbl>
              <a:tblPr firstRow="1" bandRow="1">
                <a:tableStyleId>{5C22544A-7EE6-4342-B048-85BDC9FD1C3A}</a:tableStyleId>
              </a:tblPr>
              <a:tblGrid>
                <a:gridCol w="3004457">
                  <a:extLst>
                    <a:ext uri="{9D8B030D-6E8A-4147-A177-3AD203B41FA5}">
                      <a16:colId xmlns:a16="http://schemas.microsoft.com/office/drawing/2014/main" val="2437303694"/>
                    </a:ext>
                  </a:extLst>
                </a:gridCol>
              </a:tblGrid>
              <a:tr h="868996">
                <a:tc>
                  <a:txBody>
                    <a:bodyPr/>
                    <a:lstStyle/>
                    <a:p>
                      <a:r>
                        <a:rPr lang="fa-IR" sz="3600" dirty="0" smtClean="0">
                          <a:cs typeface="B Titr" panose="00000700000000000000" pitchFamily="2" charset="-78"/>
                        </a:rPr>
                        <a:t>مسعود کشمیری </a:t>
                      </a:r>
                      <a:endParaRPr lang="en-US" sz="3600" dirty="0">
                        <a:cs typeface="B Titr" panose="00000700000000000000" pitchFamily="2" charset="-78"/>
                      </a:endParaRPr>
                    </a:p>
                  </a:txBody>
                  <a:tcPr/>
                </a:tc>
                <a:extLst>
                  <a:ext uri="{0D108BD9-81ED-4DB2-BD59-A6C34878D82A}">
                    <a16:rowId xmlns:a16="http://schemas.microsoft.com/office/drawing/2014/main" val="38023316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677014851"/>
              </p:ext>
            </p:extLst>
          </p:nvPr>
        </p:nvGraphicFramePr>
        <p:xfrm>
          <a:off x="9039496" y="5022352"/>
          <a:ext cx="3152503" cy="868997"/>
        </p:xfrm>
        <a:graphic>
          <a:graphicData uri="http://schemas.openxmlformats.org/drawingml/2006/table">
            <a:tbl>
              <a:tblPr firstRow="1" bandRow="1">
                <a:tableStyleId>{5C22544A-7EE6-4342-B048-85BDC9FD1C3A}</a:tableStyleId>
              </a:tblPr>
              <a:tblGrid>
                <a:gridCol w="3152503">
                  <a:extLst>
                    <a:ext uri="{9D8B030D-6E8A-4147-A177-3AD203B41FA5}">
                      <a16:colId xmlns:a16="http://schemas.microsoft.com/office/drawing/2014/main" val="3993421526"/>
                    </a:ext>
                  </a:extLst>
                </a:gridCol>
              </a:tblGrid>
              <a:tr h="868997">
                <a:tc>
                  <a:txBody>
                    <a:bodyPr/>
                    <a:lstStyle/>
                    <a:p>
                      <a:r>
                        <a:rPr lang="fa-IR" sz="3600" dirty="0" smtClean="0">
                          <a:cs typeface="B Titr" panose="00000700000000000000" pitchFamily="2" charset="-78"/>
                        </a:rPr>
                        <a:t>محمد رضا</a:t>
                      </a:r>
                      <a:r>
                        <a:rPr lang="fa-IR" sz="3600" baseline="0" dirty="0" smtClean="0">
                          <a:cs typeface="B Titr" panose="00000700000000000000" pitchFamily="2" charset="-78"/>
                        </a:rPr>
                        <a:t> کلاهی </a:t>
                      </a:r>
                      <a:endParaRPr lang="en-US" sz="3600" dirty="0">
                        <a:cs typeface="B Titr" panose="00000700000000000000" pitchFamily="2" charset="-78"/>
                      </a:endParaRPr>
                    </a:p>
                  </a:txBody>
                  <a:tcPr/>
                </a:tc>
                <a:extLst>
                  <a:ext uri="{0D108BD9-81ED-4DB2-BD59-A6C34878D82A}">
                    <a16:rowId xmlns:a16="http://schemas.microsoft.com/office/drawing/2014/main" val="2298921964"/>
                  </a:ext>
                </a:extLst>
              </a:tr>
            </a:tbl>
          </a:graphicData>
        </a:graphic>
      </p:graphicFrame>
    </p:spTree>
    <p:extLst>
      <p:ext uri="{BB962C8B-B14F-4D97-AF65-F5344CB8AC3E}">
        <p14:creationId xmlns:p14="http://schemas.microsoft.com/office/powerpoint/2010/main" val="14762960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53007" y="0"/>
            <a:ext cx="2838994" cy="1325563"/>
          </a:xfrm>
        </p:spPr>
        <p:txBody>
          <a:bodyPr/>
          <a:lstStyle/>
          <a:p>
            <a:r>
              <a:rPr lang="fa-IR" dirty="0" smtClean="0">
                <a:cs typeface="B Titr" panose="00000700000000000000" pitchFamily="2" charset="-78"/>
              </a:rPr>
              <a:t>مسعود رجوی</a:t>
            </a:r>
            <a:endParaRPr lang="en-US" dirty="0">
              <a:cs typeface="B Titr" panose="00000700000000000000" pitchFamily="2" charset="-78"/>
            </a:endParaRPr>
          </a:p>
        </p:txBody>
      </p:sp>
      <p:sp>
        <p:nvSpPr>
          <p:cNvPr id="3" name="Content Placeholder 2"/>
          <p:cNvSpPr>
            <a:spLocks noGrp="1"/>
          </p:cNvSpPr>
          <p:nvPr>
            <p:ph idx="1"/>
          </p:nvPr>
        </p:nvSpPr>
        <p:spPr>
          <a:xfrm>
            <a:off x="0" y="2743201"/>
            <a:ext cx="12192000" cy="4114798"/>
          </a:xfrm>
        </p:spPr>
        <p:txBody>
          <a:bodyPr/>
          <a:lstStyle/>
          <a:p>
            <a:pPr marL="0" indent="0" algn="r">
              <a:buNone/>
            </a:pPr>
            <a:r>
              <a:rPr lang="fa-IR" dirty="0" smtClean="0">
                <a:cs typeface="B Nazanin" panose="00000400000000000000" pitchFamily="2" charset="-78"/>
              </a:rPr>
              <a:t>زادگاه: طبس،ایران                                                                                                   </a:t>
            </a:r>
          </a:p>
          <a:p>
            <a:pPr marL="0" indent="0" algn="r">
              <a:buNone/>
            </a:pPr>
            <a:r>
              <a:rPr lang="fa-IR" dirty="0" smtClean="0">
                <a:cs typeface="B Nazanin" panose="00000400000000000000" pitchFamily="2" charset="-78"/>
              </a:rPr>
              <a:t>متولد: 27 مرداد 1327                                                                                             </a:t>
            </a:r>
          </a:p>
          <a:p>
            <a:pPr marL="0" indent="0" algn="r">
              <a:buNone/>
            </a:pPr>
            <a:r>
              <a:rPr lang="fa-IR" dirty="0" smtClean="0">
                <a:cs typeface="B Nazanin" panose="00000400000000000000" pitchFamily="2" charset="-78"/>
              </a:rPr>
              <a:t>ناپدید شدن: اسفند 1381                                                                                             </a:t>
            </a:r>
          </a:p>
          <a:p>
            <a:pPr marL="0" indent="0" algn="r">
              <a:buNone/>
            </a:pPr>
            <a:r>
              <a:rPr lang="fa-IR" dirty="0" smtClean="0">
                <a:cs typeface="B Nazanin" panose="00000400000000000000" pitchFamily="2" charset="-78"/>
              </a:rPr>
              <a:t>وضعیت کنونی: تحت تعقیب                                                                                         </a:t>
            </a:r>
          </a:p>
          <a:p>
            <a:pPr marL="0" indent="0" algn="r">
              <a:buNone/>
            </a:pPr>
            <a:r>
              <a:rPr lang="fa-IR" dirty="0" smtClean="0">
                <a:cs typeface="B Nazanin" panose="00000400000000000000" pitchFamily="2" charset="-78"/>
              </a:rPr>
              <a:t>توضیحات: او رئیس سازمان مجاهدین خلق بود. جرم او تهدید حقوق بشریت است. او در سال 1360 به فرانسه </a:t>
            </a:r>
            <a:r>
              <a:rPr lang="fa-IR" dirty="0" smtClean="0">
                <a:cs typeface="B Nazanin" panose="00000400000000000000" pitchFamily="2" charset="-78"/>
              </a:rPr>
              <a:t>سفر می کند</a:t>
            </a:r>
            <a:r>
              <a:rPr lang="fa-IR" dirty="0" smtClean="0">
                <a:cs typeface="B Nazanin" panose="00000400000000000000" pitchFamily="2" charset="-78"/>
              </a:rPr>
              <a:t> </a:t>
            </a:r>
            <a:r>
              <a:rPr lang="fa-IR" dirty="0" smtClean="0">
                <a:cs typeface="B Nazanin" panose="00000400000000000000" pitchFamily="2" charset="-78"/>
              </a:rPr>
              <a:t>و با </a:t>
            </a:r>
            <a:r>
              <a:rPr lang="fa-IR" dirty="0" smtClean="0">
                <a:cs typeface="B Nazanin" panose="00000400000000000000" pitchFamily="2" charset="-78"/>
              </a:rPr>
              <a:t>حمایت آنان سلاح به ایران وارد می کند </a:t>
            </a:r>
            <a:r>
              <a:rPr lang="fa-IR" dirty="0" smtClean="0">
                <a:cs typeface="B Nazanin" panose="00000400000000000000" pitchFamily="2" charset="-78"/>
              </a:rPr>
              <a:t>و از سال 1360 گروه منافقین وارد فاز نظامی می شود و در همان سال با بنی صدر از دست ماموران انقلاب فرار و به فرانسه می </a:t>
            </a:r>
            <a:r>
              <a:rPr lang="fa-IR" dirty="0" smtClean="0">
                <a:cs typeface="B Nazanin" panose="00000400000000000000" pitchFamily="2" charset="-78"/>
              </a:rPr>
              <a:t>روند</a:t>
            </a:r>
            <a:r>
              <a:rPr lang="fa-IR" dirty="0" smtClean="0">
                <a:cs typeface="B Nazanin" panose="00000400000000000000" pitchFamily="2" charset="-78"/>
              </a:rPr>
              <a:t>. و بعضی شایعاتی که درست یا نادرست بودنش نامعلوم است می گویند که او فوت شده است.                                                </a:t>
            </a:r>
            <a:endParaRPr lang="en-US" dirty="0">
              <a:cs typeface="B Nazanin" panose="00000400000000000000" pitchFamily="2" charset="-78"/>
            </a:endParaRPr>
          </a:p>
        </p:txBody>
      </p:sp>
      <p:pic>
        <p:nvPicPr>
          <p:cNvPr id="1026" name="Picture 2" descr="مسعود رجوی - ویکی‌پدیا، دانشنامهٔ آزاد"/>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1"/>
            <a:ext cx="2664823"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8790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0937" y="0"/>
            <a:ext cx="3061063" cy="1325563"/>
          </a:xfrm>
        </p:spPr>
        <p:txBody>
          <a:bodyPr/>
          <a:lstStyle/>
          <a:p>
            <a:r>
              <a:rPr lang="fa-IR" dirty="0" smtClean="0">
                <a:cs typeface="B Titr" panose="00000700000000000000" pitchFamily="2" charset="-78"/>
              </a:rPr>
              <a:t>موسی خیابانی</a:t>
            </a:r>
            <a:endParaRPr lang="en-US" dirty="0">
              <a:cs typeface="B Titr" panose="00000700000000000000" pitchFamily="2" charset="-78"/>
            </a:endParaRPr>
          </a:p>
        </p:txBody>
      </p:sp>
      <p:pic>
        <p:nvPicPr>
          <p:cNvPr id="2050" name="Picture 2" descr="موسی خیابانی - TerrorSpring - ترور اسپرینگ"/>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2403567" cy="2769326"/>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pic>
      <p:sp>
        <p:nvSpPr>
          <p:cNvPr id="5" name="Content Placeholder 2"/>
          <p:cNvSpPr txBox="1">
            <a:spLocks/>
          </p:cNvSpPr>
          <p:nvPr/>
        </p:nvSpPr>
        <p:spPr>
          <a:xfrm>
            <a:off x="0" y="2769326"/>
            <a:ext cx="12192000" cy="40886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fa-IR" dirty="0" smtClean="0">
                <a:cs typeface="B Nazanin" panose="00000400000000000000" pitchFamily="2" charset="-78"/>
              </a:rPr>
              <a:t>زادگاه: تبریز،ایران                                                                                                   </a:t>
            </a:r>
          </a:p>
          <a:p>
            <a:pPr marL="0" indent="0" algn="r">
              <a:buFont typeface="Arial" panose="020B0604020202020204" pitchFamily="34" charset="0"/>
              <a:buNone/>
            </a:pPr>
            <a:r>
              <a:rPr lang="fa-IR" dirty="0" smtClean="0">
                <a:cs typeface="B Nazanin" panose="00000400000000000000" pitchFamily="2" charset="-78"/>
              </a:rPr>
              <a:t>متولد: 6 مهر 1326                                                                                                 </a:t>
            </a:r>
          </a:p>
          <a:p>
            <a:pPr marL="0" indent="0" algn="r">
              <a:buFont typeface="Arial" panose="020B0604020202020204" pitchFamily="34" charset="0"/>
              <a:buNone/>
            </a:pPr>
            <a:r>
              <a:rPr lang="fa-IR" dirty="0" smtClean="0">
                <a:cs typeface="B Nazanin" panose="00000400000000000000" pitchFamily="2" charset="-78"/>
              </a:rPr>
              <a:t>درگذشت: 19 بهمن 1360                                                                                          </a:t>
            </a:r>
          </a:p>
          <a:p>
            <a:pPr marL="0" indent="0" algn="r">
              <a:buFont typeface="Arial" panose="020B0604020202020204" pitchFamily="34" charset="0"/>
              <a:buNone/>
            </a:pPr>
            <a:r>
              <a:rPr lang="fa-IR" dirty="0" smtClean="0">
                <a:cs typeface="B Nazanin" panose="00000400000000000000" pitchFamily="2" charset="-78"/>
              </a:rPr>
              <a:t>دلیل درگذشت: طی حمله ی کمیته انقلاب اسلامی و سپاه پاسداران به دست ماموران </a:t>
            </a:r>
            <a:r>
              <a:rPr lang="fa-IR" dirty="0" smtClean="0">
                <a:cs typeface="B Nazanin" panose="00000400000000000000" pitchFamily="2" charset="-78"/>
              </a:rPr>
              <a:t>سپاه پاسداران </a:t>
            </a:r>
            <a:r>
              <a:rPr lang="fa-IR" dirty="0" smtClean="0">
                <a:cs typeface="B Nazanin" panose="00000400000000000000" pitchFamily="2" charset="-78"/>
              </a:rPr>
              <a:t>کشته شد.        </a:t>
            </a:r>
          </a:p>
          <a:p>
            <a:pPr marL="0" indent="0" algn="r">
              <a:buFont typeface="Arial" panose="020B0604020202020204" pitchFamily="34" charset="0"/>
              <a:buNone/>
            </a:pPr>
            <a:r>
              <a:rPr lang="fa-IR" dirty="0" smtClean="0">
                <a:cs typeface="B Nazanin" panose="00000400000000000000" pitchFamily="2" charset="-78"/>
              </a:rPr>
              <a:t>توضیحات: او پایه ی دوم سازمان مجاهدین خلق ایران بود. ماموران انقلاب طبق بازجویی هایی که از منافقین </a:t>
            </a:r>
            <a:r>
              <a:rPr lang="fa-IR" dirty="0" smtClean="0">
                <a:cs typeface="B Nazanin" panose="00000400000000000000" pitchFamily="2" charset="-78"/>
              </a:rPr>
              <a:t>کردند، </a:t>
            </a:r>
            <a:r>
              <a:rPr lang="fa-IR" dirty="0" smtClean="0">
                <a:cs typeface="B Nazanin" panose="00000400000000000000" pitchFamily="2" charset="-78"/>
              </a:rPr>
              <a:t>خانه ای در محله زعفرانیه لو می رود که موسی خیابانی در آنجا پنهان شده بود. در صبح روز 19 بهمن ماه 1360 به دست ماموران انقلابی در حال فرار کشته می شود.                            </a:t>
            </a:r>
            <a:endParaRPr lang="en-US" dirty="0">
              <a:cs typeface="B Nazanin" panose="00000400000000000000" pitchFamily="2" charset="-78"/>
            </a:endParaRPr>
          </a:p>
        </p:txBody>
      </p:sp>
    </p:spTree>
    <p:extLst>
      <p:ext uri="{BB962C8B-B14F-4D97-AF65-F5344CB8AC3E}">
        <p14:creationId xmlns:p14="http://schemas.microsoft.com/office/powerpoint/2010/main" val="16030020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9235" y="0"/>
            <a:ext cx="3622766" cy="1325563"/>
          </a:xfrm>
        </p:spPr>
        <p:txBody>
          <a:bodyPr/>
          <a:lstStyle/>
          <a:p>
            <a:r>
              <a:rPr lang="fa-IR" dirty="0" smtClean="0">
                <a:cs typeface="B Titr" panose="00000700000000000000" pitchFamily="2" charset="-78"/>
              </a:rPr>
              <a:t>مهدی ابریشم چی</a:t>
            </a:r>
            <a:endParaRPr lang="en-US" dirty="0">
              <a:cs typeface="B Titr" panose="00000700000000000000" pitchFamily="2" charset="-78"/>
            </a:endParaRPr>
          </a:p>
        </p:txBody>
      </p:sp>
      <p:pic>
        <p:nvPicPr>
          <p:cNvPr id="3074" name="Picture 2" descr="قیام تا پیروزی -گردهمایی بزرگ مقاومت ایران (گفتگو با مهدی ابریشمچ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420029" cy="2769326"/>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 y="2769326"/>
            <a:ext cx="12192001" cy="40886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fa-IR" dirty="0" smtClean="0">
                <a:cs typeface="B Nazanin" panose="00000400000000000000" pitchFamily="2" charset="-78"/>
              </a:rPr>
              <a:t>زادگاه: تهران،ایران                                                                                                   </a:t>
            </a:r>
          </a:p>
          <a:p>
            <a:pPr marL="0" indent="0" algn="r">
              <a:buFont typeface="Arial" panose="020B0604020202020204" pitchFamily="34" charset="0"/>
              <a:buNone/>
            </a:pPr>
            <a:r>
              <a:rPr lang="fa-IR" dirty="0" smtClean="0">
                <a:cs typeface="B Nazanin" panose="00000400000000000000" pitchFamily="2" charset="-78"/>
              </a:rPr>
              <a:t>متولد: 1326                                                                                                          </a:t>
            </a:r>
          </a:p>
          <a:p>
            <a:pPr marL="0" indent="0" algn="r">
              <a:buFont typeface="Arial" panose="020B0604020202020204" pitchFamily="34" charset="0"/>
              <a:buNone/>
            </a:pPr>
            <a:r>
              <a:rPr lang="fa-IR" dirty="0" smtClean="0">
                <a:cs typeface="B Nazanin" panose="00000400000000000000" pitchFamily="2" charset="-78"/>
              </a:rPr>
              <a:t>وضعیت </a:t>
            </a:r>
            <a:r>
              <a:rPr lang="fa-IR" dirty="0" smtClean="0">
                <a:cs typeface="B Nazanin" panose="00000400000000000000" pitchFamily="2" charset="-78"/>
              </a:rPr>
              <a:t>کنونی: خارج از کشور وتحت تعقیب                                                                  </a:t>
            </a:r>
          </a:p>
          <a:p>
            <a:pPr marL="0" indent="0" algn="r">
              <a:buFont typeface="Arial" panose="020B0604020202020204" pitchFamily="34" charset="0"/>
              <a:buNone/>
            </a:pPr>
            <a:r>
              <a:rPr lang="fa-IR" dirty="0" smtClean="0">
                <a:cs typeface="B Nazanin" panose="00000400000000000000" pitchFamily="2" charset="-78"/>
              </a:rPr>
              <a:t>توضیحات: او پایه سوم سازمان مجاهدین خلق ایران                                                             </a:t>
            </a:r>
            <a:r>
              <a:rPr lang="en-US" dirty="0" smtClean="0">
                <a:cs typeface="B Nazanin" panose="00000400000000000000" pitchFamily="2" charset="-78"/>
              </a:rPr>
              <a:t> </a:t>
            </a:r>
            <a:endParaRPr lang="fa-IR" dirty="0" smtClean="0">
              <a:cs typeface="B Nazanin" panose="00000400000000000000" pitchFamily="2" charset="-78"/>
            </a:endParaRPr>
          </a:p>
          <a:p>
            <a:pPr marL="0" indent="0" algn="r">
              <a:buFont typeface="Arial" panose="020B0604020202020204" pitchFamily="34" charset="0"/>
              <a:buNone/>
            </a:pPr>
            <a:r>
              <a:rPr lang="fa-IR" dirty="0" smtClean="0">
                <a:cs typeface="B Nazanin" panose="00000400000000000000" pitchFamily="2" charset="-78"/>
              </a:rPr>
              <a:t>             </a:t>
            </a:r>
            <a:endParaRPr lang="en-US" dirty="0">
              <a:cs typeface="B Nazanin" panose="00000400000000000000" pitchFamily="2" charset="-78"/>
            </a:endParaRPr>
          </a:p>
        </p:txBody>
      </p:sp>
    </p:spTree>
    <p:extLst>
      <p:ext uri="{BB962C8B-B14F-4D97-AF65-F5344CB8AC3E}">
        <p14:creationId xmlns:p14="http://schemas.microsoft.com/office/powerpoint/2010/main" val="22529869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01201" y="-20774"/>
            <a:ext cx="2590800" cy="1325563"/>
          </a:xfrm>
        </p:spPr>
        <p:txBody>
          <a:bodyPr/>
          <a:lstStyle/>
          <a:p>
            <a:r>
              <a:rPr lang="fa-IR" dirty="0" smtClean="0">
                <a:cs typeface="B Titr" panose="00000700000000000000" pitchFamily="2" charset="-78"/>
              </a:rPr>
              <a:t>مریم رجوی</a:t>
            </a:r>
            <a:endParaRPr lang="en-US" dirty="0">
              <a:cs typeface="B Titr" panose="00000700000000000000" pitchFamily="2" charset="-78"/>
            </a:endParaRPr>
          </a:p>
        </p:txBody>
      </p:sp>
      <p:pic>
        <p:nvPicPr>
          <p:cNvPr id="4098" name="Picture 2" descr="مریم رجوی - ویکی‌پدیا، دانشنامهٔ آزاد"/>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095500" cy="2769326"/>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535577" y="2769326"/>
            <a:ext cx="11538857" cy="40886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fa-IR" dirty="0" smtClean="0">
                <a:cs typeface="B Nazanin" panose="00000400000000000000" pitchFamily="2" charset="-78"/>
              </a:rPr>
              <a:t>زادگاه: تهران،ایران                                                                                                   </a:t>
            </a:r>
          </a:p>
          <a:p>
            <a:pPr marL="0" indent="0" algn="r">
              <a:buFont typeface="Arial" panose="020B0604020202020204" pitchFamily="34" charset="0"/>
              <a:buNone/>
            </a:pPr>
            <a:r>
              <a:rPr lang="fa-IR" dirty="0" smtClean="0">
                <a:cs typeface="B Nazanin" panose="00000400000000000000" pitchFamily="2" charset="-78"/>
              </a:rPr>
              <a:t>متولد: 13 آذر 1332                                                                                                </a:t>
            </a:r>
          </a:p>
          <a:p>
            <a:pPr marL="0" indent="0" algn="r">
              <a:buFont typeface="Arial" panose="020B0604020202020204" pitchFamily="34" charset="0"/>
              <a:buNone/>
            </a:pPr>
            <a:r>
              <a:rPr lang="fa-IR" dirty="0" smtClean="0">
                <a:cs typeface="B Nazanin" panose="00000400000000000000" pitchFamily="2" charset="-78"/>
              </a:rPr>
              <a:t>وضعیت کنونی: اور سور آواز،فرانسه و تحت تعقیب                                                             </a:t>
            </a:r>
          </a:p>
          <a:p>
            <a:pPr marL="0" indent="0" algn="r">
              <a:buNone/>
            </a:pPr>
            <a:r>
              <a:rPr lang="fa-IR" dirty="0" smtClean="0">
                <a:cs typeface="B Nazanin" panose="00000400000000000000" pitchFamily="2" charset="-78"/>
              </a:rPr>
              <a:t>توضیحات: او همسر مهدی ابریشم چی بود و همسر مسعود رجوی است. نام اصلی او مریم </a:t>
            </a:r>
            <a:r>
              <a:rPr lang="fa-IR" dirty="0">
                <a:cs typeface="B Nazanin" panose="00000400000000000000" pitchFamily="2" charset="-78"/>
              </a:rPr>
              <a:t>قجر </a:t>
            </a:r>
            <a:r>
              <a:rPr lang="fa-IR" dirty="0" smtClean="0">
                <a:cs typeface="B Nazanin" panose="00000400000000000000" pitchFamily="2" charset="-78"/>
              </a:rPr>
              <a:t>عضدانلواست. جرم او فرمانده ای جنگ فروغ </a:t>
            </a:r>
            <a:r>
              <a:rPr lang="fa-IR" dirty="0" smtClean="0">
                <a:cs typeface="B Nazanin" panose="00000400000000000000" pitchFamily="2" charset="-78"/>
              </a:rPr>
              <a:t>جاویدان </a:t>
            </a:r>
            <a:r>
              <a:rPr lang="fa-IR" dirty="0" smtClean="0">
                <a:cs typeface="B Nazanin" panose="00000400000000000000" pitchFamily="2" charset="-78"/>
              </a:rPr>
              <a:t>است. او وقتی عراقی ها او را </a:t>
            </a:r>
            <a:r>
              <a:rPr lang="fa-IR" dirty="0" smtClean="0">
                <a:cs typeface="B Nazanin" panose="00000400000000000000" pitchFamily="2" charset="-78"/>
              </a:rPr>
              <a:t>بیرون می کنند به فرانسه مهاجرت می کند</a:t>
            </a:r>
            <a:r>
              <a:rPr lang="fa-IR" dirty="0" smtClean="0">
                <a:cs typeface="B Nazanin" panose="00000400000000000000" pitchFamily="2" charset="-78"/>
              </a:rPr>
              <a:t>                        </a:t>
            </a:r>
            <a:endParaRPr lang="fa-IR" dirty="0" smtClean="0">
              <a:cs typeface="B Nazanin" panose="00000400000000000000" pitchFamily="2" charset="-78"/>
            </a:endParaRPr>
          </a:p>
          <a:p>
            <a:pPr marL="0" indent="0" algn="r">
              <a:buFont typeface="Arial" panose="020B0604020202020204" pitchFamily="34" charset="0"/>
              <a:buNone/>
            </a:pPr>
            <a:r>
              <a:rPr lang="fa-IR" dirty="0" smtClean="0">
                <a:cs typeface="B Nazanin" panose="00000400000000000000" pitchFamily="2" charset="-78"/>
              </a:rPr>
              <a:t>                                     </a:t>
            </a:r>
            <a:endParaRPr lang="en-US" dirty="0">
              <a:cs typeface="B Nazanin" panose="00000400000000000000" pitchFamily="2" charset="-78"/>
            </a:endParaRPr>
          </a:p>
        </p:txBody>
      </p:sp>
    </p:spTree>
    <p:extLst>
      <p:ext uri="{BB962C8B-B14F-4D97-AF65-F5344CB8AC3E}">
        <p14:creationId xmlns:p14="http://schemas.microsoft.com/office/powerpoint/2010/main" val="24051532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1749" y="-39188"/>
            <a:ext cx="3100251" cy="1325563"/>
          </a:xfrm>
        </p:spPr>
        <p:txBody>
          <a:bodyPr/>
          <a:lstStyle/>
          <a:p>
            <a:r>
              <a:rPr lang="fa-IR" dirty="0" smtClean="0">
                <a:cs typeface="B Titr" panose="00000700000000000000" pitchFamily="2" charset="-78"/>
              </a:rPr>
              <a:t>عباس زریبافان</a:t>
            </a:r>
            <a:endParaRPr lang="en-US" dirty="0">
              <a:cs typeface="B Titr" panose="00000700000000000000" pitchFamily="2" charset="-78"/>
            </a:endParaRPr>
          </a:p>
        </p:txBody>
      </p:sp>
      <p:pic>
        <p:nvPicPr>
          <p:cNvPr id="5122" name="Picture 2" descr="عباس زریباف؛ ماجرای نفوذ یک «پاسدار» منافق در قلب اطلاعاتی انقلاب +عکس -  مشرق نیو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998617" cy="2769326"/>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0" y="2769326"/>
            <a:ext cx="12192000" cy="40886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fa-IR" dirty="0" smtClean="0">
                <a:cs typeface="B Nazanin" panose="00000400000000000000" pitchFamily="2" charset="-78"/>
              </a:rPr>
              <a:t>زادگاه: اصفهان،ایران                                                                                                </a:t>
            </a:r>
          </a:p>
          <a:p>
            <a:pPr marL="0" indent="0" algn="r">
              <a:buFont typeface="Arial" panose="020B0604020202020204" pitchFamily="34" charset="0"/>
              <a:buNone/>
            </a:pPr>
            <a:r>
              <a:rPr lang="fa-IR" dirty="0" smtClean="0">
                <a:cs typeface="B Nazanin" panose="00000400000000000000" pitchFamily="2" charset="-78"/>
              </a:rPr>
              <a:t>متولد: 8 اردیبهشت 1331                                                                                          </a:t>
            </a:r>
          </a:p>
          <a:p>
            <a:pPr marL="0" indent="0" algn="r">
              <a:buFont typeface="Arial" panose="020B0604020202020204" pitchFamily="34" charset="0"/>
              <a:buNone/>
            </a:pPr>
            <a:r>
              <a:rPr lang="fa-IR" dirty="0" smtClean="0">
                <a:cs typeface="B Nazanin" panose="00000400000000000000" pitchFamily="2" charset="-78"/>
              </a:rPr>
              <a:t>درگذشت: 8 مرداد 1367                                                                                           </a:t>
            </a:r>
          </a:p>
          <a:p>
            <a:pPr marL="0" indent="0" algn="r">
              <a:buFont typeface="Arial" panose="020B0604020202020204" pitchFamily="34" charset="0"/>
              <a:buNone/>
            </a:pPr>
            <a:r>
              <a:rPr lang="fa-IR" dirty="0" smtClean="0">
                <a:cs typeface="B Nazanin" panose="00000400000000000000" pitchFamily="2" charset="-78"/>
              </a:rPr>
              <a:t>دلیل درگذشت: کشته شدن در عملیات مرصاد                                                                     </a:t>
            </a:r>
          </a:p>
          <a:p>
            <a:pPr marL="0" indent="0" algn="r">
              <a:buFont typeface="Arial" panose="020B0604020202020204" pitchFamily="34" charset="0"/>
              <a:buNone/>
            </a:pPr>
            <a:r>
              <a:rPr lang="fa-IR" dirty="0" smtClean="0">
                <a:cs typeface="B Nazanin" panose="00000400000000000000" pitchFamily="2" charset="-78"/>
              </a:rPr>
              <a:t>توضیحات: او تنها منافقی است که توانسته است وارد سپاه پاسداران جمهوری اسلامی ایران شود و بعد از لو رفتنش از آنجا فرار می کند و در عملیات فروغ جاویدان (مرصاد) به همراه همسرش کشته می شود.  </a:t>
            </a:r>
            <a:endParaRPr lang="en-US" dirty="0">
              <a:cs typeface="B Nazanin" panose="00000400000000000000" pitchFamily="2" charset="-78"/>
            </a:endParaRPr>
          </a:p>
        </p:txBody>
      </p:sp>
    </p:spTree>
    <p:extLst>
      <p:ext uri="{BB962C8B-B14F-4D97-AF65-F5344CB8AC3E}">
        <p14:creationId xmlns:p14="http://schemas.microsoft.com/office/powerpoint/2010/main" val="1471403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61121" y="0"/>
            <a:ext cx="3230880" cy="1325563"/>
          </a:xfrm>
        </p:spPr>
        <p:txBody>
          <a:bodyPr/>
          <a:lstStyle/>
          <a:p>
            <a:r>
              <a:rPr lang="fa-IR" dirty="0" smtClean="0">
                <a:cs typeface="B Titr" panose="00000700000000000000" pitchFamily="2" charset="-78"/>
              </a:rPr>
              <a:t>مسعود کشمیری</a:t>
            </a:r>
            <a:endParaRPr lang="en-US" dirty="0">
              <a:cs typeface="B Titr" panose="00000700000000000000" pitchFamily="2" charset="-78"/>
            </a:endParaRPr>
          </a:p>
        </p:txBody>
      </p:sp>
      <p:pic>
        <p:nvPicPr>
          <p:cNvPr id="6148" name="Picture 4" descr="مسعود کشمیری؛ از نام‌نویسی در کلاس رقص تا دبیری شورای عالی امنیت ملی - مشرق  نیوز"/>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6705"/>
          <a:stretch/>
        </p:blipFill>
        <p:spPr bwMode="auto">
          <a:xfrm>
            <a:off x="0" y="0"/>
            <a:ext cx="2474323" cy="2939143"/>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p:cNvSpPr txBox="1">
            <a:spLocks/>
          </p:cNvSpPr>
          <p:nvPr/>
        </p:nvSpPr>
        <p:spPr>
          <a:xfrm>
            <a:off x="0" y="2939142"/>
            <a:ext cx="12192000" cy="39188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fa-IR" dirty="0" smtClean="0">
                <a:cs typeface="B Nazanin" panose="00000400000000000000" pitchFamily="2" charset="-78"/>
              </a:rPr>
              <a:t>زادگاه: کرمانشاه،ایران                                                                                               </a:t>
            </a:r>
          </a:p>
          <a:p>
            <a:pPr marL="0" indent="0" algn="r">
              <a:buFont typeface="Arial" panose="020B0604020202020204" pitchFamily="34" charset="0"/>
              <a:buNone/>
            </a:pPr>
            <a:r>
              <a:rPr lang="fa-IR" dirty="0" smtClean="0">
                <a:cs typeface="B Nazanin" panose="00000400000000000000" pitchFamily="2" charset="-78"/>
              </a:rPr>
              <a:t>متولد: 1329                                                                                                          </a:t>
            </a:r>
          </a:p>
          <a:p>
            <a:pPr marL="0" indent="0" algn="r">
              <a:buFont typeface="Arial" panose="020B0604020202020204" pitchFamily="34" charset="0"/>
              <a:buNone/>
            </a:pPr>
            <a:r>
              <a:rPr lang="fa-IR" dirty="0" smtClean="0">
                <a:cs typeface="B Nazanin" panose="00000400000000000000" pitchFamily="2" charset="-78"/>
              </a:rPr>
              <a:t>وضعیت کنونی: خارج از کشور و تحت تعقیب                                                                    </a:t>
            </a:r>
          </a:p>
          <a:p>
            <a:pPr marL="0" indent="0" algn="r">
              <a:buFont typeface="Arial" panose="020B0604020202020204" pitchFamily="34" charset="0"/>
              <a:buNone/>
            </a:pPr>
            <a:r>
              <a:rPr lang="fa-IR" dirty="0" smtClean="0">
                <a:cs typeface="B Nazanin" panose="00000400000000000000" pitchFamily="2" charset="-78"/>
              </a:rPr>
              <a:t>توضیحات: او دبیر شورای عالی امنیت ملی بود. جرم او بمب گذاری در ساختمان نخست وزیری جمهوری اسلامی ایران و باعث شهید شدن شهید رجایی و شهید باهنر بود. مردم فکر می کردند که او کشته شده است ولی در سال 1392 با محمد رضا کلاهی در آلمان رویت شدند.                              </a:t>
            </a:r>
          </a:p>
          <a:p>
            <a:pPr marL="0" indent="0" algn="r">
              <a:buFont typeface="Arial" panose="020B0604020202020204" pitchFamily="34" charset="0"/>
              <a:buNone/>
            </a:pPr>
            <a:r>
              <a:rPr lang="fa-IR" dirty="0" smtClean="0">
                <a:cs typeface="B Nazanin" panose="00000400000000000000" pitchFamily="2" charset="-78"/>
              </a:rPr>
              <a:t> </a:t>
            </a:r>
            <a:r>
              <a:rPr lang="fa-IR" dirty="0" smtClean="0">
                <a:cs typeface="B Nazanin" panose="00000400000000000000" pitchFamily="2" charset="-78"/>
              </a:rPr>
              <a:t>یک سال است</a:t>
            </a:r>
            <a:r>
              <a:rPr lang="fa-IR" dirty="0" smtClean="0">
                <a:cs typeface="B Nazanin" panose="00000400000000000000" pitchFamily="2" charset="-78"/>
              </a:rPr>
              <a:t> </a:t>
            </a:r>
            <a:r>
              <a:rPr lang="fa-IR" dirty="0" smtClean="0">
                <a:cs typeface="B Nazanin" panose="00000400000000000000" pitchFamily="2" charset="-78"/>
              </a:rPr>
              <a:t>ادعا شده که مسعود کشمیری بدست منافقین ترور شده است.                    </a:t>
            </a:r>
            <a:endParaRPr lang="en-US" dirty="0">
              <a:cs typeface="B Nazanin" panose="00000400000000000000" pitchFamily="2" charset="-78"/>
            </a:endParaRPr>
          </a:p>
        </p:txBody>
      </p:sp>
    </p:spTree>
    <p:extLst>
      <p:ext uri="{BB962C8B-B14F-4D97-AF65-F5344CB8AC3E}">
        <p14:creationId xmlns:p14="http://schemas.microsoft.com/office/powerpoint/2010/main" val="36995570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6983" y="-183515"/>
            <a:ext cx="3675017" cy="1325563"/>
          </a:xfrm>
        </p:spPr>
        <p:txBody>
          <a:bodyPr/>
          <a:lstStyle/>
          <a:p>
            <a:r>
              <a:rPr lang="fa-IR" dirty="0" smtClean="0">
                <a:cs typeface="B Titr" panose="00000700000000000000" pitchFamily="2" charset="-78"/>
              </a:rPr>
              <a:t>محمد رضا کلاهی</a:t>
            </a:r>
            <a:endParaRPr lang="en-US" dirty="0">
              <a:cs typeface="B Titr" panose="00000700000000000000" pitchFamily="2" charset="-78"/>
            </a:endParaRPr>
          </a:p>
        </p:txBody>
      </p:sp>
      <p:pic>
        <p:nvPicPr>
          <p:cNvPr id="7170" name="Picture 2" descr="آیا علی معتمد همان محمدرضا کلاهی است؟ - BBC News فارسی"/>
          <p:cNvPicPr>
            <a:picLocks noChangeAspect="1" noChangeArrowheads="1"/>
          </p:cNvPicPr>
          <p:nvPr/>
        </p:nvPicPr>
        <p:blipFill rotWithShape="1">
          <a:blip r:embed="rId2">
            <a:extLst>
              <a:ext uri="{28A0092B-C50C-407E-A947-70E740481C1C}">
                <a14:useLocalDpi xmlns:a14="http://schemas.microsoft.com/office/drawing/2010/main" val="0"/>
              </a:ext>
            </a:extLst>
          </a:blip>
          <a:srcRect l="50893"/>
          <a:stretch/>
        </p:blipFill>
        <p:spPr bwMode="auto">
          <a:xfrm>
            <a:off x="0" y="0"/>
            <a:ext cx="2394857" cy="2769326"/>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0" y="2769326"/>
            <a:ext cx="12192000" cy="40886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fa-IR" dirty="0" smtClean="0">
                <a:cs typeface="B Nazanin" panose="00000400000000000000" pitchFamily="2" charset="-78"/>
              </a:rPr>
              <a:t>زادگاه: ایران                                                                                                          </a:t>
            </a:r>
          </a:p>
          <a:p>
            <a:pPr marL="0" indent="0" algn="r">
              <a:buFont typeface="Arial" panose="020B0604020202020204" pitchFamily="34" charset="0"/>
              <a:buNone/>
            </a:pPr>
            <a:r>
              <a:rPr lang="fa-IR" dirty="0" smtClean="0">
                <a:cs typeface="B Nazanin" panose="00000400000000000000" pitchFamily="2" charset="-78"/>
              </a:rPr>
              <a:t>متولد: 1337                                                                                                          </a:t>
            </a:r>
          </a:p>
          <a:p>
            <a:pPr marL="0" indent="0" algn="r">
              <a:buFont typeface="Arial" panose="020B0604020202020204" pitchFamily="34" charset="0"/>
              <a:buNone/>
            </a:pPr>
            <a:r>
              <a:rPr lang="fa-IR" dirty="0" smtClean="0">
                <a:cs typeface="B Nazanin" panose="00000400000000000000" pitchFamily="2" charset="-78"/>
              </a:rPr>
              <a:t>درگذشت: 24 آذر 1394 آلمیره،هلند                                                                              </a:t>
            </a:r>
          </a:p>
          <a:p>
            <a:pPr marL="0" indent="0" algn="r">
              <a:buFont typeface="Arial" panose="020B0604020202020204" pitchFamily="34" charset="0"/>
              <a:buNone/>
            </a:pPr>
            <a:r>
              <a:rPr lang="fa-IR" dirty="0" smtClean="0">
                <a:cs typeface="B Nazanin" panose="00000400000000000000" pitchFamily="2" charset="-78"/>
              </a:rPr>
              <a:t>دلیل درگذشت: قتل با </a:t>
            </a:r>
            <a:r>
              <a:rPr lang="fa-IR" dirty="0" smtClean="0">
                <a:cs typeface="B Nazanin" panose="00000400000000000000" pitchFamily="2" charset="-78"/>
              </a:rPr>
              <a:t>اسلحه </a:t>
            </a:r>
            <a:r>
              <a:rPr lang="fa-IR" dirty="0" smtClean="0">
                <a:cs typeface="B Nazanin" panose="00000400000000000000" pitchFamily="2" charset="-78"/>
              </a:rPr>
              <a:t>گرم                                                                                     </a:t>
            </a:r>
            <a:endParaRPr lang="fa-IR" dirty="0" smtClean="0">
              <a:cs typeface="B Nazanin" panose="00000400000000000000" pitchFamily="2" charset="-78"/>
            </a:endParaRPr>
          </a:p>
          <a:p>
            <a:pPr marL="0" indent="0" algn="r">
              <a:buFont typeface="Arial" panose="020B0604020202020204" pitchFamily="34" charset="0"/>
              <a:buNone/>
            </a:pPr>
            <a:r>
              <a:rPr lang="fa-IR" dirty="0" smtClean="0">
                <a:cs typeface="B Nazanin" panose="00000400000000000000" pitchFamily="2" charset="-78"/>
              </a:rPr>
              <a:t>توضیحات: او عامل نفوذی در کمتیه انقلاب اسلامی بود. او مجرم به بمب گذاری در ساختمان حزب جمهوری اسلامی بود. او در سن 56 سالگی توسط </a:t>
            </a:r>
            <a:r>
              <a:rPr lang="fa-IR" dirty="0" smtClean="0">
                <a:cs typeface="B Nazanin" panose="00000400000000000000" pitchFamily="2" charset="-78"/>
              </a:rPr>
              <a:t>دو مرد </a:t>
            </a:r>
            <a:r>
              <a:rPr lang="fa-IR" dirty="0" smtClean="0">
                <a:cs typeface="B Nazanin" panose="00000400000000000000" pitchFamily="2" charset="-78"/>
              </a:rPr>
              <a:t>با گلوله به قتل رسید.                              </a:t>
            </a:r>
            <a:endParaRPr lang="en-US" dirty="0">
              <a:cs typeface="B Nazanin" panose="00000400000000000000" pitchFamily="2" charset="-78"/>
            </a:endParaRPr>
          </a:p>
        </p:txBody>
      </p:sp>
    </p:spTree>
    <p:extLst>
      <p:ext uri="{BB962C8B-B14F-4D97-AF65-F5344CB8AC3E}">
        <p14:creationId xmlns:p14="http://schemas.microsoft.com/office/powerpoint/2010/main" val="31782603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8709" y="0"/>
            <a:ext cx="4563291" cy="1325563"/>
          </a:xfrm>
        </p:spPr>
        <p:txBody>
          <a:bodyPr/>
          <a:lstStyle/>
          <a:p>
            <a:r>
              <a:rPr lang="fa-IR" dirty="0" smtClean="0">
                <a:cs typeface="B Titr" panose="00000700000000000000" pitchFamily="2" charset="-78"/>
              </a:rPr>
              <a:t>عملیات فروغ جاویدان</a:t>
            </a:r>
            <a:endParaRPr lang="en-US" dirty="0">
              <a:cs typeface="B Titr"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79423368"/>
              </p:ext>
            </p:extLst>
          </p:nvPr>
        </p:nvGraphicFramePr>
        <p:xfrm>
          <a:off x="-2" y="0"/>
          <a:ext cx="6871064" cy="741680"/>
        </p:xfrm>
        <a:graphic>
          <a:graphicData uri="http://schemas.openxmlformats.org/drawingml/2006/table">
            <a:tbl>
              <a:tblPr firstRow="1" bandRow="1">
                <a:tableStyleId>{5C22544A-7EE6-4342-B048-85BDC9FD1C3A}</a:tableStyleId>
              </a:tblPr>
              <a:tblGrid>
                <a:gridCol w="3435532">
                  <a:extLst>
                    <a:ext uri="{9D8B030D-6E8A-4147-A177-3AD203B41FA5}">
                      <a16:colId xmlns:a16="http://schemas.microsoft.com/office/drawing/2014/main" val="3590393396"/>
                    </a:ext>
                  </a:extLst>
                </a:gridCol>
                <a:gridCol w="3435532">
                  <a:extLst>
                    <a:ext uri="{9D8B030D-6E8A-4147-A177-3AD203B41FA5}">
                      <a16:colId xmlns:a16="http://schemas.microsoft.com/office/drawing/2014/main" val="3539032548"/>
                    </a:ext>
                  </a:extLst>
                </a:gridCol>
              </a:tblGrid>
              <a:tr h="370840">
                <a:tc>
                  <a:txBody>
                    <a:bodyPr/>
                    <a:lstStyle/>
                    <a:p>
                      <a:endParaRPr lang="en-US" dirty="0">
                        <a:cs typeface="B Titr" panose="00000700000000000000" pitchFamily="2" charset="-78"/>
                      </a:endParaRPr>
                    </a:p>
                  </a:txBody>
                  <a:tcPr/>
                </a:tc>
                <a:tc>
                  <a:txBody>
                    <a:bodyPr/>
                    <a:lstStyle/>
                    <a:p>
                      <a:r>
                        <a:rPr lang="fa-IR" dirty="0" smtClean="0">
                          <a:cs typeface="B Titr" panose="00000700000000000000" pitchFamily="2" charset="-78"/>
                        </a:rPr>
                        <a:t>جنگندگان</a:t>
                      </a:r>
                      <a:r>
                        <a:rPr lang="fa-IR" baseline="0" dirty="0" smtClean="0">
                          <a:cs typeface="B Titr" panose="00000700000000000000" pitchFamily="2" charset="-78"/>
                        </a:rPr>
                        <a:t>   </a:t>
                      </a:r>
                      <a:endParaRPr lang="en-US" dirty="0">
                        <a:cs typeface="B Titr" panose="00000700000000000000" pitchFamily="2" charset="-78"/>
                      </a:endParaRPr>
                    </a:p>
                  </a:txBody>
                  <a:tcPr/>
                </a:tc>
                <a:extLst>
                  <a:ext uri="{0D108BD9-81ED-4DB2-BD59-A6C34878D82A}">
                    <a16:rowId xmlns:a16="http://schemas.microsoft.com/office/drawing/2014/main" val="347222850"/>
                  </a:ext>
                </a:extLst>
              </a:tr>
              <a:tr h="370840">
                <a:tc>
                  <a:txBody>
                    <a:bodyPr/>
                    <a:lstStyle/>
                    <a:p>
                      <a:r>
                        <a:rPr lang="fa-IR" dirty="0" smtClean="0">
                          <a:cs typeface="B Titr" panose="00000700000000000000" pitchFamily="2" charset="-78"/>
                        </a:rPr>
                        <a:t>ارتش جمهوری اسلامی ایران و ایران</a:t>
                      </a:r>
                      <a:endParaRPr lang="en-US" dirty="0">
                        <a:cs typeface="B Titr" panose="00000700000000000000" pitchFamily="2" charset="-78"/>
                      </a:endParaRPr>
                    </a:p>
                  </a:txBody>
                  <a:tcPr/>
                </a:tc>
                <a:tc>
                  <a:txBody>
                    <a:bodyPr/>
                    <a:lstStyle/>
                    <a:p>
                      <a:r>
                        <a:rPr lang="fa-IR" dirty="0" smtClean="0">
                          <a:cs typeface="B Titr" panose="00000700000000000000" pitchFamily="2" charset="-78"/>
                        </a:rPr>
                        <a:t>مجاهدین خلق ایران</a:t>
                      </a:r>
                      <a:r>
                        <a:rPr lang="fa-IR" baseline="0" dirty="0" smtClean="0">
                          <a:cs typeface="B Titr" panose="00000700000000000000" pitchFamily="2" charset="-78"/>
                        </a:rPr>
                        <a:t> و عراق         </a:t>
                      </a:r>
                      <a:endParaRPr lang="en-US" dirty="0">
                        <a:cs typeface="B Titr" panose="00000700000000000000" pitchFamily="2" charset="-78"/>
                      </a:endParaRPr>
                    </a:p>
                  </a:txBody>
                  <a:tcPr/>
                </a:tc>
                <a:extLst>
                  <a:ext uri="{0D108BD9-81ED-4DB2-BD59-A6C34878D82A}">
                    <a16:rowId xmlns:a16="http://schemas.microsoft.com/office/drawing/2014/main" val="71765926"/>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04004356"/>
              </p:ext>
            </p:extLst>
          </p:nvPr>
        </p:nvGraphicFramePr>
        <p:xfrm>
          <a:off x="-4" y="764473"/>
          <a:ext cx="6871066" cy="741680"/>
        </p:xfrm>
        <a:graphic>
          <a:graphicData uri="http://schemas.openxmlformats.org/drawingml/2006/table">
            <a:tbl>
              <a:tblPr firstRow="1" bandRow="1">
                <a:tableStyleId>{5C22544A-7EE6-4342-B048-85BDC9FD1C3A}</a:tableStyleId>
              </a:tblPr>
              <a:tblGrid>
                <a:gridCol w="3435533">
                  <a:extLst>
                    <a:ext uri="{9D8B030D-6E8A-4147-A177-3AD203B41FA5}">
                      <a16:colId xmlns:a16="http://schemas.microsoft.com/office/drawing/2014/main" val="739393339"/>
                    </a:ext>
                  </a:extLst>
                </a:gridCol>
                <a:gridCol w="3435533">
                  <a:extLst>
                    <a:ext uri="{9D8B030D-6E8A-4147-A177-3AD203B41FA5}">
                      <a16:colId xmlns:a16="http://schemas.microsoft.com/office/drawing/2014/main" val="2963215843"/>
                    </a:ext>
                  </a:extLst>
                </a:gridCol>
              </a:tblGrid>
              <a:tr h="370840">
                <a:tc>
                  <a:txBody>
                    <a:bodyPr/>
                    <a:lstStyle/>
                    <a:p>
                      <a:endParaRPr lang="en-US" dirty="0">
                        <a:cs typeface="B Titr" panose="00000700000000000000" pitchFamily="2" charset="-78"/>
                      </a:endParaRPr>
                    </a:p>
                  </a:txBody>
                  <a:tcPr/>
                </a:tc>
                <a:tc>
                  <a:txBody>
                    <a:bodyPr/>
                    <a:lstStyle/>
                    <a:p>
                      <a:r>
                        <a:rPr lang="fa-IR" dirty="0" smtClean="0">
                          <a:cs typeface="B Titr" panose="00000700000000000000" pitchFamily="2" charset="-78"/>
                        </a:rPr>
                        <a:t>فرماندهان</a:t>
                      </a:r>
                      <a:endParaRPr lang="en-US" dirty="0">
                        <a:cs typeface="B Titr" panose="00000700000000000000" pitchFamily="2" charset="-78"/>
                      </a:endParaRPr>
                    </a:p>
                  </a:txBody>
                  <a:tcPr/>
                </a:tc>
                <a:extLst>
                  <a:ext uri="{0D108BD9-81ED-4DB2-BD59-A6C34878D82A}">
                    <a16:rowId xmlns:a16="http://schemas.microsoft.com/office/drawing/2014/main" val="1073973063"/>
                  </a:ext>
                </a:extLst>
              </a:tr>
              <a:tr h="370840">
                <a:tc>
                  <a:txBody>
                    <a:bodyPr/>
                    <a:lstStyle/>
                    <a:p>
                      <a:r>
                        <a:rPr lang="fa-IR" dirty="0" smtClean="0">
                          <a:cs typeface="B Titr" panose="00000700000000000000" pitchFamily="2" charset="-78"/>
                        </a:rPr>
                        <a:t>سید علی خامنه</a:t>
                      </a:r>
                      <a:r>
                        <a:rPr lang="fa-IR" baseline="0" dirty="0" smtClean="0">
                          <a:cs typeface="B Titr" panose="00000700000000000000" pitchFamily="2" charset="-78"/>
                        </a:rPr>
                        <a:t> ای و علی صیاد شیرازی</a:t>
                      </a:r>
                      <a:endParaRPr lang="en-US" dirty="0">
                        <a:cs typeface="B Titr" panose="00000700000000000000" pitchFamily="2" charset="-78"/>
                      </a:endParaRPr>
                    </a:p>
                  </a:txBody>
                  <a:tcPr/>
                </a:tc>
                <a:tc>
                  <a:txBody>
                    <a:bodyPr/>
                    <a:lstStyle/>
                    <a:p>
                      <a:r>
                        <a:rPr lang="fa-IR" dirty="0" smtClean="0">
                          <a:cs typeface="B Titr" panose="00000700000000000000" pitchFamily="2" charset="-78"/>
                        </a:rPr>
                        <a:t>مسعود رجوی و صدام حسین     </a:t>
                      </a:r>
                      <a:endParaRPr lang="en-US" dirty="0">
                        <a:cs typeface="B Titr" panose="00000700000000000000" pitchFamily="2" charset="-78"/>
                      </a:endParaRPr>
                    </a:p>
                  </a:txBody>
                  <a:tcPr/>
                </a:tc>
                <a:extLst>
                  <a:ext uri="{0D108BD9-81ED-4DB2-BD59-A6C34878D82A}">
                    <a16:rowId xmlns:a16="http://schemas.microsoft.com/office/drawing/2014/main" val="359933814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470026809"/>
              </p:ext>
            </p:extLst>
          </p:nvPr>
        </p:nvGraphicFramePr>
        <p:xfrm>
          <a:off x="-2" y="1494756"/>
          <a:ext cx="6871064" cy="741680"/>
        </p:xfrm>
        <a:graphic>
          <a:graphicData uri="http://schemas.openxmlformats.org/drawingml/2006/table">
            <a:tbl>
              <a:tblPr firstRow="1" bandRow="1">
                <a:tableStyleId>{5C22544A-7EE6-4342-B048-85BDC9FD1C3A}</a:tableStyleId>
              </a:tblPr>
              <a:tblGrid>
                <a:gridCol w="3435532">
                  <a:extLst>
                    <a:ext uri="{9D8B030D-6E8A-4147-A177-3AD203B41FA5}">
                      <a16:colId xmlns:a16="http://schemas.microsoft.com/office/drawing/2014/main" val="2213796577"/>
                    </a:ext>
                  </a:extLst>
                </a:gridCol>
                <a:gridCol w="3435532">
                  <a:extLst>
                    <a:ext uri="{9D8B030D-6E8A-4147-A177-3AD203B41FA5}">
                      <a16:colId xmlns:a16="http://schemas.microsoft.com/office/drawing/2014/main" val="496700728"/>
                    </a:ext>
                  </a:extLst>
                </a:gridCol>
              </a:tblGrid>
              <a:tr h="370840">
                <a:tc>
                  <a:txBody>
                    <a:bodyPr/>
                    <a:lstStyle/>
                    <a:p>
                      <a:endParaRPr lang="en-US" dirty="0">
                        <a:cs typeface="B Titr" panose="00000700000000000000" pitchFamily="2" charset="-78"/>
                      </a:endParaRPr>
                    </a:p>
                  </a:txBody>
                  <a:tcPr/>
                </a:tc>
                <a:tc>
                  <a:txBody>
                    <a:bodyPr/>
                    <a:lstStyle/>
                    <a:p>
                      <a:r>
                        <a:rPr lang="fa-IR" dirty="0" smtClean="0">
                          <a:cs typeface="B Titr" panose="00000700000000000000" pitchFamily="2" charset="-78"/>
                        </a:rPr>
                        <a:t>نیروها</a:t>
                      </a:r>
                      <a:r>
                        <a:rPr lang="fa-IR" baseline="0" dirty="0" smtClean="0">
                          <a:cs typeface="B Titr" panose="00000700000000000000" pitchFamily="2" charset="-78"/>
                        </a:rPr>
                        <a:t> </a:t>
                      </a:r>
                      <a:endParaRPr lang="en-US" dirty="0">
                        <a:cs typeface="B Titr" panose="00000700000000000000" pitchFamily="2" charset="-78"/>
                      </a:endParaRPr>
                    </a:p>
                  </a:txBody>
                  <a:tcPr/>
                </a:tc>
                <a:extLst>
                  <a:ext uri="{0D108BD9-81ED-4DB2-BD59-A6C34878D82A}">
                    <a16:rowId xmlns:a16="http://schemas.microsoft.com/office/drawing/2014/main" val="1508789763"/>
                  </a:ext>
                </a:extLst>
              </a:tr>
              <a:tr h="370840">
                <a:tc>
                  <a:txBody>
                    <a:bodyPr/>
                    <a:lstStyle/>
                    <a:p>
                      <a:r>
                        <a:rPr lang="fa-IR" dirty="0" smtClean="0">
                          <a:cs typeface="B Titr" panose="00000700000000000000" pitchFamily="2" charset="-78"/>
                        </a:rPr>
                        <a:t>1000 نفر                           </a:t>
                      </a:r>
                      <a:endParaRPr lang="en-US" dirty="0">
                        <a:cs typeface="B Titr" panose="00000700000000000000" pitchFamily="2" charset="-78"/>
                      </a:endParaRPr>
                    </a:p>
                  </a:txBody>
                  <a:tcPr/>
                </a:tc>
                <a:tc>
                  <a:txBody>
                    <a:bodyPr/>
                    <a:lstStyle/>
                    <a:p>
                      <a:r>
                        <a:rPr lang="fa-IR" dirty="0" smtClean="0">
                          <a:cs typeface="B Titr" panose="00000700000000000000" pitchFamily="2" charset="-78"/>
                        </a:rPr>
                        <a:t>5000</a:t>
                      </a:r>
                      <a:r>
                        <a:rPr lang="fa-IR" baseline="0" dirty="0" smtClean="0">
                          <a:cs typeface="B Titr" panose="00000700000000000000" pitchFamily="2" charset="-78"/>
                        </a:rPr>
                        <a:t> نفر                               </a:t>
                      </a:r>
                      <a:endParaRPr lang="en-US" dirty="0">
                        <a:cs typeface="B Titr" panose="00000700000000000000" pitchFamily="2" charset="-78"/>
                      </a:endParaRPr>
                    </a:p>
                  </a:txBody>
                  <a:tcPr/>
                </a:tc>
                <a:extLst>
                  <a:ext uri="{0D108BD9-81ED-4DB2-BD59-A6C34878D82A}">
                    <a16:rowId xmlns:a16="http://schemas.microsoft.com/office/drawing/2014/main" val="353002106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097557321"/>
              </p:ext>
            </p:extLst>
          </p:nvPr>
        </p:nvGraphicFramePr>
        <p:xfrm>
          <a:off x="0" y="2259229"/>
          <a:ext cx="6871062" cy="741680"/>
        </p:xfrm>
        <a:graphic>
          <a:graphicData uri="http://schemas.openxmlformats.org/drawingml/2006/table">
            <a:tbl>
              <a:tblPr firstRow="1" bandRow="1">
                <a:tableStyleId>{5C22544A-7EE6-4342-B048-85BDC9FD1C3A}</a:tableStyleId>
              </a:tblPr>
              <a:tblGrid>
                <a:gridCol w="3435531">
                  <a:extLst>
                    <a:ext uri="{9D8B030D-6E8A-4147-A177-3AD203B41FA5}">
                      <a16:colId xmlns:a16="http://schemas.microsoft.com/office/drawing/2014/main" val="1592866731"/>
                    </a:ext>
                  </a:extLst>
                </a:gridCol>
                <a:gridCol w="3435531">
                  <a:extLst>
                    <a:ext uri="{9D8B030D-6E8A-4147-A177-3AD203B41FA5}">
                      <a16:colId xmlns:a16="http://schemas.microsoft.com/office/drawing/2014/main" val="2493103245"/>
                    </a:ext>
                  </a:extLst>
                </a:gridCol>
              </a:tblGrid>
              <a:tr h="370840">
                <a:tc>
                  <a:txBody>
                    <a:bodyPr/>
                    <a:lstStyle/>
                    <a:p>
                      <a:endParaRPr lang="en-US" dirty="0">
                        <a:cs typeface="B Titr" panose="00000700000000000000" pitchFamily="2" charset="-78"/>
                      </a:endParaRPr>
                    </a:p>
                  </a:txBody>
                  <a:tcPr/>
                </a:tc>
                <a:tc>
                  <a:txBody>
                    <a:bodyPr/>
                    <a:lstStyle/>
                    <a:p>
                      <a:r>
                        <a:rPr lang="fa-IR" dirty="0" smtClean="0">
                          <a:cs typeface="B Titr" panose="00000700000000000000" pitchFamily="2" charset="-78"/>
                        </a:rPr>
                        <a:t>تلفات</a:t>
                      </a:r>
                      <a:endParaRPr lang="en-US" dirty="0">
                        <a:cs typeface="B Titr" panose="00000700000000000000" pitchFamily="2" charset="-78"/>
                      </a:endParaRPr>
                    </a:p>
                  </a:txBody>
                  <a:tcPr/>
                </a:tc>
                <a:extLst>
                  <a:ext uri="{0D108BD9-81ED-4DB2-BD59-A6C34878D82A}">
                    <a16:rowId xmlns:a16="http://schemas.microsoft.com/office/drawing/2014/main" val="2905295348"/>
                  </a:ext>
                </a:extLst>
              </a:tr>
              <a:tr h="370840">
                <a:tc>
                  <a:txBody>
                    <a:bodyPr/>
                    <a:lstStyle/>
                    <a:p>
                      <a:r>
                        <a:rPr lang="fa-IR" dirty="0" smtClean="0">
                          <a:cs typeface="B Titr" panose="00000700000000000000" pitchFamily="2" charset="-78"/>
                        </a:rPr>
                        <a:t>400 نفر شهید                          </a:t>
                      </a:r>
                      <a:endParaRPr lang="en-US" dirty="0">
                        <a:cs typeface="B Titr" panose="00000700000000000000" pitchFamily="2" charset="-78"/>
                      </a:endParaRPr>
                    </a:p>
                  </a:txBody>
                  <a:tcPr/>
                </a:tc>
                <a:tc>
                  <a:txBody>
                    <a:bodyPr/>
                    <a:lstStyle/>
                    <a:p>
                      <a:r>
                        <a:rPr lang="fa-IR" dirty="0" smtClean="0">
                          <a:cs typeface="B Titr" panose="00000700000000000000" pitchFamily="2" charset="-78"/>
                        </a:rPr>
                        <a:t>2000 نفر کشته و 1400 اعدام</a:t>
                      </a:r>
                      <a:r>
                        <a:rPr lang="fa-IR" baseline="0" dirty="0" smtClean="0">
                          <a:cs typeface="B Titr" panose="00000700000000000000" pitchFamily="2" charset="-78"/>
                        </a:rPr>
                        <a:t> شده</a:t>
                      </a:r>
                      <a:endParaRPr lang="en-US" dirty="0">
                        <a:cs typeface="B Titr" panose="00000700000000000000" pitchFamily="2" charset="-78"/>
                      </a:endParaRPr>
                    </a:p>
                  </a:txBody>
                  <a:tcPr/>
                </a:tc>
                <a:extLst>
                  <a:ext uri="{0D108BD9-81ED-4DB2-BD59-A6C34878D82A}">
                    <a16:rowId xmlns:a16="http://schemas.microsoft.com/office/drawing/2014/main" val="4248540306"/>
                  </a:ext>
                </a:extLst>
              </a:tr>
            </a:tbl>
          </a:graphicData>
        </a:graphic>
      </p:graphicFrame>
      <p:sp>
        <p:nvSpPr>
          <p:cNvPr id="5" name="TextBox 4"/>
          <p:cNvSpPr txBox="1"/>
          <p:nvPr/>
        </p:nvSpPr>
        <p:spPr>
          <a:xfrm>
            <a:off x="0" y="3023702"/>
            <a:ext cx="12192000" cy="2677656"/>
          </a:xfrm>
          <a:prstGeom prst="rect">
            <a:avLst/>
          </a:prstGeom>
          <a:noFill/>
        </p:spPr>
        <p:txBody>
          <a:bodyPr wrap="square" rtlCol="0">
            <a:spAutoFit/>
          </a:bodyPr>
          <a:lstStyle/>
          <a:p>
            <a:pPr algn="r"/>
            <a:r>
              <a:rPr lang="fa-IR" sz="2800" dirty="0" smtClean="0">
                <a:cs typeface="B Nazanin" panose="00000400000000000000" pitchFamily="2" charset="-78"/>
              </a:rPr>
              <a:t>آنها از کرمانشاه به ایران حمله کردن و تا اسلام آباد غرب پیشروی کردند و سربازان را در خیابان ها اعدام می کردند و مردمی که </a:t>
            </a:r>
            <a:r>
              <a:rPr lang="fa-IR" sz="2800" dirty="0" smtClean="0">
                <a:cs typeface="B Nazanin" panose="00000400000000000000" pitchFamily="2" charset="-78"/>
              </a:rPr>
              <a:t>بر علیه آنان شعار</a:t>
            </a:r>
            <a:r>
              <a:rPr lang="fa-IR" sz="2800" dirty="0" smtClean="0">
                <a:cs typeface="B Nazanin" panose="00000400000000000000" pitchFamily="2" charset="-78"/>
              </a:rPr>
              <a:t> </a:t>
            </a:r>
            <a:r>
              <a:rPr lang="fa-IR" sz="2800" dirty="0" smtClean="0">
                <a:cs typeface="B Nazanin" panose="00000400000000000000" pitchFamily="2" charset="-78"/>
              </a:rPr>
              <a:t>می </a:t>
            </a:r>
            <a:r>
              <a:rPr lang="fa-IR" sz="2800" dirty="0" smtClean="0">
                <a:cs typeface="B Nazanin" panose="00000400000000000000" pitchFamily="2" charset="-78"/>
              </a:rPr>
              <a:t>دادند</a:t>
            </a:r>
            <a:r>
              <a:rPr lang="fa-IR" sz="2800" dirty="0" smtClean="0">
                <a:cs typeface="B Nazanin" panose="00000400000000000000" pitchFamily="2" charset="-78"/>
              </a:rPr>
              <a:t> </a:t>
            </a:r>
            <a:r>
              <a:rPr lang="fa-IR" sz="2800" dirty="0" smtClean="0">
                <a:cs typeface="B Nazanin" panose="00000400000000000000" pitchFamily="2" charset="-78"/>
              </a:rPr>
              <a:t>را آتش می زدند . آنها در تنگه ای استراحت کردن تا دوباره پیشروی کنند ولی شب ماموران جمهوری اسلامی </a:t>
            </a:r>
            <a:r>
              <a:rPr lang="fa-IR" sz="2800" dirty="0" smtClean="0">
                <a:cs typeface="B Nazanin" panose="00000400000000000000" pitchFamily="2" charset="-78"/>
              </a:rPr>
              <a:t>مستقر می شدند و بیسیم های آنان را شنود می کردند</a:t>
            </a:r>
            <a:r>
              <a:rPr lang="fa-IR" sz="2800" dirty="0" smtClean="0">
                <a:cs typeface="B Nazanin" panose="00000400000000000000" pitchFamily="2" charset="-78"/>
              </a:rPr>
              <a:t> </a:t>
            </a:r>
            <a:r>
              <a:rPr lang="fa-IR" sz="2800" dirty="0" smtClean="0">
                <a:cs typeface="B Nazanin" panose="00000400000000000000" pitchFamily="2" charset="-78"/>
              </a:rPr>
              <a:t>و صبح زمان حمله آنها عملیات مرصاد شروع می شود و ناگهان منافقین خمپاره باران می شوند و از طریق هواپیما ها </a:t>
            </a:r>
            <a:r>
              <a:rPr lang="fa-IR" sz="2800" dirty="0" smtClean="0">
                <a:cs typeface="B Nazanin" panose="00000400000000000000" pitchFamily="2" charset="-78"/>
              </a:rPr>
              <a:t>جنگنده بمب </a:t>
            </a:r>
            <a:r>
              <a:rPr lang="fa-IR" sz="2800" dirty="0" smtClean="0">
                <a:cs typeface="B Nazanin" panose="00000400000000000000" pitchFamily="2" charset="-78"/>
              </a:rPr>
              <a:t>باران می شوند. تعدادی که مانده بودند با جنگ رو در رو کشته و یا اسیر و یا فرار می کنند. و در سال 1367 1400 نفر از آنها در روز کشتار 67 اعدام می شوند.</a:t>
            </a:r>
            <a:endParaRPr lang="en-US" sz="2800" dirty="0">
              <a:cs typeface="B Nazanin" panose="00000400000000000000" pitchFamily="2" charset="-78"/>
            </a:endParaRPr>
          </a:p>
        </p:txBody>
      </p:sp>
    </p:spTree>
    <p:extLst>
      <p:ext uri="{BB962C8B-B14F-4D97-AF65-F5344CB8AC3E}">
        <p14:creationId xmlns:p14="http://schemas.microsoft.com/office/powerpoint/2010/main" val="4037067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17429" y="0"/>
            <a:ext cx="3374571" cy="1325563"/>
          </a:xfrm>
        </p:spPr>
        <p:txBody>
          <a:bodyPr/>
          <a:lstStyle/>
          <a:p>
            <a:r>
              <a:rPr lang="fa-IR" dirty="0" smtClean="0">
                <a:cs typeface="B Titr" panose="00000700000000000000" pitchFamily="2" charset="-78"/>
              </a:rPr>
              <a:t>ترور های موفق</a:t>
            </a:r>
            <a:endParaRPr lang="en-US" dirty="0">
              <a:cs typeface="B Titr" panose="00000700000000000000" pitchFamily="2" charset="-78"/>
            </a:endParaRPr>
          </a:p>
        </p:txBody>
      </p:sp>
      <p:sp>
        <p:nvSpPr>
          <p:cNvPr id="3" name="Content Placeholder 2"/>
          <p:cNvSpPr>
            <a:spLocks noGrp="1"/>
          </p:cNvSpPr>
          <p:nvPr>
            <p:ph idx="1"/>
          </p:nvPr>
        </p:nvSpPr>
        <p:spPr>
          <a:xfrm>
            <a:off x="0" y="2821577"/>
            <a:ext cx="12192000" cy="4036422"/>
          </a:xfrm>
        </p:spPr>
        <p:txBody>
          <a:bodyPr/>
          <a:lstStyle/>
          <a:p>
            <a:pPr marL="0" indent="0" algn="r">
              <a:buNone/>
            </a:pPr>
            <a:r>
              <a:rPr lang="fa-IR" sz="3200" dirty="0" smtClean="0">
                <a:cs typeface="B Nazanin" panose="00000400000000000000" pitchFamily="2" charset="-78"/>
              </a:rPr>
              <a:t>1- 7 تیر 1360 انفجار ساختمان حزب جمهوری اسلامی و ترور شهید بهشتی و 72 نفر از اعضای  حزب  </a:t>
            </a:r>
          </a:p>
          <a:p>
            <a:pPr marL="0" indent="0" algn="r">
              <a:buNone/>
            </a:pPr>
            <a:r>
              <a:rPr lang="fa-IR" sz="3200" dirty="0" smtClean="0">
                <a:cs typeface="B Nazanin" panose="00000400000000000000" pitchFamily="2" charset="-78"/>
              </a:rPr>
              <a:t>2- انفجار 8 شهریور 1360 ساختمان نخست وزیری و ترور شهید رجایی و شهید باهنر </a:t>
            </a:r>
          </a:p>
          <a:p>
            <a:pPr marL="0" indent="0" algn="r">
              <a:buNone/>
            </a:pPr>
            <a:r>
              <a:rPr lang="fa-IR" sz="3200" dirty="0" smtClean="0">
                <a:cs typeface="B Nazanin" panose="00000400000000000000" pitchFamily="2" charset="-78"/>
              </a:rPr>
              <a:t>3- محمد کچویی – حسن آیت – اسدالله مدنی - عبدالکریم هاشمی نژاد – سید عبدالحسین دستغیب – محمد صدوقی – عطاالله اشرفی اصفهانی – اسدالله لاجوردی – علی صیاد  شیرازی                                              </a:t>
            </a:r>
          </a:p>
          <a:p>
            <a:pPr marL="0" indent="0" algn="r">
              <a:buNone/>
            </a:pPr>
            <a:r>
              <a:rPr lang="fa-IR" sz="3200" dirty="0" smtClean="0">
                <a:cs typeface="B Nazanin" panose="00000400000000000000" pitchFamily="2" charset="-78"/>
              </a:rPr>
              <a:t>  </a:t>
            </a:r>
            <a:endParaRPr lang="en-US" sz="3200" dirty="0">
              <a:cs typeface="B Nazanin" panose="00000400000000000000" pitchFamily="2" charset="-78"/>
            </a:endParaRPr>
          </a:p>
        </p:txBody>
      </p:sp>
    </p:spTree>
    <p:extLst>
      <p:ext uri="{BB962C8B-B14F-4D97-AF65-F5344CB8AC3E}">
        <p14:creationId xmlns:p14="http://schemas.microsoft.com/office/powerpoint/2010/main" val="15888975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9457" y="0"/>
            <a:ext cx="3472543" cy="1325563"/>
          </a:xfrm>
        </p:spPr>
        <p:txBody>
          <a:bodyPr/>
          <a:lstStyle/>
          <a:p>
            <a:r>
              <a:rPr lang="fa-IR" dirty="0" smtClean="0">
                <a:cs typeface="B Titr" panose="00000700000000000000" pitchFamily="2" charset="-78"/>
              </a:rPr>
              <a:t>ترور های ناموفق</a:t>
            </a:r>
            <a:endParaRPr lang="en-US" dirty="0">
              <a:cs typeface="B Titr" panose="00000700000000000000" pitchFamily="2" charset="-78"/>
            </a:endParaRPr>
          </a:p>
        </p:txBody>
      </p:sp>
      <p:sp>
        <p:nvSpPr>
          <p:cNvPr id="3" name="Content Placeholder 2"/>
          <p:cNvSpPr>
            <a:spLocks noGrp="1"/>
          </p:cNvSpPr>
          <p:nvPr>
            <p:ph idx="1"/>
          </p:nvPr>
        </p:nvSpPr>
        <p:spPr>
          <a:xfrm>
            <a:off x="0" y="2769326"/>
            <a:ext cx="12192000" cy="4088674"/>
          </a:xfrm>
        </p:spPr>
        <p:txBody>
          <a:bodyPr/>
          <a:lstStyle/>
          <a:p>
            <a:pPr marL="0" indent="0" algn="r" rtl="1">
              <a:buNone/>
            </a:pPr>
            <a:r>
              <a:rPr lang="fa-IR" dirty="0" smtClean="0">
                <a:cs typeface="B Nazanin" panose="00000400000000000000" pitchFamily="2" charset="-78"/>
              </a:rPr>
              <a:t>1- عباس واعظ طبسی در سال 1361                                                                             </a:t>
            </a:r>
          </a:p>
          <a:p>
            <a:pPr marL="0" indent="0" algn="r" rtl="1">
              <a:buNone/>
            </a:pPr>
            <a:r>
              <a:rPr lang="fa-IR" dirty="0" smtClean="0">
                <a:cs typeface="B Nazanin" panose="00000400000000000000" pitchFamily="2" charset="-78"/>
              </a:rPr>
              <a:t>2- صادق احسان بخش در سال 1361                                                                            </a:t>
            </a:r>
          </a:p>
          <a:p>
            <a:pPr marL="0" indent="0" algn="r" rtl="1">
              <a:buNone/>
            </a:pPr>
            <a:r>
              <a:rPr lang="fa-IR" dirty="0" smtClean="0">
                <a:cs typeface="B Nazanin" panose="00000400000000000000" pitchFamily="2" charset="-78"/>
              </a:rPr>
              <a:t>3- سید احمد موسوی خمینی در سال 28 خرداد 1361                                                         </a:t>
            </a:r>
          </a:p>
          <a:p>
            <a:pPr marL="0" indent="0" algn="r" rtl="1">
              <a:buNone/>
            </a:pPr>
            <a:r>
              <a:rPr lang="fa-IR" dirty="0" smtClean="0">
                <a:cs typeface="B Nazanin" panose="00000400000000000000" pitchFamily="2" charset="-78"/>
              </a:rPr>
              <a:t>4- </a:t>
            </a:r>
            <a:r>
              <a:rPr lang="fa-IR" dirty="0" smtClean="0">
                <a:cs typeface="B Nazanin" panose="00000400000000000000" pitchFamily="2" charset="-78"/>
              </a:rPr>
              <a:t>منافقین </a:t>
            </a:r>
            <a:r>
              <a:rPr lang="fa-IR" dirty="0" smtClean="0">
                <a:cs typeface="B Nazanin" panose="00000400000000000000" pitchFamily="2" charset="-78"/>
              </a:rPr>
              <a:t>قصد ترور سید روح الله موسوی خمینی </a:t>
            </a:r>
            <a:r>
              <a:rPr lang="fa-IR" dirty="0" smtClean="0">
                <a:cs typeface="B Nazanin" panose="00000400000000000000" pitchFamily="2" charset="-78"/>
              </a:rPr>
              <a:t>داشته اند</a:t>
            </a:r>
            <a:r>
              <a:rPr lang="fa-IR" dirty="0" smtClean="0">
                <a:cs typeface="B Nazanin" panose="00000400000000000000" pitchFamily="2" charset="-78"/>
              </a:rPr>
              <a:t>                          </a:t>
            </a:r>
            <a:endParaRPr lang="en-US" dirty="0">
              <a:cs typeface="B Nazanin" panose="00000400000000000000" pitchFamily="2" charset="-78"/>
            </a:endParaRPr>
          </a:p>
        </p:txBody>
      </p:sp>
    </p:spTree>
    <p:extLst>
      <p:ext uri="{BB962C8B-B14F-4D97-AF65-F5344CB8AC3E}">
        <p14:creationId xmlns:p14="http://schemas.microsoft.com/office/powerpoint/2010/main" val="21181391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0491" y="0"/>
            <a:ext cx="3361509" cy="1325563"/>
          </a:xfrm>
        </p:spPr>
        <p:txBody>
          <a:bodyPr/>
          <a:lstStyle/>
          <a:p>
            <a:r>
              <a:rPr lang="fa-IR" dirty="0" smtClean="0">
                <a:cs typeface="B Titr" panose="00000700000000000000" pitchFamily="2" charset="-78"/>
              </a:rPr>
              <a:t>عملیات مهندسی</a:t>
            </a:r>
            <a:endParaRPr lang="en-US" dirty="0">
              <a:cs typeface="B Titr" panose="00000700000000000000" pitchFamily="2" charset="-78"/>
            </a:endParaRPr>
          </a:p>
        </p:txBody>
      </p:sp>
      <p:sp>
        <p:nvSpPr>
          <p:cNvPr id="3" name="Content Placeholder 2"/>
          <p:cNvSpPr>
            <a:spLocks noGrp="1"/>
          </p:cNvSpPr>
          <p:nvPr>
            <p:ph idx="1"/>
          </p:nvPr>
        </p:nvSpPr>
        <p:spPr>
          <a:xfrm>
            <a:off x="0" y="3304902"/>
            <a:ext cx="12192000" cy="3553097"/>
          </a:xfrm>
        </p:spPr>
        <p:txBody>
          <a:bodyPr>
            <a:normAutofit/>
          </a:bodyPr>
          <a:lstStyle/>
          <a:p>
            <a:pPr marL="0" indent="0" algn="r">
              <a:buNone/>
            </a:pPr>
            <a:r>
              <a:rPr lang="fa-IR" sz="4400" dirty="0" smtClean="0">
                <a:cs typeface="B Nazanin" panose="00000400000000000000" pitchFamily="2" charset="-78"/>
              </a:rPr>
              <a:t>عملیات مهندسی عملیاتی است که در آن ماموران انقلاب را شکنجه و زنده آنها را می سوزانند در این عملیات 3 نفر از ماموران کمیته انقلاب اسلامی شهید و یک کفاش و معلم و یک مهندس قربانی شدند.                                                            </a:t>
            </a:r>
            <a:endParaRPr lang="en-US" sz="4400" dirty="0">
              <a:cs typeface="B Nazanin" panose="00000400000000000000" pitchFamily="2" charset="-78"/>
            </a:endParaRPr>
          </a:p>
        </p:txBody>
      </p:sp>
    </p:spTree>
    <p:extLst>
      <p:ext uri="{BB962C8B-B14F-4D97-AF65-F5344CB8AC3E}">
        <p14:creationId xmlns:p14="http://schemas.microsoft.com/office/powerpoint/2010/main" val="34078816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Autofit/>
          </a:bodyPr>
          <a:lstStyle/>
          <a:p>
            <a:pPr marL="0" indent="0" algn="ctr" rtl="1">
              <a:buNone/>
            </a:pPr>
            <a:r>
              <a:rPr lang="fa-IR" sz="37300" dirty="0" smtClean="0">
                <a:cs typeface="_MRT_Khodkar" panose="00000700000000000000" pitchFamily="2" charset="-78"/>
              </a:rPr>
              <a:t>پایان</a:t>
            </a:r>
            <a:endParaRPr lang="en-US" sz="37300" dirty="0">
              <a:cs typeface="_MRT_Khodkar" panose="00000700000000000000" pitchFamily="2" charset="-78"/>
            </a:endParaRPr>
          </a:p>
        </p:txBody>
      </p:sp>
    </p:spTree>
    <p:extLst>
      <p:ext uri="{BB962C8B-B14F-4D97-AF65-F5344CB8AC3E}">
        <p14:creationId xmlns:p14="http://schemas.microsoft.com/office/powerpoint/2010/main" val="37408730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762</TotalTime>
  <Words>846</Words>
  <Application>Microsoft Office PowerPoint</Application>
  <PresentationFormat>Widescreen</PresentationFormat>
  <Paragraphs>79</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_MRT_Khodkar</vt:lpstr>
      <vt:lpstr>Arial</vt:lpstr>
      <vt:lpstr>B Nazanin</vt:lpstr>
      <vt:lpstr>B Titr</vt:lpstr>
      <vt:lpstr>Calibri</vt:lpstr>
      <vt:lpstr>Calibri Light</vt:lpstr>
      <vt:lpstr>Office Theme</vt:lpstr>
      <vt:lpstr>سازمان مجاهدین خلق ایران</vt:lpstr>
      <vt:lpstr>رئیس های سازمان مجاهدین خلق ایران            </vt:lpstr>
      <vt:lpstr>مسعود رجوی</vt:lpstr>
      <vt:lpstr>موسی خیابانی</vt:lpstr>
      <vt:lpstr>مهدی ابریشم چی</vt:lpstr>
      <vt:lpstr>مریم رجوی</vt:lpstr>
      <vt:lpstr>عباس زریبافان</vt:lpstr>
      <vt:lpstr>مسعود کشمیری</vt:lpstr>
      <vt:lpstr>محمد رضا کلاهی</vt:lpstr>
      <vt:lpstr>عملیات فروغ جاویدان</vt:lpstr>
      <vt:lpstr>ترور های موفق</vt:lpstr>
      <vt:lpstr>ترور های ناموفق</vt:lpstr>
      <vt:lpstr>عملیات مهندسی</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سازمان مجاهدین خلق ایران</dc:title>
  <dc:creator>ali</dc:creator>
  <cp:lastModifiedBy>سید علی رکن الدینی</cp:lastModifiedBy>
  <cp:revision>44</cp:revision>
  <dcterms:created xsi:type="dcterms:W3CDTF">2020-09-23T14:16:00Z</dcterms:created>
  <dcterms:modified xsi:type="dcterms:W3CDTF">2021-11-19T14:58:12Z</dcterms:modified>
</cp:coreProperties>
</file>