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10/25/2021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10/25/2021</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8800" dirty="0" smtClean="0">
                <a:cs typeface="B Titr" panose="00000700000000000000" pitchFamily="2" charset="-78"/>
              </a:rPr>
              <a:t>تکوک شیر غران </a:t>
            </a:r>
            <a:endParaRPr lang="en-US" sz="8800" dirty="0">
              <a:cs typeface="B Titr" panose="00000700000000000000" pitchFamily="2" charset="-78"/>
            </a:endParaRPr>
          </a:p>
        </p:txBody>
      </p:sp>
      <p:sp>
        <p:nvSpPr>
          <p:cNvPr id="3" name="Subtitle 2"/>
          <p:cNvSpPr>
            <a:spLocks noGrp="1"/>
          </p:cNvSpPr>
          <p:nvPr>
            <p:ph type="subTitle" idx="1"/>
          </p:nvPr>
        </p:nvSpPr>
        <p:spPr/>
        <p:txBody>
          <a:bodyPr>
            <a:normAutofit/>
          </a:bodyPr>
          <a:lstStyle/>
          <a:p>
            <a:pPr rtl="1"/>
            <a:r>
              <a:rPr lang="fa-IR" sz="4800" dirty="0" smtClean="0">
                <a:cs typeface="B Titr" panose="00000700000000000000" pitchFamily="2" charset="-78"/>
              </a:rPr>
              <a:t>سید علی رکن الدینی</a:t>
            </a:r>
            <a:endParaRPr lang="en-US" sz="4800" dirty="0">
              <a:cs typeface="B Titr" panose="00000700000000000000" pitchFamily="2" charset="-78"/>
            </a:endParaRPr>
          </a:p>
        </p:txBody>
      </p:sp>
    </p:spTree>
    <p:extLst>
      <p:ext uri="{BB962C8B-B14F-4D97-AF65-F5344CB8AC3E}">
        <p14:creationId xmlns:p14="http://schemas.microsoft.com/office/powerpoint/2010/main" val="1385588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4103" y="496388"/>
            <a:ext cx="2682866" cy="1417860"/>
          </a:xfrm>
        </p:spPr>
        <p:txBody>
          <a:bodyPr>
            <a:normAutofit/>
          </a:bodyPr>
          <a:lstStyle/>
          <a:p>
            <a:r>
              <a:rPr lang="fa-IR" sz="6600" dirty="0" smtClean="0">
                <a:cs typeface="B Titr" panose="00000700000000000000" pitchFamily="2" charset="-78"/>
              </a:rPr>
              <a:t>تکوک</a:t>
            </a:r>
            <a:endParaRPr lang="en-US" sz="6600" dirty="0">
              <a:cs typeface="B Titr" panose="00000700000000000000" pitchFamily="2" charset="-78"/>
            </a:endParaRPr>
          </a:p>
        </p:txBody>
      </p:sp>
      <p:sp>
        <p:nvSpPr>
          <p:cNvPr id="3" name="Content Placeholder 2"/>
          <p:cNvSpPr>
            <a:spLocks noGrp="1"/>
          </p:cNvSpPr>
          <p:nvPr>
            <p:ph sz="quarter" idx="13"/>
          </p:nvPr>
        </p:nvSpPr>
        <p:spPr/>
        <p:txBody>
          <a:bodyPr>
            <a:noAutofit/>
          </a:bodyPr>
          <a:lstStyle/>
          <a:p>
            <a:pPr marL="0" indent="0" algn="r" rtl="1">
              <a:buNone/>
            </a:pPr>
            <a:r>
              <a:rPr lang="fa-IR" sz="2800" dirty="0" smtClean="0">
                <a:cs typeface="B Nazanin" panose="00000400000000000000" pitchFamily="2" charset="-78"/>
              </a:rPr>
              <a:t>تکوک ها ظرفهایی</a:t>
            </a:r>
            <a:r>
              <a:rPr lang="fa-IR" sz="2800" dirty="0">
                <a:cs typeface="B Nazanin" panose="00000400000000000000" pitchFamily="2" charset="-78"/>
              </a:rPr>
              <a:t> بودند که در دوران کهن به شکل جانوران ساخته می‌شدند. تکوک معمولاً آوندی بود زرین یا آهنین به صورت گاو یا ماهی</a:t>
            </a:r>
            <a:r>
              <a:rPr lang="fa-IR" sz="2800" dirty="0" smtClean="0">
                <a:cs typeface="B Nazanin" panose="00000400000000000000" pitchFamily="2" charset="-78"/>
              </a:rPr>
              <a:t>.</a:t>
            </a:r>
            <a:endParaRPr lang="fa-IR" sz="2800" dirty="0">
              <a:cs typeface="B Nazanin" panose="00000400000000000000" pitchFamily="2" charset="-78"/>
            </a:endParaRPr>
          </a:p>
          <a:p>
            <a:pPr marL="0" indent="0" algn="r" rtl="1">
              <a:buNone/>
            </a:pPr>
            <a:r>
              <a:rPr lang="fa-IR" sz="2800" dirty="0">
                <a:cs typeface="B Nazanin" panose="00000400000000000000" pitchFamily="2" charset="-78"/>
              </a:rPr>
              <a:t>تکوک واژه‌ای است از پارسی میانه که امروزه به جز فارسی در زبان‌های ارمنی و گرجی هم به‌جا مانده‌است</a:t>
            </a:r>
            <a:r>
              <a:rPr lang="fa-IR" sz="2800" dirty="0" smtClean="0">
                <a:cs typeface="B Nazanin" panose="00000400000000000000" pitchFamily="2" charset="-78"/>
              </a:rPr>
              <a:t>.</a:t>
            </a:r>
            <a:r>
              <a:rPr lang="fa-IR" sz="2800" dirty="0">
                <a:cs typeface="B Nazanin" panose="00000400000000000000" pitchFamily="2" charset="-78"/>
              </a:rPr>
              <a:t> یونانیان به آن ریتون گفته و هیتیها آن را </a:t>
            </a:r>
            <a:r>
              <a:rPr lang="fa-IR" sz="2800" b="1" dirty="0">
                <a:cs typeface="B Nazanin" panose="00000400000000000000" pitchFamily="2" charset="-78"/>
              </a:rPr>
              <a:t>بیبرو</a:t>
            </a:r>
            <a:r>
              <a:rPr lang="fa-IR" sz="2800" dirty="0">
                <a:cs typeface="B Nazanin" panose="00000400000000000000" pitchFamily="2" charset="-78"/>
              </a:rPr>
              <a:t> نامیده‌اند. در اعصار پیش و پس از تاریخ بجز در مراسم مذهبی و درباری، کاربرد دیگری نداشته و وسیله‌ای تجملی بوده‌است</a:t>
            </a:r>
            <a:r>
              <a:rPr lang="fa-IR" sz="2800" dirty="0" smtClean="0">
                <a:cs typeface="B Nazanin" panose="00000400000000000000" pitchFamily="2" charset="-78"/>
              </a:rPr>
              <a:t>.</a:t>
            </a:r>
            <a:endParaRPr lang="fa-IR" sz="2800" dirty="0">
              <a:cs typeface="B Nazanin" panose="00000400000000000000" pitchFamily="2" charset="-78"/>
            </a:endParaRPr>
          </a:p>
          <a:p>
            <a:pPr marL="0" indent="0" algn="r" rtl="1">
              <a:buNone/>
            </a:pPr>
            <a:r>
              <a:rPr lang="fa-IR" sz="3600" dirty="0">
                <a:cs typeface="B Nazanin" panose="00000400000000000000" pitchFamily="2" charset="-78"/>
              </a:rPr>
              <a:t/>
            </a:r>
            <a:br>
              <a:rPr lang="fa-IR" sz="3600" dirty="0">
                <a:cs typeface="B Nazanin" panose="00000400000000000000" pitchFamily="2" charset="-78"/>
              </a:rPr>
            </a:br>
            <a:endParaRPr lang="en-US" sz="3600" dirty="0">
              <a:cs typeface="B Nazanin" panose="00000400000000000000" pitchFamily="2" charset="-78"/>
            </a:endParaRPr>
          </a:p>
        </p:txBody>
      </p:sp>
      <p:pic>
        <p:nvPicPr>
          <p:cNvPr id="2050" name="Picture 2" descr="نخستین ظروف آشامیدن ایرانی‌ها"/>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342666" cy="2367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7523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2503" y="618517"/>
            <a:ext cx="4315723" cy="1144969"/>
          </a:xfrm>
        </p:spPr>
        <p:txBody>
          <a:bodyPr>
            <a:noAutofit/>
          </a:bodyPr>
          <a:lstStyle/>
          <a:p>
            <a:r>
              <a:rPr lang="fa-IR" sz="5400" dirty="0" smtClean="0">
                <a:cs typeface="B Titr" panose="00000700000000000000" pitchFamily="2" charset="-78"/>
              </a:rPr>
              <a:t>تکوک شیر غران</a:t>
            </a:r>
            <a:endParaRPr lang="en-US" sz="5400" dirty="0">
              <a:cs typeface="B Titr" panose="00000700000000000000" pitchFamily="2" charset="-78"/>
            </a:endParaRPr>
          </a:p>
        </p:txBody>
      </p:sp>
      <p:sp>
        <p:nvSpPr>
          <p:cNvPr id="3" name="Content Placeholder 2"/>
          <p:cNvSpPr>
            <a:spLocks noGrp="1"/>
          </p:cNvSpPr>
          <p:nvPr>
            <p:ph sz="quarter" idx="13"/>
          </p:nvPr>
        </p:nvSpPr>
        <p:spPr>
          <a:xfrm>
            <a:off x="-1" y="2367092"/>
            <a:ext cx="10972801" cy="4203526"/>
          </a:xfrm>
        </p:spPr>
        <p:txBody>
          <a:bodyPr>
            <a:noAutofit/>
          </a:bodyPr>
          <a:lstStyle/>
          <a:p>
            <a:pPr marL="0" indent="0" algn="r" rtl="1">
              <a:buNone/>
            </a:pPr>
            <a:r>
              <a:rPr lang="fa-IR" sz="2800" b="1" dirty="0">
                <a:cs typeface="B Nazanin" panose="00000400000000000000" pitchFamily="2" charset="-78"/>
              </a:rPr>
              <a:t>تکوک شیر غران</a:t>
            </a:r>
            <a:r>
              <a:rPr lang="fa-IR" sz="2800" dirty="0">
                <a:cs typeface="B Nazanin" panose="00000400000000000000" pitchFamily="2" charset="-78"/>
              </a:rPr>
              <a:t> از آثار باستانی دوره هخامنشی است که در طی کاوش‌های متعدد در هگمتانه (همدان امروزی) کشف شد. این تکوک دارای یک ظرف مخروطی شکل و یک شیر است که در حال نعره کشیدن است. ظروف مجرادار شاخی شکل با سر جانداران، پیشینه تاریخی و سابقه طولانی در شرق نزدیک، یونان و ایتالیا دارد. این تکوک همانند تعداد دیگری از تکوک‌های دوره هخامنشی، دارای ویژگی قائم بودن زاویه محور حیوان با ظرف است. در این تکوک قطعات با لحیم کاری به هم وصل شده‌اند و این عمل از دید بیننده پنهان است، این مهارت، شیوه بسیار عالی و فنی هنرمندان هخامنشی را بازگو می‌کند. شیر غران یکی از نمادهای هنرورزی در تزئینات آثار به جا مانده از دوره هخامنشیان </a:t>
            </a:r>
            <a:r>
              <a:rPr lang="fa-IR" sz="2800" dirty="0" smtClean="0">
                <a:cs typeface="B Nazanin" panose="00000400000000000000" pitchFamily="2" charset="-78"/>
              </a:rPr>
              <a:t>است. هم اکنون این تکوک در موزه متروپولیتننیویورک نگهداری می شود.</a:t>
            </a:r>
            <a:endParaRPr lang="en-US" sz="2800" dirty="0">
              <a:cs typeface="B Nazanin" panose="00000400000000000000" pitchFamily="2" charset="-78"/>
            </a:endParaRPr>
          </a:p>
        </p:txBody>
      </p:sp>
      <p:pic>
        <p:nvPicPr>
          <p:cNvPr id="1026" name="Picture 2" descr="تکوک شیر غران"/>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345272" cy="25089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3580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829" y="618517"/>
            <a:ext cx="10690397" cy="5638592"/>
          </a:xfrm>
        </p:spPr>
        <p:txBody>
          <a:bodyPr>
            <a:normAutofit/>
          </a:bodyPr>
          <a:lstStyle/>
          <a:p>
            <a:r>
              <a:rPr lang="fa-IR" sz="28700" dirty="0" smtClean="0">
                <a:cs typeface="B Titr" panose="00000700000000000000" pitchFamily="2" charset="-78"/>
              </a:rPr>
              <a:t>پایان</a:t>
            </a:r>
            <a:endParaRPr lang="en-US" sz="28700" dirty="0">
              <a:cs typeface="B Titr" panose="00000700000000000000" pitchFamily="2" charset="-78"/>
            </a:endParaRPr>
          </a:p>
        </p:txBody>
      </p:sp>
    </p:spTree>
    <p:extLst>
      <p:ext uri="{BB962C8B-B14F-4D97-AF65-F5344CB8AC3E}">
        <p14:creationId xmlns:p14="http://schemas.microsoft.com/office/powerpoint/2010/main" val="2928726747"/>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17</TotalTime>
  <Words>18</Words>
  <Application>Microsoft Office PowerPoint</Application>
  <PresentationFormat>Widescreen</PresentationFormat>
  <Paragraphs>9</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B Nazanin</vt:lpstr>
      <vt:lpstr>B Titr</vt:lpstr>
      <vt:lpstr>Tw Cen MT</vt:lpstr>
      <vt:lpstr>Droplet</vt:lpstr>
      <vt:lpstr>تکوک شیر غران </vt:lpstr>
      <vt:lpstr>تکوک</vt:lpstr>
      <vt:lpstr>تکوک شیر غران</vt:lpstr>
      <vt:lpstr>پایان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تکوک شیر غران</dc:title>
  <dc:creator>سید علی رکن الدینی</dc:creator>
  <cp:lastModifiedBy>سید علی رکن الدینی</cp:lastModifiedBy>
  <cp:revision>3</cp:revision>
  <dcterms:created xsi:type="dcterms:W3CDTF">2021-10-25T16:25:36Z</dcterms:created>
  <dcterms:modified xsi:type="dcterms:W3CDTF">2021-10-25T16:42:42Z</dcterms:modified>
</cp:coreProperties>
</file>