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0338"/>
    <a:srgbClr val="777777"/>
    <a:srgbClr val="342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258" y="-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67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76764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43729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783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7185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712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8927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093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9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5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627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2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394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6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36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26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1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4/27/2021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626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69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9%85%D9%88%D8%AC%E2%80%8C%D9%87%D8%A7%DB%8C_%D8%B1%D8%A7%D8%AF%DB%8C%D9%88%DB%8C%DB%8C" TargetMode="External"/><Relationship Id="rId3" Type="http://schemas.openxmlformats.org/officeDocument/2006/relationships/hyperlink" Target="https://fa.wikipedia.org/wiki/%D8%A2%D8%B0%D8%B1%D8%AE%D8%B4" TargetMode="External"/><Relationship Id="rId7" Type="http://schemas.openxmlformats.org/officeDocument/2006/relationships/hyperlink" Target="https://fa.wikipedia.org/wiki/%D8%AA%D8%A7%D8%A8%D8%B4_%D8%A7%D9%84%DA%A9%D8%AA%D8%B1%D9%88%D9%85%D8%BA%D9%86%D8%A7%D8%B7%DB%8C%D8%B3%DB%8C" TargetMode="External"/><Relationship Id="rId2" Type="http://schemas.openxmlformats.org/officeDocument/2006/relationships/hyperlink" Target="https://fa.wikipedia.org/wiki/%D8%A8%D8%A7%D8%B1_%D8%A7%D9%84%DA%A9%D8%AA%D8%B1%DB%8C%DA%A9%DB%8C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a.wikipedia.org/wiki/%D8%AC%D8%B1%DB%8C%D8%A7%D9%86_%D8%A7%D9%84%DA%A9%D8%AA%D8%B1%DB%8C%DA%A9%DB%8C" TargetMode="External"/><Relationship Id="rId5" Type="http://schemas.openxmlformats.org/officeDocument/2006/relationships/hyperlink" Target="https://fa.wikipedia.org/wiki/%D8%A7%D9%84%D9%82%D8%A7%DB%8C_%D8%A7%D9%84%DA%A9%D8%AA%D8%B1%D9%88%D9%85%D8%BA%D9%86%D8%A7%D8%B7%DB%8C%D8%B3%DB%8C" TargetMode="External"/><Relationship Id="rId4" Type="http://schemas.openxmlformats.org/officeDocument/2006/relationships/hyperlink" Target="https://fa.wikipedia.org/wiki/%D8%A7%D9%84%DA%A9%D8%AA%D8%B1%DB%8C%D8%B3%DB%8C%D8%AA%D9%87_%D8%B3%D8%A7%DA%A9%D9%86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9%85%DB%8C%D8%AF%D8%A7%D9%86%E2%80%8C%D9%87%D8%A7%DB%8C_%D8%A7%D9%84%DA%A9%D8%AA%D8%B1%D9%88%D9%85%D8%BA%D9%86%D8%A7%D8%B7%DB%8C%D8%B3%DB%8C" TargetMode="External"/><Relationship Id="rId13" Type="http://schemas.openxmlformats.org/officeDocument/2006/relationships/hyperlink" Target="https://fa.wikipedia.org/wiki/%D8%B0%D8%B1%D8%A7%D8%AA_%D8%A8%D8%A7%D8%B1%D8%AF%D8%A7%D8%B1" TargetMode="External"/><Relationship Id="rId3" Type="http://schemas.openxmlformats.org/officeDocument/2006/relationships/hyperlink" Target="https://fa.wikipedia.org/wiki/%D8%A8%D8%A7%D8%B1_%D8%A7%D9%84%DA%A9%D8%AA%D8%B1%DB%8C%DA%A9%DB%8C" TargetMode="External"/><Relationship Id="rId7" Type="http://schemas.openxmlformats.org/officeDocument/2006/relationships/hyperlink" Target="https://fa.wikipedia.org/wiki/%D8%A7%D9%84%DA%A9%D8%AA%D8%B1%D9%88%D8%A7%D8%B3%D8%AA%D8%A7%D8%AA%DB%8C%DA%A9" TargetMode="External"/><Relationship Id="rId12" Type="http://schemas.openxmlformats.org/officeDocument/2006/relationships/hyperlink" Target="https://fa.wikipedia.org/wiki/%D8%AC%D8%B1%DB%8C%D8%A7%D9%86_%D8%A7%D9%84%DA%A9%D8%AA%D8%B1%DB%8C%DA%A9%DB%8C" TargetMode="External"/><Relationship Id="rId17" Type="http://schemas.openxmlformats.org/officeDocument/2006/relationships/hyperlink" Target="https://fa.wikipedia.org/wiki/%D9%85%DB%8C%D8%AF%D8%A7%D9%86%E2%80%8C%D9%87%D8%A7%DB%8C_%D9%85%D8%BA%D9%86%D8%A7%D8%B7%DB%8C%D8%B3%DB%8C" TargetMode="External"/><Relationship Id="rId2" Type="http://schemas.openxmlformats.org/officeDocument/2006/relationships/hyperlink" Target="https://fa.wikipedia.org/wiki/%D9%85%DB%8C%D8%AF%D8%A7%D9%86_%D8%A7%D9%84%DA%A9%D8%AA%D8%B1%D9%88%D9%85%D8%BA%D9%86%D8%A7%D8%B7%DB%8C%D8%B3%DB%8C" TargetMode="External"/><Relationship Id="rId16" Type="http://schemas.openxmlformats.org/officeDocument/2006/relationships/hyperlink" Target="https://fa.wikipedia.org/wiki/%D9%85%DB%8C%D8%AF%D8%A7%D9%86_%D9%85%D8%BA%D9%86%D8%A7%D8%B7%DB%8C%D8%B3%DB%8C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a.wikipedia.org/wiki/%D9%85%DB%8C%D8%AF%D8%A7%D9%86_%D8%A7%D9%84%DA%A9%D8%AA%D8%B1%DB%8C%DA%A9%DB%8C" TargetMode="External"/><Relationship Id="rId11" Type="http://schemas.openxmlformats.org/officeDocument/2006/relationships/hyperlink" Target="https://fa.wikipedia.org/wiki/%D9%88%D9%84%D8%AA" TargetMode="External"/><Relationship Id="rId5" Type="http://schemas.openxmlformats.org/officeDocument/2006/relationships/hyperlink" Target="https://fa.wikipedia.org/wiki/%D8%A7%D9%84%DA%A9%D8%AA%D8%B1%D9%88%D9%85%D8%BA%D9%86%D8%A7%D8%B7%DB%8C%D8%B3%DB%8C" TargetMode="External"/><Relationship Id="rId15" Type="http://schemas.openxmlformats.org/officeDocument/2006/relationships/hyperlink" Target="https://fa.wikipedia.org/wiki/%D8%A2%D9%87%D9%86%D8%B1%D8%A8%D8%A7%DB%8C_%D8%A7%D9%84%DA%A9%D8%AA%D8%B1%DB%8C%DA%A9%DB%8C" TargetMode="External"/><Relationship Id="rId10" Type="http://schemas.openxmlformats.org/officeDocument/2006/relationships/hyperlink" Target="https://fa.wikipedia.org/wiki/%DA%A9%D8%A7%D8%B1_(%D9%81%DB%8C%D8%B2%DB%8C%DA%A9)" TargetMode="External"/><Relationship Id="rId4" Type="http://schemas.openxmlformats.org/officeDocument/2006/relationships/hyperlink" Target="https://fa.wikipedia.org/wiki/%D8%B0%D8%B1%D8%A7%D8%AA_%D8%B2%DB%8C%D8%B1%D8%A7%D8%AA%D9%85%DB%8C" TargetMode="External"/><Relationship Id="rId9" Type="http://schemas.openxmlformats.org/officeDocument/2006/relationships/hyperlink" Target="https://fa.wikipedia.org/wiki/%D9%BE%D8%AA%D8%A7%D9%86%D8%B3%DB%8C%D9%84_%D8%A7%D9%84%DA%A9%D8%AA%D8%B1%DB%8C%DA%A9%DB%8C" TargetMode="External"/><Relationship Id="rId14" Type="http://schemas.openxmlformats.org/officeDocument/2006/relationships/hyperlink" Target="https://fa.wikipedia.org/wiki/%D8%A2%D9%85%D9%BE%D8%B1_(%DB%8C%DA%A9%D8%A7)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8%AA%D8%B1%D8%A7%D9%86%D8%B2%DB%8C%D8%B3%D8%AA%D9%88%D8%B1" TargetMode="External"/><Relationship Id="rId13" Type="http://schemas.openxmlformats.org/officeDocument/2006/relationships/hyperlink" Target="https://fa.wikipedia.org/wiki/%D8%B1%D9%88%D8%B4%D9%86%D8%A7%DB%8C%DB%8C" TargetMode="External"/><Relationship Id="rId3" Type="http://schemas.openxmlformats.org/officeDocument/2006/relationships/hyperlink" Target="https://fa.wikipedia.org/wiki/%D8%AA%D9%88%D8%A7%D9%86_%D8%A7%D9%84%DA%A9%D8%AA%D8%B1%DB%8C%DA%A9%DB%8C" TargetMode="External"/><Relationship Id="rId7" Type="http://schemas.openxmlformats.org/officeDocument/2006/relationships/hyperlink" Target="https://fa.wikipedia.org/wiki/%D9%84%D8%A7%D9%85%D9%BE_%D8%AE%D9%84%D8%A7%D8%A1" TargetMode="External"/><Relationship Id="rId12" Type="http://schemas.openxmlformats.org/officeDocument/2006/relationships/hyperlink" Target="https://fa.wikipedia.org/wiki/%D8%A7%DA%86%E2%80%8C%D9%88%DB%8C%E2%80%8C%D8%A7%DB%8C%E2%80%8C%D8%B3%DB%8C" TargetMode="External"/><Relationship Id="rId2" Type="http://schemas.openxmlformats.org/officeDocument/2006/relationships/hyperlink" Target="https://fa.wikipedia.org/wiki/%D9%85%D9%87%D9%86%D8%AF%D8%B3%DB%8C_%D8%A8%D8%B1%D9%8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a.wikipedia.org/wiki/%DA%A9%D9%86%D8%B4%E2%80%8C%D9%BE%D8%B0%DB%8C%D8%B1%DB%8C_(%D9%85%D9%87%D9%86%D8%AF%D8%B3%DB%8C)" TargetMode="External"/><Relationship Id="rId11" Type="http://schemas.openxmlformats.org/officeDocument/2006/relationships/hyperlink" Target="https://fa.wikipedia.org/wiki/%D8%AD%D9%85%D9%84_%D9%88_%D9%86%D9%82%D9%84" TargetMode="External"/><Relationship Id="rId5" Type="http://schemas.openxmlformats.org/officeDocument/2006/relationships/hyperlink" Target="https://fa.wikipedia.org/wiki/%D9%85%D8%AF%D8%A7%D8%B1_%D8%A7%D9%84%DA%A9%D8%AA%D8%B1%DB%8C%DA%A9%DB%8C" TargetMode="External"/><Relationship Id="rId15" Type="http://schemas.openxmlformats.org/officeDocument/2006/relationships/hyperlink" Target="https://fa.wikipedia.org/wiki/%D9%85%D8%AD%D8%A7%D8%B3%D8%A8%D8%A7%D8%AA" TargetMode="External"/><Relationship Id="rId10" Type="http://schemas.openxmlformats.org/officeDocument/2006/relationships/hyperlink" Target="https://fa.wikipedia.org/wiki/%D9%85%D8%AF%D8%A7%D8%B1_%D9%85%D8%AC%D8%AA%D9%85%D8%B9" TargetMode="External"/><Relationship Id="rId4" Type="http://schemas.openxmlformats.org/officeDocument/2006/relationships/hyperlink" Target="https://fa.wikipedia.org/wiki/%D8%A7%D9%84%DA%A9%D8%AA%D8%B1%D9%88%D9%86%DB%8C%DA%A9" TargetMode="External"/><Relationship Id="rId9" Type="http://schemas.openxmlformats.org/officeDocument/2006/relationships/hyperlink" Target="https://fa.wikipedia.org/wiki/%D8%AF%DB%8C%D9%88%D8%AF" TargetMode="External"/><Relationship Id="rId14" Type="http://schemas.openxmlformats.org/officeDocument/2006/relationships/hyperlink" Target="https://fa.wikipedia.org/wiki/%D9%85%D8%AE%D8%A7%D8%A8%D8%B1%D8%A7%D8%A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fa-IR" sz="4800" dirty="0" smtClean="0">
                <a:solidFill>
                  <a:schemeClr val="accent6"/>
                </a:solidFill>
              </a:rPr>
              <a:t>عرفان بخشی</a:t>
            </a:r>
            <a:r>
              <a:rPr lang="fa-IR" sz="8800" dirty="0">
                <a:solidFill>
                  <a:schemeClr val="accent6"/>
                </a:solidFill>
              </a:rPr>
              <a:t/>
            </a:r>
            <a:br>
              <a:rPr lang="fa-IR" sz="8800" dirty="0">
                <a:solidFill>
                  <a:schemeClr val="accent6"/>
                </a:solidFill>
              </a:rPr>
            </a:br>
            <a:r>
              <a:rPr lang="fa-IR" sz="4400" dirty="0" smtClean="0">
                <a:solidFill>
                  <a:schemeClr val="accent6"/>
                </a:solidFill>
              </a:rPr>
              <a:t>کلاس هشتم الف</a:t>
            </a:r>
            <a:br>
              <a:rPr lang="fa-IR" sz="4400" dirty="0" smtClean="0">
                <a:solidFill>
                  <a:schemeClr val="accent6"/>
                </a:solidFill>
              </a:rPr>
            </a:br>
            <a:r>
              <a:rPr lang="fa-IR" sz="4400" dirty="0" smtClean="0">
                <a:solidFill>
                  <a:schemeClr val="accent6"/>
                </a:solidFill>
              </a:rPr>
              <a:t>موضوع : الکتریسیته </a:t>
            </a:r>
            <a:endParaRPr lang="fa-IR" sz="8800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154955" y="6857999"/>
            <a:ext cx="8825658" cy="179408"/>
          </a:xfrm>
        </p:spPr>
        <p:txBody>
          <a:bodyPr numCol="2">
            <a:normAutofit fontScale="25000" lnSpcReduction="20000"/>
          </a:bodyPr>
          <a:lstStyle/>
          <a:p>
            <a:pPr algn="ctr" rtl="0"/>
            <a:endParaRPr lang="fa-IR" sz="4400" dirty="0">
              <a:latin typeface="Georgia" panose="02040502050405020303" pitchFamily="18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3815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8582" y="1134321"/>
            <a:ext cx="8825658" cy="3541852"/>
          </a:xfrm>
        </p:spPr>
        <p:txBody>
          <a:bodyPr/>
          <a:lstStyle/>
          <a:p>
            <a:pPr algn="r"/>
            <a:r>
              <a:rPr lang="fa-IR" sz="3200" b="1" dirty="0" smtClean="0">
                <a:solidFill>
                  <a:srgbClr val="FFFF00"/>
                </a:solidFill>
              </a:rPr>
              <a:t>برق</a:t>
            </a:r>
            <a:r>
              <a:rPr lang="fa-IR" sz="3200" dirty="0">
                <a:solidFill>
                  <a:srgbClr val="FFFF00"/>
                </a:solidFill>
              </a:rPr>
              <a:t> یا </a:t>
            </a:r>
            <a:r>
              <a:rPr lang="fa-IR" sz="3200" b="1" dirty="0">
                <a:solidFill>
                  <a:srgbClr val="FFFF00"/>
                </a:solidFill>
              </a:rPr>
              <a:t>نیروی </a:t>
            </a:r>
            <a:r>
              <a:rPr lang="fa-IR" sz="3200" b="1" dirty="0" smtClean="0">
                <a:solidFill>
                  <a:srgbClr val="FFFF00"/>
                </a:solidFill>
              </a:rPr>
              <a:t>کهربایی</a:t>
            </a:r>
            <a:r>
              <a:rPr lang="fa-IR" sz="3200" dirty="0">
                <a:solidFill>
                  <a:srgbClr val="FFFF00"/>
                </a:solidFill>
              </a:rPr>
              <a:t> یا </a:t>
            </a:r>
            <a:r>
              <a:rPr lang="fa-IR" sz="3200" b="1" dirty="0" smtClean="0">
                <a:solidFill>
                  <a:srgbClr val="FFFF00"/>
                </a:solidFill>
              </a:rPr>
              <a:t>الکتریسیته</a:t>
            </a:r>
            <a:r>
              <a:rPr lang="fa-IR" sz="3200" dirty="0">
                <a:solidFill>
                  <a:srgbClr val="FFFF00"/>
                </a:solidFill>
              </a:rPr>
              <a:t> 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fa-IR" sz="3200" dirty="0" smtClean="0">
                <a:solidFill>
                  <a:srgbClr val="FFFF00"/>
                </a:solidFill>
              </a:rPr>
              <a:t>مجموعه‌ای </a:t>
            </a:r>
            <a:r>
              <a:rPr lang="fa-IR" sz="3200" dirty="0">
                <a:solidFill>
                  <a:srgbClr val="FFFF00"/>
                </a:solidFill>
              </a:rPr>
              <a:t>از پدیده‌های طبیعی است که به حضور و جریان </a:t>
            </a:r>
            <a:r>
              <a:rPr lang="fa-IR" sz="3200" dirty="0">
                <a:solidFill>
                  <a:srgbClr val="FFFF00"/>
                </a:solidFill>
                <a:hlinkClick r:id="rId2" tooltip="بار الکتریکی"/>
              </a:rPr>
              <a:t>بار الکتریکی</a:t>
            </a:r>
            <a:r>
              <a:rPr lang="fa-IR" sz="3200" dirty="0">
                <a:solidFill>
                  <a:srgbClr val="FFFF00"/>
                </a:solidFill>
              </a:rPr>
              <a:t> وابسته است. الکتریسیته آثار معروف متنوعی چون </a:t>
            </a:r>
            <a:r>
              <a:rPr lang="fa-IR" sz="3200" dirty="0">
                <a:solidFill>
                  <a:srgbClr val="FFFF00"/>
                </a:solidFill>
                <a:hlinkClick r:id="rId3" tooltip="آذرخش"/>
              </a:rPr>
              <a:t>آذرخش</a:t>
            </a:r>
            <a:r>
              <a:rPr lang="fa-IR" sz="3200" dirty="0">
                <a:solidFill>
                  <a:srgbClr val="FFFF00"/>
                </a:solidFill>
              </a:rPr>
              <a:t>، </a:t>
            </a:r>
            <a:r>
              <a:rPr lang="fa-IR" sz="3200" dirty="0">
                <a:solidFill>
                  <a:srgbClr val="FFFF00"/>
                </a:solidFill>
                <a:hlinkClick r:id="rId4" tooltip="الکتریسیته ساکن"/>
              </a:rPr>
              <a:t>الکتریسیته </a:t>
            </a:r>
            <a:r>
              <a:rPr lang="fa-IR" sz="3200" dirty="0" smtClean="0">
                <a:solidFill>
                  <a:srgbClr val="FFFF00"/>
                </a:solidFill>
                <a:hlinkClick r:id="rId4" tooltip="الکتریسیته ساکن"/>
              </a:rPr>
              <a:t>ساکن</a:t>
            </a:r>
            <a:r>
              <a:rPr lang="fa-IR" sz="3200" dirty="0" smtClean="0">
                <a:solidFill>
                  <a:srgbClr val="FFFF00"/>
                </a:solidFill>
              </a:rPr>
              <a:t>،</a:t>
            </a:r>
            <a:br>
              <a:rPr lang="fa-IR" sz="3200" dirty="0" smtClean="0">
                <a:solidFill>
                  <a:srgbClr val="FFFF00"/>
                </a:solidFill>
              </a:rPr>
            </a:br>
            <a:r>
              <a:rPr lang="fa-IR" sz="3200" dirty="0">
                <a:solidFill>
                  <a:srgbClr val="FFFF00"/>
                </a:solidFill>
              </a:rPr>
              <a:t> </a:t>
            </a:r>
            <a:r>
              <a:rPr lang="fa-IR" sz="3200" dirty="0" smtClean="0">
                <a:solidFill>
                  <a:srgbClr val="FFFF00"/>
                </a:solidFill>
                <a:hlinkClick r:id="rId5" tooltip="القای الکترومغناطیسی"/>
              </a:rPr>
              <a:t>القای الکترومغناطیسی</a:t>
            </a:r>
            <a:r>
              <a:rPr lang="fa-IR" sz="3200" dirty="0">
                <a:solidFill>
                  <a:srgbClr val="FFFF00"/>
                </a:solidFill>
              </a:rPr>
              <a:t> و </a:t>
            </a:r>
            <a:r>
              <a:rPr lang="fa-IR" sz="3200" dirty="0">
                <a:solidFill>
                  <a:srgbClr val="FFFF00"/>
                </a:solidFill>
                <a:hlinkClick r:id="rId6" tooltip="جریان الکتریکی"/>
              </a:rPr>
              <a:t>جریان الکتریکی</a:t>
            </a:r>
            <a:r>
              <a:rPr lang="fa-IR" sz="3200" dirty="0">
                <a:solidFill>
                  <a:srgbClr val="FFFF00"/>
                </a:solidFill>
              </a:rPr>
              <a:t> دارد؛ افزون بر اینکه الکتریسیته، امکان تولید و دریافت </a:t>
            </a:r>
            <a:r>
              <a:rPr lang="fa-IR" sz="3200" dirty="0">
                <a:solidFill>
                  <a:srgbClr val="FFFF00"/>
                </a:solidFill>
                <a:hlinkClick r:id="rId7" tooltip="تابش الکترومغناطیسی"/>
              </a:rPr>
              <a:t>تابش‌های الکترومغناطیسی</a:t>
            </a:r>
            <a:r>
              <a:rPr lang="fa-IR" sz="3200" dirty="0">
                <a:solidFill>
                  <a:srgbClr val="FFFF00"/>
                </a:solidFill>
              </a:rPr>
              <a:t> مانند </a:t>
            </a:r>
            <a:r>
              <a:rPr lang="fa-IR" sz="3200" dirty="0">
                <a:solidFill>
                  <a:srgbClr val="FFFF00"/>
                </a:solidFill>
                <a:hlinkClick r:id="rId8" tooltip="موج‌های رادیویی"/>
              </a:rPr>
              <a:t>موج‌های رادیویی</a:t>
            </a:r>
            <a:r>
              <a:rPr lang="fa-IR" sz="3200" dirty="0">
                <a:solidFill>
                  <a:srgbClr val="FFFF00"/>
                </a:solidFill>
              </a:rPr>
              <a:t> را فراهم می‌آورد.</a:t>
            </a:r>
            <a:endParaRPr lang="fa-IR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154955" y="6655442"/>
            <a:ext cx="8825658" cy="202557"/>
          </a:xfrm>
        </p:spPr>
        <p:txBody>
          <a:bodyPr>
            <a:normAutofit fontScale="47500" lnSpcReduction="20000"/>
          </a:bodyPr>
          <a:lstStyle/>
          <a:p>
            <a:endParaRPr lang="fa-IR" dirty="0">
              <a:solidFill>
                <a:srgbClr val="FF0000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 rot="5400000">
            <a:off x="10122618" y="1534204"/>
            <a:ext cx="1551008" cy="11910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76792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9501" y="2099731"/>
            <a:ext cx="8825658" cy="4223795"/>
          </a:xfrm>
        </p:spPr>
        <p:txBody>
          <a:bodyPr>
            <a:normAutofit fontScale="90000"/>
          </a:bodyPr>
          <a:lstStyle/>
          <a:p>
            <a:pPr algn="r"/>
            <a:r>
              <a:rPr lang="fa-IR" sz="2300" dirty="0">
                <a:solidFill>
                  <a:srgbClr val="FFFF00"/>
                </a:solidFill>
              </a:rPr>
              <a:t>در الکتریسیته، بارهای الکتریکی </a:t>
            </a:r>
            <a:r>
              <a:rPr lang="fa-IR" sz="2300" dirty="0">
                <a:solidFill>
                  <a:srgbClr val="FFFF00"/>
                </a:solidFill>
                <a:hlinkClick r:id="rId2" tooltip="میدان الکترومغناطیسی"/>
              </a:rPr>
              <a:t>میدان‌های الکترومغناطیسی</a:t>
            </a:r>
            <a:r>
              <a:rPr lang="fa-IR" sz="2300" dirty="0">
                <a:solidFill>
                  <a:srgbClr val="FFFF00"/>
                </a:solidFill>
              </a:rPr>
              <a:t> را تولید می‌کنند و این میدان‌ها سایر بارها را تحت تأثیر قرار می‌دهند. الکتریسیته به چند دلیل مختلف فیزیکی اتفاق می‌افتد:</a:t>
            </a:r>
            <a:br>
              <a:rPr lang="fa-IR" sz="2300" dirty="0">
                <a:solidFill>
                  <a:srgbClr val="FFFF00"/>
                </a:solidFill>
              </a:rPr>
            </a:br>
            <a:r>
              <a:rPr lang="fa-IR" sz="2300" b="1" dirty="0">
                <a:solidFill>
                  <a:srgbClr val="FFFF00"/>
                </a:solidFill>
                <a:hlinkClick r:id="rId3" tooltip="بار الکتریکی"/>
              </a:rPr>
              <a:t>بار الکتریکی</a:t>
            </a:r>
            <a:r>
              <a:rPr lang="fa-IR" sz="2300" dirty="0">
                <a:solidFill>
                  <a:srgbClr val="FFFF00"/>
                </a:solidFill>
              </a:rPr>
              <a:t>: خاصیت برخی </a:t>
            </a:r>
            <a:r>
              <a:rPr lang="fa-IR" sz="2300" dirty="0">
                <a:solidFill>
                  <a:srgbClr val="FFFF00"/>
                </a:solidFill>
                <a:hlinkClick r:id="rId4" tooltip="ذرات زیراتمی"/>
              </a:rPr>
              <a:t>ذرات زیراتمی</a:t>
            </a:r>
            <a:r>
              <a:rPr lang="fa-IR" sz="2300" dirty="0">
                <a:solidFill>
                  <a:srgbClr val="FFFF00"/>
                </a:solidFill>
              </a:rPr>
              <a:t> که فعل و انفعالات </a:t>
            </a:r>
            <a:r>
              <a:rPr lang="fa-IR" sz="2300" dirty="0">
                <a:solidFill>
                  <a:srgbClr val="FFFF00"/>
                </a:solidFill>
                <a:hlinkClick r:id="rId5" tooltip="الکترومغناطیسی"/>
              </a:rPr>
              <a:t>الکترومغناطیسی</a:t>
            </a:r>
            <a:r>
              <a:rPr lang="fa-IR" sz="2300" dirty="0">
                <a:solidFill>
                  <a:srgbClr val="FFFF00"/>
                </a:solidFill>
              </a:rPr>
              <a:t> آنان را مشخص می‌کند. مواد باردار، </a:t>
            </a:r>
            <a:r>
              <a:rPr lang="fa-IR" sz="2300" dirty="0">
                <a:solidFill>
                  <a:srgbClr val="FFFF00"/>
                </a:solidFill>
                <a:hlinkClick r:id="rId2" tooltip="میدان الکترومغناطیسی"/>
              </a:rPr>
              <a:t>میدان الکترومغناطیسی</a:t>
            </a:r>
            <a:r>
              <a:rPr lang="fa-IR" sz="2300" dirty="0">
                <a:solidFill>
                  <a:srgbClr val="FFFF00"/>
                </a:solidFill>
              </a:rPr>
              <a:t> تولید می‌کنند و همچنین تحت تأثیر سایر میدان‌ها قرار می‌گیرند.</a:t>
            </a:r>
            <a:br>
              <a:rPr lang="fa-IR" sz="2300" dirty="0">
                <a:solidFill>
                  <a:srgbClr val="FFFF00"/>
                </a:solidFill>
              </a:rPr>
            </a:br>
            <a:r>
              <a:rPr lang="fa-IR" sz="2300" b="1" dirty="0">
                <a:solidFill>
                  <a:srgbClr val="FFFF00"/>
                </a:solidFill>
                <a:hlinkClick r:id="rId6" tooltip="میدان الکتریکی"/>
              </a:rPr>
              <a:t>میدان الکتریکی</a:t>
            </a:r>
            <a:r>
              <a:rPr lang="fa-IR" sz="2300" dirty="0">
                <a:solidFill>
                  <a:srgbClr val="FFFF00"/>
                </a:solidFill>
              </a:rPr>
              <a:t> (</a:t>
            </a:r>
            <a:r>
              <a:rPr lang="fa-IR" sz="2300" dirty="0">
                <a:solidFill>
                  <a:srgbClr val="FFFF00"/>
                </a:solidFill>
                <a:hlinkClick r:id="rId7" tooltip="الکترواستاتیک"/>
              </a:rPr>
              <a:t>الکترواستاتیک</a:t>
            </a:r>
            <a:r>
              <a:rPr lang="fa-IR" sz="2300" dirty="0">
                <a:solidFill>
                  <a:srgbClr val="FFFF00"/>
                </a:solidFill>
              </a:rPr>
              <a:t> را ببینید): یک نوع ساده از </a:t>
            </a:r>
            <a:r>
              <a:rPr lang="fa-IR" sz="2300" dirty="0">
                <a:solidFill>
                  <a:srgbClr val="FFFF00"/>
                </a:solidFill>
                <a:hlinkClick r:id="rId8" tooltip="میدان‌های الکترومغناطیسی"/>
              </a:rPr>
              <a:t>میدان‌های الکترومغناطیسی</a:t>
            </a:r>
            <a:r>
              <a:rPr lang="fa-IR" sz="2300" dirty="0">
                <a:solidFill>
                  <a:srgbClr val="FFFF00"/>
                </a:solidFill>
              </a:rPr>
              <a:t> است که به وسیله بار الکتریکی ساکن یا متحرک تولید می‌شود. در میدان الکتریکی، به بار الکتریکی، نیرو وارد می‌شود.</a:t>
            </a:r>
            <a:br>
              <a:rPr lang="fa-IR" sz="2300" dirty="0">
                <a:solidFill>
                  <a:srgbClr val="FFFF00"/>
                </a:solidFill>
              </a:rPr>
            </a:br>
            <a:r>
              <a:rPr lang="fa-IR" sz="2300" b="1" dirty="0">
                <a:solidFill>
                  <a:srgbClr val="FFFF00"/>
                </a:solidFill>
                <a:hlinkClick r:id="rId9" tooltip="پتانسیل الکتریکی"/>
              </a:rPr>
              <a:t>پتانسیل الکتریکی</a:t>
            </a:r>
            <a:r>
              <a:rPr lang="fa-IR" sz="2300" dirty="0">
                <a:solidFill>
                  <a:srgbClr val="FFFF00"/>
                </a:solidFill>
              </a:rPr>
              <a:t>: توانایی میدان الکتریکی برای انجام </a:t>
            </a:r>
            <a:r>
              <a:rPr lang="fa-IR" sz="2300" dirty="0">
                <a:solidFill>
                  <a:srgbClr val="FFFF00"/>
                </a:solidFill>
                <a:hlinkClick r:id="rId10" tooltip="کار (فیزیک)"/>
              </a:rPr>
              <a:t>کار</a:t>
            </a:r>
            <a:r>
              <a:rPr lang="fa-IR" sz="2300" dirty="0">
                <a:solidFill>
                  <a:srgbClr val="FFFF00"/>
                </a:solidFill>
              </a:rPr>
              <a:t> بر روی یک </a:t>
            </a:r>
            <a:r>
              <a:rPr lang="fa-IR" sz="2300" dirty="0">
                <a:solidFill>
                  <a:srgbClr val="FFFF00"/>
                </a:solidFill>
                <a:hlinkClick r:id="rId3" tooltip="بار الکتریکی"/>
              </a:rPr>
              <a:t>بار الکتریکی</a:t>
            </a:r>
            <a:r>
              <a:rPr lang="fa-IR" sz="2300" dirty="0">
                <a:solidFill>
                  <a:srgbClr val="FFFF00"/>
                </a:solidFill>
              </a:rPr>
              <a:t> که واحد آن </a:t>
            </a:r>
            <a:r>
              <a:rPr lang="fa-IR" sz="2300" dirty="0">
                <a:solidFill>
                  <a:srgbClr val="FFFF00"/>
                </a:solidFill>
                <a:hlinkClick r:id="rId11" tooltip="ولت"/>
              </a:rPr>
              <a:t>ولت</a:t>
            </a:r>
            <a:r>
              <a:rPr lang="fa-IR" sz="2300" dirty="0">
                <a:solidFill>
                  <a:srgbClr val="FFFF00"/>
                </a:solidFill>
              </a:rPr>
              <a:t> است.</a:t>
            </a:r>
            <a:br>
              <a:rPr lang="fa-IR" sz="2300" dirty="0">
                <a:solidFill>
                  <a:srgbClr val="FFFF00"/>
                </a:solidFill>
              </a:rPr>
            </a:br>
            <a:r>
              <a:rPr lang="fa-IR" sz="2300" b="1" dirty="0">
                <a:solidFill>
                  <a:srgbClr val="FFFF00"/>
                </a:solidFill>
                <a:hlinkClick r:id="rId12" tooltip="جریان الکتریکی"/>
              </a:rPr>
              <a:t>جریان الکتریکی</a:t>
            </a:r>
            <a:r>
              <a:rPr lang="fa-IR" sz="2300" dirty="0">
                <a:solidFill>
                  <a:srgbClr val="FFFF00"/>
                </a:solidFill>
              </a:rPr>
              <a:t>: حرکت یا جریان </a:t>
            </a:r>
            <a:r>
              <a:rPr lang="fa-IR" sz="2300" dirty="0">
                <a:solidFill>
                  <a:srgbClr val="FFFF00"/>
                </a:solidFill>
                <a:hlinkClick r:id="rId13" tooltip="ذرات باردار"/>
              </a:rPr>
              <a:t>ذرات باردار</a:t>
            </a:r>
            <a:r>
              <a:rPr lang="fa-IR" sz="2300" dirty="0">
                <a:solidFill>
                  <a:srgbClr val="FFFF00"/>
                </a:solidFill>
              </a:rPr>
              <a:t> که واحدش </a:t>
            </a:r>
            <a:r>
              <a:rPr lang="fa-IR" sz="2300" dirty="0">
                <a:solidFill>
                  <a:srgbClr val="FFFF00"/>
                </a:solidFill>
                <a:hlinkClick r:id="rId14" tooltip="آمپر (یکا)"/>
              </a:rPr>
              <a:t>آمپر</a:t>
            </a:r>
            <a:r>
              <a:rPr lang="fa-IR" sz="2300" dirty="0">
                <a:solidFill>
                  <a:srgbClr val="FFFF00"/>
                </a:solidFill>
              </a:rPr>
              <a:t> است.</a:t>
            </a:r>
            <a:br>
              <a:rPr lang="fa-IR" sz="2300" dirty="0">
                <a:solidFill>
                  <a:srgbClr val="FFFF00"/>
                </a:solidFill>
              </a:rPr>
            </a:br>
            <a:r>
              <a:rPr lang="fa-IR" sz="2300" b="1" dirty="0">
                <a:solidFill>
                  <a:srgbClr val="FFFF00"/>
                </a:solidFill>
                <a:hlinkClick r:id="rId15" tooltip="آهنربای الکتریکی"/>
              </a:rPr>
              <a:t>آهنربای الکتریکی</a:t>
            </a:r>
            <a:r>
              <a:rPr lang="fa-IR" sz="2300" dirty="0">
                <a:solidFill>
                  <a:srgbClr val="FFFF00"/>
                </a:solidFill>
              </a:rPr>
              <a:t>: بارهای متحرک یک </a:t>
            </a:r>
            <a:r>
              <a:rPr lang="fa-IR" sz="2300" dirty="0">
                <a:solidFill>
                  <a:srgbClr val="FFFF00"/>
                </a:solidFill>
                <a:hlinkClick r:id="rId16" tooltip="میدان مغناطیسی"/>
              </a:rPr>
              <a:t>میدان مغناطیسی</a:t>
            </a:r>
            <a:r>
              <a:rPr lang="fa-IR" sz="2300" dirty="0">
                <a:solidFill>
                  <a:srgbClr val="FFFF00"/>
                </a:solidFill>
              </a:rPr>
              <a:t> تولید می‌کنند. </a:t>
            </a:r>
            <a:r>
              <a:rPr lang="fa-IR" sz="2300" dirty="0">
                <a:solidFill>
                  <a:srgbClr val="FFFF00"/>
                </a:solidFill>
                <a:hlinkClick r:id="rId12" tooltip="جریان الکتریکی"/>
              </a:rPr>
              <a:t>جریان‌های الکتریکی</a:t>
            </a:r>
            <a:r>
              <a:rPr lang="fa-IR" sz="2300" dirty="0">
                <a:solidFill>
                  <a:srgbClr val="FFFF00"/>
                </a:solidFill>
              </a:rPr>
              <a:t> </a:t>
            </a:r>
            <a:r>
              <a:rPr lang="fa-IR" sz="2300" dirty="0">
                <a:solidFill>
                  <a:srgbClr val="FFFF00"/>
                </a:solidFill>
                <a:hlinkClick r:id="rId17" tooltip="میدان‌های مغناطیسی"/>
              </a:rPr>
              <a:t>میدان‌های مغناطیسی</a:t>
            </a:r>
            <a:r>
              <a:rPr lang="fa-IR" sz="2300" dirty="0">
                <a:solidFill>
                  <a:srgbClr val="FFFF00"/>
                </a:solidFill>
              </a:rPr>
              <a:t> تولید می‌کنند و میدان‌های مغناطیسی متغیر جریان‌های الکتریکی تولید می‌کنند.</a:t>
            </a:r>
            <a:r>
              <a:rPr lang="fa-IR" sz="2300" dirty="0">
                <a:solidFill>
                  <a:srgbClr val="777777"/>
                </a:solidFill>
              </a:rPr>
              <a:t/>
            </a:r>
            <a:br>
              <a:rPr lang="fa-IR" sz="2300" dirty="0">
                <a:solidFill>
                  <a:srgbClr val="777777"/>
                </a:solidFill>
              </a:rPr>
            </a:br>
            <a:endParaRPr lang="fa-IR" sz="2300" dirty="0">
              <a:solidFill>
                <a:srgbClr val="777777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154955" y="6529588"/>
            <a:ext cx="8825658" cy="734095"/>
          </a:xfrm>
        </p:spPr>
        <p:txBody>
          <a:bodyPr/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6027439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1803" y="6470247"/>
            <a:ext cx="9158810" cy="185195"/>
          </a:xfrm>
        </p:spPr>
        <p:txBody>
          <a:bodyPr>
            <a:normAutofit fontScale="90000"/>
          </a:bodyPr>
          <a:lstStyle/>
          <a:p>
            <a:pPr algn="r"/>
            <a:r>
              <a:rPr lang="fa-IR" sz="2400" dirty="0">
                <a:solidFill>
                  <a:srgbClr val="FFFF00"/>
                </a:solidFill>
              </a:rPr>
              <a:t>در </a:t>
            </a:r>
            <a:r>
              <a:rPr lang="fa-IR" sz="2400" dirty="0">
                <a:solidFill>
                  <a:srgbClr val="FFFF00"/>
                </a:solidFill>
                <a:hlinkClick r:id="rId2" tooltip="مهندسی برق"/>
              </a:rPr>
              <a:t>مهندسی برق</a:t>
            </a:r>
            <a:r>
              <a:rPr lang="fa-IR" sz="2400" dirty="0">
                <a:solidFill>
                  <a:srgbClr val="FFFF00"/>
                </a:solidFill>
              </a:rPr>
              <a:t> از الکتریسیته برای این منظورها استفاده می‌شود:</a:t>
            </a:r>
            <a:br>
              <a:rPr lang="fa-IR" sz="2400" dirty="0">
                <a:solidFill>
                  <a:srgbClr val="FFFF00"/>
                </a:solidFill>
              </a:rPr>
            </a:br>
            <a:r>
              <a:rPr lang="fa-IR" sz="2400" b="1" dirty="0">
                <a:solidFill>
                  <a:srgbClr val="FFFF00"/>
                </a:solidFill>
                <a:hlinkClick r:id="rId3" tooltip="توان الکتریکی"/>
              </a:rPr>
              <a:t>توان الکتریکی</a:t>
            </a:r>
            <a:r>
              <a:rPr lang="fa-IR" sz="2400" dirty="0">
                <a:solidFill>
                  <a:srgbClr val="FFFF00"/>
                </a:solidFill>
              </a:rPr>
              <a:t>: استفاده از جریان الکتریکی برای تأمین انرژی وسایل برقی را گویند.</a:t>
            </a:r>
            <a:br>
              <a:rPr lang="fa-IR" sz="2400" dirty="0">
                <a:solidFill>
                  <a:srgbClr val="FFFF00"/>
                </a:solidFill>
              </a:rPr>
            </a:br>
            <a:r>
              <a:rPr lang="fa-IR" sz="2400" b="1" dirty="0">
                <a:solidFill>
                  <a:srgbClr val="FFFF00"/>
                </a:solidFill>
                <a:hlinkClick r:id="rId4" tooltip="الکترونیک"/>
              </a:rPr>
              <a:t>الکترونیک</a:t>
            </a:r>
            <a:r>
              <a:rPr lang="fa-IR" sz="2400" dirty="0">
                <a:solidFill>
                  <a:srgbClr val="FFFF00"/>
                </a:solidFill>
              </a:rPr>
              <a:t>: در حالی که با </a:t>
            </a:r>
            <a:r>
              <a:rPr lang="fa-IR" sz="2400" dirty="0">
                <a:solidFill>
                  <a:srgbClr val="FFFF00"/>
                </a:solidFill>
                <a:hlinkClick r:id="rId5" tooltip="مدار الکتریکی"/>
              </a:rPr>
              <a:t>مدارهای الکتریکی</a:t>
            </a:r>
            <a:r>
              <a:rPr lang="fa-IR" sz="2400" dirty="0">
                <a:solidFill>
                  <a:srgbClr val="FFFF00"/>
                </a:solidFill>
              </a:rPr>
              <a:t> در ارتباط است، شامل </a:t>
            </a:r>
            <a:r>
              <a:rPr lang="fa-IR" sz="2400" dirty="0">
                <a:solidFill>
                  <a:srgbClr val="FFFF00"/>
                </a:solidFill>
                <a:hlinkClick r:id="rId6" tooltip="کنش‌پذیری (مهندسی)"/>
              </a:rPr>
              <a:t>اجزای فعال الکتریکی</a:t>
            </a:r>
            <a:r>
              <a:rPr lang="fa-IR" sz="2400" dirty="0">
                <a:solidFill>
                  <a:srgbClr val="FFFF00"/>
                </a:solidFill>
              </a:rPr>
              <a:t> از جمله </a:t>
            </a:r>
            <a:r>
              <a:rPr lang="fa-IR" sz="2400" dirty="0">
                <a:solidFill>
                  <a:srgbClr val="FFFF00"/>
                </a:solidFill>
                <a:hlinkClick r:id="rId7" tooltip="لامپ خلاء"/>
              </a:rPr>
              <a:t>لامپ‌های خلأ</a:t>
            </a:r>
            <a:r>
              <a:rPr lang="fa-IR" sz="2400" dirty="0">
                <a:solidFill>
                  <a:srgbClr val="FFFF00"/>
                </a:solidFill>
              </a:rPr>
              <a:t>، </a:t>
            </a:r>
            <a:r>
              <a:rPr lang="fa-IR" sz="2400" dirty="0">
                <a:solidFill>
                  <a:srgbClr val="FFFF00"/>
                </a:solidFill>
                <a:hlinkClick r:id="rId8" tooltip="ترانزیستور"/>
              </a:rPr>
              <a:t>ترانزیستورها</a:t>
            </a:r>
            <a:r>
              <a:rPr lang="fa-IR" sz="2400" dirty="0">
                <a:solidFill>
                  <a:srgbClr val="FFFF00"/>
                </a:solidFill>
              </a:rPr>
              <a:t>، </a:t>
            </a:r>
            <a:r>
              <a:rPr lang="fa-IR" sz="2400" dirty="0">
                <a:solidFill>
                  <a:srgbClr val="FFFF00"/>
                </a:solidFill>
                <a:hlinkClick r:id="rId9" tooltip="دیود"/>
              </a:rPr>
              <a:t>دیودها</a:t>
            </a:r>
            <a:r>
              <a:rPr lang="fa-IR" sz="2400" dirty="0">
                <a:solidFill>
                  <a:srgbClr val="FFFF00"/>
                </a:solidFill>
              </a:rPr>
              <a:t> و </a:t>
            </a:r>
            <a:r>
              <a:rPr lang="fa-IR" sz="2400" dirty="0">
                <a:solidFill>
                  <a:srgbClr val="FFFF00"/>
                </a:solidFill>
                <a:hlinkClick r:id="rId10" tooltip="مدار مجتمع"/>
              </a:rPr>
              <a:t>مدارهای مجتمع</a:t>
            </a:r>
            <a:r>
              <a:rPr lang="fa-IR" sz="2400" dirty="0">
                <a:solidFill>
                  <a:srgbClr val="FFFF00"/>
                </a:solidFill>
              </a:rPr>
              <a:t> می‌باشد.</a:t>
            </a:r>
            <a:br>
              <a:rPr lang="fa-IR" sz="2400" dirty="0">
                <a:solidFill>
                  <a:srgbClr val="FFFF00"/>
                </a:solidFill>
              </a:rPr>
            </a:br>
            <a:r>
              <a:rPr lang="fa-IR" sz="2400" dirty="0">
                <a:solidFill>
                  <a:srgbClr val="FFFF00"/>
                </a:solidFill>
              </a:rPr>
              <a:t>پدیده‌های الکتریکی از گذشته دور مورد مطالعه قرار گرفته‌اند، اما پیشرفت در درک نظری تا قرن‌های هفدهم و هجدهم به آرامی اتفاق افتاد. حتی آن زمان نیز کاربرد الکتریسیته اندک بود، و این موضوع تا اواخر قرن نوزدهم و زمانی که </a:t>
            </a:r>
            <a:r>
              <a:rPr lang="fa-IR" sz="2400" dirty="0">
                <a:solidFill>
                  <a:srgbClr val="FFFF00"/>
                </a:solidFill>
                <a:hlinkClick r:id="rId2" tooltip="مهندسی برق"/>
              </a:rPr>
              <a:t>مهندسان</a:t>
            </a:r>
            <a:r>
              <a:rPr lang="fa-IR" sz="2400" dirty="0">
                <a:solidFill>
                  <a:srgbClr val="FFFF00"/>
                </a:solidFill>
              </a:rPr>
              <a:t> قادر به استفاده از برق در مناطق صنعتی و مسکونی شوند، ادامه یافت. پیشرفت سریع در تکنولوژی الکتریکی صنعت و جامعه را دگرگون ساخت. کاربرد گسترده الکتریسیته سبب شد که از آن در موارد کاربردی بدون محدودیت شامل </a:t>
            </a:r>
            <a:r>
              <a:rPr lang="fa-IR" sz="2400" dirty="0">
                <a:solidFill>
                  <a:srgbClr val="FFFF00"/>
                </a:solidFill>
                <a:hlinkClick r:id="rId11" tooltip="حمل و نقل"/>
              </a:rPr>
              <a:t>حمل و نقل</a:t>
            </a:r>
            <a:r>
              <a:rPr lang="fa-IR" sz="2400" dirty="0">
                <a:solidFill>
                  <a:srgbClr val="FFFF00"/>
                </a:solidFill>
              </a:rPr>
              <a:t>، </a:t>
            </a:r>
            <a:r>
              <a:rPr lang="fa-IR" sz="2400" dirty="0">
                <a:solidFill>
                  <a:srgbClr val="FFFF00"/>
                </a:solidFill>
                <a:hlinkClick r:id="rId12" tooltip="اچ‌وی‌ای‌سی"/>
              </a:rPr>
              <a:t>گرمایش</a:t>
            </a:r>
            <a:r>
              <a:rPr lang="fa-IR" sz="2400" dirty="0">
                <a:solidFill>
                  <a:srgbClr val="FFFF00"/>
                </a:solidFill>
              </a:rPr>
              <a:t>، </a:t>
            </a:r>
            <a:r>
              <a:rPr lang="fa-IR" sz="2400" dirty="0">
                <a:solidFill>
                  <a:srgbClr val="FFFF00"/>
                </a:solidFill>
                <a:hlinkClick r:id="rId13" tooltip="روشنایی"/>
              </a:rPr>
              <a:t>روشنایی</a:t>
            </a:r>
            <a:r>
              <a:rPr lang="fa-IR" sz="2400" dirty="0">
                <a:solidFill>
                  <a:srgbClr val="FFFF00"/>
                </a:solidFill>
              </a:rPr>
              <a:t>، </a:t>
            </a:r>
            <a:r>
              <a:rPr lang="fa-IR" sz="2400" dirty="0">
                <a:solidFill>
                  <a:srgbClr val="FFFF00"/>
                </a:solidFill>
                <a:hlinkClick r:id="rId14" tooltip="مخابرات"/>
              </a:rPr>
              <a:t>مخابرات</a:t>
            </a:r>
            <a:r>
              <a:rPr lang="fa-IR" sz="2400" dirty="0">
                <a:solidFill>
                  <a:srgbClr val="FFFF00"/>
                </a:solidFill>
              </a:rPr>
              <a:t> و </a:t>
            </a:r>
            <a:r>
              <a:rPr lang="fa-IR" sz="2400" dirty="0">
                <a:solidFill>
                  <a:srgbClr val="FFFF00"/>
                </a:solidFill>
                <a:hlinkClick r:id="rId15" tooltip="محاسبات"/>
              </a:rPr>
              <a:t>محاسبات</a:t>
            </a:r>
            <a:r>
              <a:rPr lang="fa-IR" sz="2400" dirty="0">
                <a:solidFill>
                  <a:srgbClr val="FFFF00"/>
                </a:solidFill>
              </a:rPr>
              <a:t> استفاده شود. اکنون الکتریسیته پایه‌های جامعه صنعتی مدرن را تشکیل می‌دهد</a:t>
            </a:r>
            <a:r>
              <a:rPr lang="fa-IR" sz="2400" dirty="0" smtClean="0">
                <a:solidFill>
                  <a:srgbClr val="FFFF00"/>
                </a:solidFill>
              </a:rPr>
              <a:t>.</a:t>
            </a:r>
            <a:r>
              <a:rPr lang="fa-IR" dirty="0">
                <a:solidFill>
                  <a:srgbClr val="FFFF00"/>
                </a:solidFill>
              </a:rPr>
              <a:t/>
            </a:r>
            <a:br>
              <a:rPr lang="fa-IR" dirty="0">
                <a:solidFill>
                  <a:srgbClr val="FFFF00"/>
                </a:solidFill>
              </a:rPr>
            </a:b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154955" y="7268900"/>
            <a:ext cx="8825658" cy="92599"/>
          </a:xfrm>
        </p:spPr>
        <p:txBody>
          <a:bodyPr>
            <a:normAutofit fontScale="25000" lnSpcReduction="20000"/>
          </a:bodyPr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556905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</TotalTime>
  <Words>9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Arabic Typesetting</vt:lpstr>
      <vt:lpstr>Arial</vt:lpstr>
      <vt:lpstr>Century Gothic</vt:lpstr>
      <vt:lpstr>Georgia</vt:lpstr>
      <vt:lpstr>Times New Roman</vt:lpstr>
      <vt:lpstr>Wingdings 3</vt:lpstr>
      <vt:lpstr>Ion Boardroom</vt:lpstr>
      <vt:lpstr>عرفان بخشی کلاس هشتم الف موضوع : الکتریسیته </vt:lpstr>
      <vt:lpstr>برق یا نیروی کهربایی یا الکتریسیته  مجموعه‌ای از پدیده‌های طبیعی است که به حضور و جریان بار الکتریکی وابسته است. الکتریسیته آثار معروف متنوعی چون آذرخش، الکتریسیته ساکن،  القای الکترومغناطیسی و جریان الکتریکی دارد؛ افزون بر اینکه الکتریسیته، امکان تولید و دریافت تابش‌های الکترومغناطیسی مانند موج‌های رادیویی را فراهم می‌آورد.</vt:lpstr>
      <vt:lpstr>در الکتریسیته، بارهای الکتریکی میدان‌های الکترومغناطیسی را تولید می‌کنند و این میدان‌ها سایر بارها را تحت تأثیر قرار می‌دهند. الکتریسیته به چند دلیل مختلف فیزیکی اتفاق می‌افتد: بار الکتریکی: خاصیت برخی ذرات زیراتمی که فعل و انفعالات الکترومغناطیسی آنان را مشخص می‌کند. مواد باردار، میدان الکترومغناطیسی تولید می‌کنند و همچنین تحت تأثیر سایر میدان‌ها قرار می‌گیرند. میدان الکتریکی (الکترواستاتیک را ببینید): یک نوع ساده از میدان‌های الکترومغناطیسی است که به وسیله بار الکتریکی ساکن یا متحرک تولید می‌شود. در میدان الکتریکی، به بار الکتریکی، نیرو وارد می‌شود. پتانسیل الکتریکی: توانایی میدان الکتریکی برای انجام کار بر روی یک بار الکتریکی که واحد آن ولت است. جریان الکتریکی: حرکت یا جریان ذرات باردار که واحدش آمپر است. آهنربای الکتریکی: بارهای متحرک یک میدان مغناطیسی تولید می‌کنند. جریان‌های الکتریکی میدان‌های مغناطیسی تولید می‌کنند و میدان‌های مغناطیسی متغیر جریان‌های الکتریکی تولید می‌کنند. </vt:lpstr>
      <vt:lpstr>در مهندسی برق از الکتریسیته برای این منظورها استفاده می‌شود: توان الکتریکی: استفاده از جریان الکتریکی برای تأمین انرژی وسایل برقی را گویند. الکترونیک: در حالی که با مدارهای الکتریکی در ارتباط است، شامل اجزای فعال الکتریکی از جمله لامپ‌های خلأ، ترانزیستورها، دیودها و مدارهای مجتمع می‌باشد. پدیده‌های الکتریکی از گذشته دور مورد مطالعه قرار گرفته‌اند، اما پیشرفت در درک نظری تا قرن‌های هفدهم و هجدهم به آرامی اتفاق افتاد. حتی آن زمان نیز کاربرد الکتریسیته اندک بود، و این موضوع تا اواخر قرن نوزدهم و زمانی که مهندسان قادر به استفاده از برق در مناطق صنعتی و مسکونی شوند، ادامه یافت. پیشرفت سریع در تکنولوژی الکتریکی صنعت و جامعه را دگرگون ساخت. کاربرد گسترده الکتریسیته سبب شد که از آن در موارد کاربردی بدون محدودیت شامل حمل و نقل، گرمایش، روشنایی، مخابرات و محاسبات استفاده شود. اکنون الکتریسیته پایه‌های جامعه صنعتی مدرن را تشکیل می‌دهد.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عرفان بخشی کلاس هشتم الف موضوع : الکتریسیته</dc:title>
  <dc:creator>Admin</dc:creator>
  <cp:lastModifiedBy>Admin</cp:lastModifiedBy>
  <cp:revision>4</cp:revision>
  <dcterms:created xsi:type="dcterms:W3CDTF">2021-04-27T11:00:51Z</dcterms:created>
  <dcterms:modified xsi:type="dcterms:W3CDTF">2021-04-27T11:31:24Z</dcterms:modified>
</cp:coreProperties>
</file>