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157"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20" name="Footer Placeholder 19"/>
          <p:cNvSpPr>
            <a:spLocks noGrp="1"/>
          </p:cNvSpPr>
          <p:nvPr>
            <p:ph type="ftr" sz="quarter" idx="11"/>
          </p:nvPr>
        </p:nvSpPr>
        <p:spPr/>
        <p:txBody>
          <a:bodyPr/>
          <a:lstStyle>
            <a:extLst/>
          </a:lstStyle>
          <a:p>
            <a:endParaRPr lang="fa-IR"/>
          </a:p>
        </p:txBody>
      </p:sp>
      <p:sp>
        <p:nvSpPr>
          <p:cNvPr id="10" name="Slide Number Placeholder 9"/>
          <p:cNvSpPr>
            <a:spLocks noGrp="1"/>
          </p:cNvSpPr>
          <p:nvPr>
            <p:ph type="sldNum" sz="quarter" idx="12"/>
          </p:nvPr>
        </p:nvSpPr>
        <p:spPr/>
        <p:txBody>
          <a:bodyPr/>
          <a:lstStyle>
            <a:extLst/>
          </a:lstStyle>
          <a:p>
            <a:fld id="{6142F2B8-3CA5-45D3-BAC1-5BDF43780E9F}" type="slidenum">
              <a:rPr lang="fa-IR" smtClean="0"/>
              <a:t>‹#›</a:t>
            </a:fld>
            <a:endParaRPr lang="fa-I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6142F2B8-3CA5-45D3-BAC1-5BDF43780E9F}" type="slidenum">
              <a:rPr lang="fa-IR" smtClean="0"/>
              <a:t>‹#›</a:t>
            </a:fld>
            <a:endParaRPr lang="fa-I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6142F2B8-3CA5-45D3-BAC1-5BDF43780E9F}" type="slidenum">
              <a:rPr lang="fa-IR" smtClean="0"/>
              <a:t>‹#›</a:t>
            </a:fld>
            <a:endParaRPr lang="fa-I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142F2B8-3CA5-45D3-BAC1-5BDF43780E9F}"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E6612D1-6967-4714-AAE6-4814A3DB71CF}" type="datetimeFigureOut">
              <a:rPr lang="fa-IR" smtClean="0"/>
              <a:t>1442/01/01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6142F2B8-3CA5-45D3-BAC1-5BDF43780E9F}" type="slidenum">
              <a:rPr lang="fa-IR" smtClean="0"/>
              <a:t>‹#›</a:t>
            </a:fld>
            <a:endParaRPr lang="fa-I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E6612D1-6967-4714-AAE6-4814A3DB71CF}" type="datetimeFigureOut">
              <a:rPr lang="fa-IR" smtClean="0"/>
              <a:t>1442/01/01</a:t>
            </a:fld>
            <a:endParaRPr lang="fa-I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a-I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142F2B8-3CA5-45D3-BAC1-5BDF43780E9F}" type="slidenum">
              <a:rPr lang="fa-IR" smtClean="0"/>
              <a:t>‹#›</a:t>
            </a:fld>
            <a:endParaRPr lang="fa-I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404664"/>
            <a:ext cx="7406640" cy="1472184"/>
          </a:xfrm>
        </p:spPr>
        <p:txBody>
          <a:bodyPr/>
          <a:lstStyle/>
          <a:p>
            <a:pPr algn="ctr"/>
            <a:r>
              <a:rPr lang="fa-IR" dirty="0" smtClean="0">
                <a:cs typeface="0 Esfehan Bold" panose="00000700000000000000" pitchFamily="2" charset="-78"/>
              </a:rPr>
              <a:t>خط بر زندگی</a:t>
            </a:r>
            <a:endParaRPr lang="fa-IR" dirty="0">
              <a:cs typeface="0 Esfehan Bold" panose="00000700000000000000" pitchFamily="2" charset="-78"/>
            </a:endParaRPr>
          </a:p>
        </p:txBody>
      </p:sp>
      <p:sp>
        <p:nvSpPr>
          <p:cNvPr id="3" name="Subtitle 2"/>
          <p:cNvSpPr>
            <a:spLocks noGrp="1"/>
          </p:cNvSpPr>
          <p:nvPr>
            <p:ph type="subTitle" idx="1"/>
          </p:nvPr>
        </p:nvSpPr>
        <p:spPr/>
        <p:txBody>
          <a:bodyPr/>
          <a:lstStyle/>
          <a:p>
            <a:pPr algn="ctr"/>
            <a:r>
              <a:rPr lang="fa-IR" dirty="0" smtClean="0">
                <a:cs typeface="0 Esfehan Bold" panose="00000700000000000000" pitchFamily="2" charset="-78"/>
              </a:rPr>
              <a:t>علیرضا فغانزاده                                 جناب آقای میری</a:t>
            </a:r>
            <a:endParaRPr lang="fa-IR" dirty="0">
              <a:cs typeface="0 Esfehan Bold" panose="00000700000000000000" pitchFamily="2" charset="-78"/>
            </a:endParaRPr>
          </a:p>
        </p:txBody>
      </p:sp>
    </p:spTree>
    <p:extLst>
      <p:ext uri="{BB962C8B-B14F-4D97-AF65-F5344CB8AC3E}">
        <p14:creationId xmlns:p14="http://schemas.microsoft.com/office/powerpoint/2010/main" val="27300500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1435608" y="188640"/>
            <a:ext cx="7498080" cy="6059760"/>
          </a:xfrm>
        </p:spPr>
        <p:txBody>
          <a:bodyPr/>
          <a:lstStyle/>
          <a:p>
            <a:endParaRPr lang="fa-IR" dirty="0"/>
          </a:p>
          <a:p>
            <a:r>
              <a:rPr lang="fa-IR" sz="2800" dirty="0">
                <a:cs typeface="0 Esfehan Bold" panose="00000700000000000000" pitchFamily="2" charset="-78"/>
              </a:rPr>
              <a:t>اگر چشم آیینه روح شما باشد پس قطعا دست خط خوش باید یک پنجره باشد. شاید به نظرتان خنده دار بیاید، اما دست خط واقعیت های زیادی از ما را بیان می کند. این دقیقا چیزی است که افراد متخصص تنها با دیدن دست خط شما میتوانند از آن سر در </a:t>
            </a:r>
            <a:r>
              <a:rPr lang="fa-IR" sz="2800" dirty="0" smtClean="0">
                <a:cs typeface="0 Esfehan Bold" panose="00000700000000000000" pitchFamily="2" charset="-78"/>
              </a:rPr>
              <a:t>بیاورند</a:t>
            </a:r>
          </a:p>
          <a:p>
            <a:endParaRPr lang="fa-IR" sz="2800" dirty="0" smtClean="0">
              <a:cs typeface="0 Esfehan Bold" panose="00000700000000000000" pitchFamily="2" charset="-78"/>
            </a:endParaRPr>
          </a:p>
          <a:p>
            <a:r>
              <a:rPr lang="fa-IR" sz="2800" dirty="0" smtClean="0">
                <a:cs typeface="0 Esfehan Bold" panose="00000700000000000000" pitchFamily="2" charset="-78"/>
              </a:rPr>
              <a:t>دست </a:t>
            </a:r>
            <a:r>
              <a:rPr lang="fa-IR" sz="2800" dirty="0">
                <a:cs typeface="0 Esfehan Bold" panose="00000700000000000000" pitchFamily="2" charset="-78"/>
              </a:rPr>
              <a:t>خط شما می تواند درباره شخصیت، حالات ذهنی، حوادث احساسی، هماهنگی بین دست و چشم یا حتی ساختار استخوانی که روی نحوه نگهداشتن قلم اثر می گذارد</a:t>
            </a:r>
          </a:p>
          <a:p>
            <a:endParaRPr lang="fa-IR" sz="2800" dirty="0" smtClean="0">
              <a:cs typeface="0 Esfehan Bold" panose="00000700000000000000" pitchFamily="2" charset="-78"/>
            </a:endParaRPr>
          </a:p>
          <a:p>
            <a:pPr marL="82296" indent="0">
              <a:buNone/>
            </a:pPr>
            <a:endParaRPr lang="fa-IR" sz="2800" dirty="0">
              <a:cs typeface="0 Esfehan Bold" panose="00000700000000000000" pitchFamily="2" charset="-78"/>
            </a:endParaRPr>
          </a:p>
        </p:txBody>
      </p:sp>
    </p:spTree>
    <p:extLst>
      <p:ext uri="{BB962C8B-B14F-4D97-AF65-F5344CB8AC3E}">
        <p14:creationId xmlns:p14="http://schemas.microsoft.com/office/powerpoint/2010/main" val="271133836"/>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80">
                                          <p:stCondLst>
                                            <p:cond delay="0"/>
                                          </p:stCondLst>
                                        </p:cTn>
                                        <p:tgtEl>
                                          <p:spTgt spid="3">
                                            <p:txEl>
                                              <p:pRg st="3" end="3"/>
                                            </p:txEl>
                                          </p:spTgt>
                                        </p:tgtEl>
                                      </p:cBhvr>
                                    </p:animEffect>
                                    <p:anim calcmode="lin" valueType="num">
                                      <p:cBhvr>
                                        <p:cTn id="1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3" end="3"/>
                                            </p:txEl>
                                          </p:spTgt>
                                        </p:tgtEl>
                                      </p:cBhvr>
                                      <p:to x="100000" y="60000"/>
                                    </p:animScale>
                                    <p:animScale>
                                      <p:cBhvr>
                                        <p:cTn id="19" dur="166" decel="50000">
                                          <p:stCondLst>
                                            <p:cond delay="676"/>
                                          </p:stCondLst>
                                        </p:cTn>
                                        <p:tgtEl>
                                          <p:spTgt spid="3">
                                            <p:txEl>
                                              <p:pRg st="3" end="3"/>
                                            </p:txEl>
                                          </p:spTgt>
                                        </p:tgtEl>
                                      </p:cBhvr>
                                      <p:to x="100000" y="100000"/>
                                    </p:animScale>
                                    <p:animScale>
                                      <p:cBhvr>
                                        <p:cTn id="20" dur="26">
                                          <p:stCondLst>
                                            <p:cond delay="1312"/>
                                          </p:stCondLst>
                                        </p:cTn>
                                        <p:tgtEl>
                                          <p:spTgt spid="3">
                                            <p:txEl>
                                              <p:pRg st="3" end="3"/>
                                            </p:txEl>
                                          </p:spTgt>
                                        </p:tgtEl>
                                      </p:cBhvr>
                                      <p:to x="100000" y="80000"/>
                                    </p:animScale>
                                    <p:animScale>
                                      <p:cBhvr>
                                        <p:cTn id="21" dur="166" decel="50000">
                                          <p:stCondLst>
                                            <p:cond delay="1338"/>
                                          </p:stCondLst>
                                        </p:cTn>
                                        <p:tgtEl>
                                          <p:spTgt spid="3">
                                            <p:txEl>
                                              <p:pRg st="3" end="3"/>
                                            </p:txEl>
                                          </p:spTgt>
                                        </p:tgtEl>
                                      </p:cBhvr>
                                      <p:to x="100000" y="100000"/>
                                    </p:animScale>
                                    <p:animScale>
                                      <p:cBhvr>
                                        <p:cTn id="22" dur="26">
                                          <p:stCondLst>
                                            <p:cond delay="1642"/>
                                          </p:stCondLst>
                                        </p:cTn>
                                        <p:tgtEl>
                                          <p:spTgt spid="3">
                                            <p:txEl>
                                              <p:pRg st="3" end="3"/>
                                            </p:txEl>
                                          </p:spTgt>
                                        </p:tgtEl>
                                      </p:cBhvr>
                                      <p:to x="100000" y="90000"/>
                                    </p:animScale>
                                    <p:animScale>
                                      <p:cBhvr>
                                        <p:cTn id="23" dur="166" decel="50000">
                                          <p:stCondLst>
                                            <p:cond delay="1668"/>
                                          </p:stCondLst>
                                        </p:cTn>
                                        <p:tgtEl>
                                          <p:spTgt spid="3">
                                            <p:txEl>
                                              <p:pRg st="3" end="3"/>
                                            </p:txEl>
                                          </p:spTgt>
                                        </p:tgtEl>
                                      </p:cBhvr>
                                      <p:to x="100000" y="100000"/>
                                    </p:animScale>
                                    <p:animScale>
                                      <p:cBhvr>
                                        <p:cTn id="24" dur="26">
                                          <p:stCondLst>
                                            <p:cond delay="1808"/>
                                          </p:stCondLst>
                                        </p:cTn>
                                        <p:tgtEl>
                                          <p:spTgt spid="3">
                                            <p:txEl>
                                              <p:pRg st="3" end="3"/>
                                            </p:txEl>
                                          </p:spTgt>
                                        </p:tgtEl>
                                      </p:cBhvr>
                                      <p:to x="100000" y="95000"/>
                                    </p:animScale>
                                    <p:animScale>
                                      <p:cBhvr>
                                        <p:cTn id="25"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dirty="0" smtClean="0">
                <a:cs typeface="0 Esfehan Bold" panose="00000700000000000000" pitchFamily="2" charset="-78"/>
              </a:rPr>
              <a:t>افزایش اعتماد به نفس</a:t>
            </a:r>
            <a:endParaRPr lang="fa-IR" dirty="0">
              <a:cs typeface="0 Esfehan Bold" panose="00000700000000000000" pitchFamily="2" charset="-78"/>
            </a:endParaRPr>
          </a:p>
        </p:txBody>
      </p:sp>
      <p:sp>
        <p:nvSpPr>
          <p:cNvPr id="3" name="Content Placeholder 2"/>
          <p:cNvSpPr>
            <a:spLocks noGrp="1"/>
          </p:cNvSpPr>
          <p:nvPr>
            <p:ph idx="1"/>
          </p:nvPr>
        </p:nvSpPr>
        <p:spPr/>
        <p:txBody>
          <a:bodyPr>
            <a:normAutofit fontScale="92500"/>
          </a:bodyPr>
          <a:lstStyle/>
          <a:p>
            <a:pPr algn="just"/>
            <a:endParaRPr lang="fa-IR" dirty="0"/>
          </a:p>
          <a:p>
            <a:pPr algn="just"/>
            <a:r>
              <a:rPr lang="fa-IR" dirty="0">
                <a:cs typeface="0 Esfehan Bold" panose="00000700000000000000" pitchFamily="2" charset="-78"/>
              </a:rPr>
              <a:t>اعتماد به نفس: فرض کنید برای انجام کارهای اداری به بانک مراجعه کرده اید وقتی برای وارد کردن هر یک از اطلاعاتی که توسط شما روی فیش یا فرم بانکی نوشته شده مورد سوال مجدد قرار بگیرید و به سختی بتوانند دست خط شما را بخوانند چه حالی می شوید؟ داشتن دست خطی خوش نه تنها شخصیت خوبی از شما و دیدگاه مثبتی در ذهن مخاطبین ایجاد می کند بلکه باعث افزایش اعتماد به نفس شما نیز می شود.</a:t>
            </a:r>
          </a:p>
        </p:txBody>
      </p:sp>
    </p:spTree>
    <p:extLst>
      <p:ext uri="{BB962C8B-B14F-4D97-AF65-F5344CB8AC3E}">
        <p14:creationId xmlns:p14="http://schemas.microsoft.com/office/powerpoint/2010/main" val="259093049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0 Esfehan Bold" panose="00000700000000000000" pitchFamily="2" charset="-78"/>
              </a:rPr>
              <a:t>تاثیر خط بر یادگیری</a:t>
            </a:r>
            <a:endParaRPr lang="fa-IR" dirty="0">
              <a:cs typeface="0 Esfehan Bold" panose="00000700000000000000" pitchFamily="2" charset="-78"/>
            </a:endParaRPr>
          </a:p>
        </p:txBody>
      </p:sp>
      <p:sp>
        <p:nvSpPr>
          <p:cNvPr id="3" name="Content Placeholder 2"/>
          <p:cNvSpPr>
            <a:spLocks noGrp="1"/>
          </p:cNvSpPr>
          <p:nvPr>
            <p:ph idx="1"/>
          </p:nvPr>
        </p:nvSpPr>
        <p:spPr/>
        <p:txBody>
          <a:bodyPr>
            <a:normAutofit/>
          </a:bodyPr>
          <a:lstStyle/>
          <a:p>
            <a:r>
              <a:rPr lang="fa-IR" sz="2800" dirty="0">
                <a:cs typeface="0 Esfehan Bold" panose="00000700000000000000" pitchFamily="2" charset="-78"/>
              </a:rPr>
              <a:t>پژوهشگران می گویند دست خط خوب می تواند ابزاری برای موفقیت در زمان تحصیل باشد و خوش نویسی در رقم زدن موفقیتهای تحصیلی برای افراد تاثیر مثبت دارد </a:t>
            </a:r>
            <a:r>
              <a:rPr lang="fa-IR" dirty="0">
                <a:cs typeface="0 Esfehan Bold" panose="00000700000000000000" pitchFamily="2" charset="-78"/>
              </a:rPr>
              <a:t>.</a:t>
            </a:r>
          </a:p>
          <a:p>
            <a:r>
              <a:rPr lang="fa-IR" sz="2400" dirty="0">
                <a:cs typeface="0 Esfehan Bold" panose="00000700000000000000" pitchFamily="2" charset="-78"/>
              </a:rPr>
              <a:t>لارا داینهارت استاد دانشکده رشته آموزش فلوریدا در این مطالعه، سطح مهارت خوش نویسی یک هزار دانش اموز کلاس دوم را مورد بررسی قرار داد و به این نتیجه رسید که دانش آموزان خوش خط، نمرات درسی بهتری در مقایسه با دیگر دانش آموزان دارند.</a:t>
            </a:r>
          </a:p>
          <a:p>
            <a:endParaRPr lang="fa-IR" sz="2400" dirty="0">
              <a:cs typeface="0 Esfehan Bold" panose="00000700000000000000" pitchFamily="2" charset="-78"/>
            </a:endParaRPr>
          </a:p>
        </p:txBody>
      </p:sp>
    </p:spTree>
    <p:extLst>
      <p:ext uri="{BB962C8B-B14F-4D97-AF65-F5344CB8AC3E}">
        <p14:creationId xmlns:p14="http://schemas.microsoft.com/office/powerpoint/2010/main" val="1497184533"/>
      </p:ext>
    </p:extLst>
  </p:cSld>
  <p:clrMapOvr>
    <a:masterClrMapping/>
  </p:clrMapOvr>
  <mc:AlternateContent xmlns:mc="http://schemas.openxmlformats.org/markup-compatibility/2006">
    <mc:Choice xmlns:p14="http://schemas.microsoft.com/office/powerpoint/2010/main"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heel(1)">
                                      <p:cBhvr>
                                        <p:cTn id="2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0 Esfehan Bold" panose="00000700000000000000" pitchFamily="2" charset="-78"/>
              </a:rPr>
              <a:t>نظر اسلام بر خط</a:t>
            </a:r>
            <a:endParaRPr lang="fa-IR" dirty="0">
              <a:cs typeface="0 Esfehan Bold" panose="00000700000000000000" pitchFamily="2" charset="-78"/>
            </a:endParaRPr>
          </a:p>
        </p:txBody>
      </p:sp>
      <p:sp>
        <p:nvSpPr>
          <p:cNvPr id="3" name="Content Placeholder 2"/>
          <p:cNvSpPr>
            <a:spLocks noGrp="1"/>
          </p:cNvSpPr>
          <p:nvPr>
            <p:ph idx="1"/>
          </p:nvPr>
        </p:nvSpPr>
        <p:spPr/>
        <p:txBody>
          <a:bodyPr/>
          <a:lstStyle/>
          <a:p>
            <a:r>
              <a:rPr lang="fa-IR" dirty="0">
                <a:cs typeface="0 Esfehan Bold" panose="00000700000000000000" pitchFamily="2" charset="-78"/>
              </a:rPr>
              <a:t>مولا </a:t>
            </a:r>
            <a:r>
              <a:rPr lang="fa-IR" dirty="0" smtClean="0">
                <a:cs typeface="0 Esfehan Bold" panose="00000700000000000000" pitchFamily="2" charset="-78"/>
              </a:rPr>
              <a:t>امیرالمومنین (ع)سفارش </a:t>
            </a:r>
            <a:r>
              <a:rPr lang="fa-IR" dirty="0">
                <a:cs typeface="0 Esfehan Bold" panose="00000700000000000000" pitchFamily="2" charset="-78"/>
              </a:rPr>
              <a:t>بسیاری درباره خوشنویسی و کتابت قرآن کرده‌اند. وی فرموده‌اند: «جوهر و ذات خوشنویس در چند چیز مخفی است. آگاهی نسبت به آن علم، تمرین بسیار و مواظبت از امور معنوی، دلیل قوام خوشنویسی است». </a:t>
            </a:r>
          </a:p>
        </p:txBody>
      </p:sp>
    </p:spTree>
    <p:extLst>
      <p:ext uri="{BB962C8B-B14F-4D97-AF65-F5344CB8AC3E}">
        <p14:creationId xmlns:p14="http://schemas.microsoft.com/office/powerpoint/2010/main" val="173104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310</Words>
  <Application>Microsoft Office PowerPoint</Application>
  <PresentationFormat>On-screen Show (4:3)</PresentationFormat>
  <Paragraphs>14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Solstice</vt:lpstr>
      <vt:lpstr>خط بر زندگی</vt:lpstr>
      <vt:lpstr>PowerPoint Presentation</vt:lpstr>
      <vt:lpstr>افزایش اعتماد به نفس</vt:lpstr>
      <vt:lpstr>تاثیر خط بر یادگیری</vt:lpstr>
      <vt:lpstr>نظر اسلام بر خط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 بر زندگی</dc:title>
  <dc:creator>Windows User</dc:creator>
  <cp:lastModifiedBy>Windows User</cp:lastModifiedBy>
  <cp:revision>3</cp:revision>
  <dcterms:created xsi:type="dcterms:W3CDTF">2020-08-19T11:39:21Z</dcterms:created>
  <dcterms:modified xsi:type="dcterms:W3CDTF">2020-08-19T12:12:57Z</dcterms:modified>
</cp:coreProperties>
</file>