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5" d="100"/>
          <a:sy n="115" d="100"/>
        </p:scale>
        <p:origin x="372" y="1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4/14/2021</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4/14/2021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4/14/2021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4/14/2021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4/14/2021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4/14/2021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4/14/2021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4/14/2021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4/14/2021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4/14/2021</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 Id="rId4" Type="http://schemas.openxmlformats.org/officeDocument/2006/relationships/image" Target="../media/image10.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93542" y="374217"/>
            <a:ext cx="8791575" cy="2387600"/>
          </a:xfrm>
        </p:spPr>
        <p:txBody>
          <a:bodyPr>
            <a:normAutofit/>
          </a:bodyPr>
          <a:lstStyle/>
          <a:p>
            <a:pPr algn="ctr" rtl="1"/>
            <a:r>
              <a:rPr lang="fa-IR" sz="5600" dirty="0" smtClean="0">
                <a:cs typeface="B Koodak" panose="00000700000000000000" pitchFamily="2" charset="-78"/>
              </a:rPr>
              <a:t>بسم الله الرحمن الرحیم </a:t>
            </a:r>
            <a:endParaRPr lang="en-US" sz="5600" dirty="0">
              <a:cs typeface="B Koodak" panose="00000700000000000000" pitchFamily="2" charset="-78"/>
            </a:endParaRPr>
          </a:p>
        </p:txBody>
      </p:sp>
      <p:sp>
        <p:nvSpPr>
          <p:cNvPr id="3" name="Subtitle 2"/>
          <p:cNvSpPr>
            <a:spLocks noGrp="1"/>
          </p:cNvSpPr>
          <p:nvPr>
            <p:ph type="subTitle" idx="1"/>
          </p:nvPr>
        </p:nvSpPr>
        <p:spPr>
          <a:xfrm>
            <a:off x="2649508" y="4150678"/>
            <a:ext cx="8791575" cy="1655762"/>
          </a:xfrm>
        </p:spPr>
        <p:txBody>
          <a:bodyPr>
            <a:noAutofit/>
          </a:bodyPr>
          <a:lstStyle/>
          <a:p>
            <a:pPr algn="r" rtl="1"/>
            <a:r>
              <a:rPr lang="fa-IR" sz="2600" dirty="0" smtClean="0">
                <a:solidFill>
                  <a:schemeClr val="tx1"/>
                </a:solidFill>
                <a:cs typeface="B Nazanin" panose="00000400000000000000" pitchFamily="2" charset="-78"/>
              </a:rPr>
              <a:t>محمد طه فرقانی </a:t>
            </a:r>
          </a:p>
          <a:p>
            <a:pPr algn="r" rtl="1"/>
            <a:endParaRPr lang="fa-IR" sz="2600" dirty="0">
              <a:solidFill>
                <a:schemeClr val="tx1"/>
              </a:solidFill>
              <a:cs typeface="B Nazanin" panose="00000400000000000000" pitchFamily="2" charset="-78"/>
            </a:endParaRPr>
          </a:p>
          <a:p>
            <a:pPr algn="r" rtl="1"/>
            <a:r>
              <a:rPr lang="fa-IR" sz="2600" dirty="0" smtClean="0">
                <a:solidFill>
                  <a:schemeClr val="tx1"/>
                </a:solidFill>
                <a:cs typeface="B Nazanin" panose="00000400000000000000" pitchFamily="2" charset="-78"/>
              </a:rPr>
              <a:t>موضوع : تاریخچه ی دوربین عکاسی </a:t>
            </a:r>
            <a:endParaRPr lang="en-US" sz="2600" dirty="0">
              <a:solidFill>
                <a:schemeClr val="tx1"/>
              </a:solidFill>
              <a:cs typeface="B Nazanin" panose="00000400000000000000" pitchFamily="2" charset="-78"/>
            </a:endParaRPr>
          </a:p>
        </p:txBody>
      </p:sp>
    </p:spTree>
    <p:extLst>
      <p:ext uri="{BB962C8B-B14F-4D97-AF65-F5344CB8AC3E}">
        <p14:creationId xmlns:p14="http://schemas.microsoft.com/office/powerpoint/2010/main" val="15900455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curtains"/>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anim calcmode="lin" valueType="num">
                                      <p:cBhvr>
                                        <p:cTn id="8" dur="7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7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2" y="230589"/>
            <a:ext cx="9905998" cy="1478570"/>
          </a:xfrm>
        </p:spPr>
        <p:txBody>
          <a:bodyPr>
            <a:normAutofit/>
          </a:bodyPr>
          <a:lstStyle/>
          <a:p>
            <a:pPr algn="ctr" rtl="1"/>
            <a:r>
              <a:rPr lang="fa-IR" sz="4000" b="1" dirty="0">
                <a:solidFill>
                  <a:schemeClr val="accent4"/>
                </a:solidFill>
                <a:cs typeface="B Koodak" panose="00000700000000000000" pitchFamily="2" charset="-78"/>
              </a:rPr>
              <a:t>از کجا شروع </a:t>
            </a:r>
            <a:r>
              <a:rPr lang="fa-IR" sz="4000" b="1" dirty="0" smtClean="0">
                <a:solidFill>
                  <a:schemeClr val="accent4"/>
                </a:solidFill>
                <a:cs typeface="B Koodak" panose="00000700000000000000" pitchFamily="2" charset="-78"/>
              </a:rPr>
              <a:t>شد</a:t>
            </a:r>
            <a:r>
              <a:rPr lang="fa-IR" sz="4000" b="1" dirty="0" smtClean="0">
                <a:solidFill>
                  <a:schemeClr val="accent4"/>
                </a:solidFill>
                <a:cs typeface="B Roya" panose="00000400000000000000" pitchFamily="2" charset="-78"/>
              </a:rPr>
              <a:t>؟</a:t>
            </a:r>
            <a:endParaRPr lang="en-US" sz="4000" dirty="0">
              <a:solidFill>
                <a:schemeClr val="accent4"/>
              </a:solidFill>
            </a:endParaRPr>
          </a:p>
        </p:txBody>
      </p:sp>
      <p:sp>
        <p:nvSpPr>
          <p:cNvPr id="3" name="Content Placeholder 2"/>
          <p:cNvSpPr>
            <a:spLocks noGrp="1"/>
          </p:cNvSpPr>
          <p:nvPr>
            <p:ph idx="1"/>
          </p:nvPr>
        </p:nvSpPr>
        <p:spPr>
          <a:xfrm>
            <a:off x="878276" y="2199610"/>
            <a:ext cx="10432269" cy="4334193"/>
          </a:xfrm>
        </p:spPr>
        <p:txBody>
          <a:bodyPr>
            <a:normAutofit/>
          </a:bodyPr>
          <a:lstStyle/>
          <a:p>
            <a:pPr marL="0" indent="0" algn="ctr" rtl="1" fontAlgn="base">
              <a:buNone/>
            </a:pPr>
            <a:r>
              <a:rPr lang="fa-IR" dirty="0" smtClean="0">
                <a:cs typeface="B Nazanin" panose="00000400000000000000" pitchFamily="2" charset="-78"/>
              </a:rPr>
              <a:t>تاریخچه </a:t>
            </a:r>
            <a:r>
              <a:rPr lang="fa-IR" dirty="0">
                <a:cs typeface="B Nazanin" panose="00000400000000000000" pitchFamily="2" charset="-78"/>
              </a:rPr>
              <a:t>دوربین را می توان در یونان باستان و چینیان باستان جستجو کرد. این تمدن های اولیه از یک دستگاه نوری بسیار ساده به </a:t>
            </a:r>
            <a:r>
              <a:rPr lang="fa-IR" dirty="0" smtClean="0">
                <a:cs typeface="B Nazanin" panose="00000400000000000000" pitchFamily="2" charset="-78"/>
              </a:rPr>
              <a:t>نام </a:t>
            </a:r>
            <a:r>
              <a:rPr lang="en-US" dirty="0" smtClean="0">
                <a:solidFill>
                  <a:srgbClr val="FFFF00"/>
                </a:solidFill>
                <a:cs typeface="B Nazanin" panose="00000400000000000000" pitchFamily="2" charset="-78"/>
              </a:rPr>
              <a:t>camera </a:t>
            </a:r>
            <a:r>
              <a:rPr lang="en-US" dirty="0" err="1" smtClean="0">
                <a:solidFill>
                  <a:srgbClr val="FFFF00"/>
                </a:solidFill>
                <a:cs typeface="B Nazanin" panose="00000400000000000000" pitchFamily="2" charset="-78"/>
              </a:rPr>
              <a:t>obscura</a:t>
            </a:r>
            <a:r>
              <a:rPr lang="fa-IR" dirty="0" smtClean="0">
                <a:solidFill>
                  <a:srgbClr val="FFFF00"/>
                </a:solidFill>
                <a:cs typeface="B Nazanin" panose="00000400000000000000" pitchFamily="2" charset="-78"/>
              </a:rPr>
              <a:t> </a:t>
            </a:r>
            <a:r>
              <a:rPr lang="en-US" dirty="0" smtClean="0">
                <a:solidFill>
                  <a:srgbClr val="FFFF00"/>
                </a:solidFill>
                <a:cs typeface="B Nazanin" panose="00000400000000000000" pitchFamily="2" charset="-78"/>
              </a:rPr>
              <a:t> </a:t>
            </a:r>
            <a:r>
              <a:rPr lang="fa-IR" dirty="0">
                <a:cs typeface="B Nazanin" panose="00000400000000000000" pitchFamily="2" charset="-78"/>
              </a:rPr>
              <a:t>برای نمایش صحنه های زندگی واقعی روی یک سطح یا دیوار استفاده می کردند</a:t>
            </a:r>
            <a:r>
              <a:rPr lang="fa-IR" dirty="0" smtClean="0">
                <a:cs typeface="B Nazanin" panose="00000400000000000000" pitchFamily="2" charset="-78"/>
              </a:rPr>
              <a:t>.( البته این دستگاه تصاویر را بالعکس نشان می داد) </a:t>
            </a:r>
            <a:endParaRPr lang="fa-IR" dirty="0">
              <a:cs typeface="B Nazanin" panose="00000400000000000000" pitchFamily="2" charset="-78"/>
            </a:endParaRPr>
          </a:p>
          <a:p>
            <a:pPr marL="0" indent="0" algn="ctr" rtl="1" fontAlgn="base">
              <a:buNone/>
            </a:pPr>
            <a:r>
              <a:rPr lang="fa-IR" dirty="0">
                <a:cs typeface="B Nazanin" panose="00000400000000000000" pitchFamily="2" charset="-78"/>
              </a:rPr>
              <a:t>بعدها  دانشمندی به نام «ابن هیثم» معروف به </a:t>
            </a:r>
            <a:r>
              <a:rPr lang="fa-IR" dirty="0" smtClean="0">
                <a:cs typeface="B Nazanin" panose="00000400000000000000" pitchFamily="2" charset="-78"/>
              </a:rPr>
              <a:t>« الحازن</a:t>
            </a:r>
            <a:r>
              <a:rPr lang="fa-IR" dirty="0">
                <a:cs typeface="B Nazanin" panose="00000400000000000000" pitchFamily="2" charset="-78"/>
              </a:rPr>
              <a:t>» نیز در قرن یازدهم میلادی در این زمینه فعالیت هایی انجام داد. در دوران رنسانس هنرمندانی مانند لئوناردو داوینچی با استفاده از تغییراتی در سبک آن، عمق سه بعدی را به اضافه کردند</a:t>
            </a:r>
            <a:r>
              <a:rPr lang="fa-IR" dirty="0" smtClean="0">
                <a:cs typeface="B Nazanin" panose="00000400000000000000" pitchFamily="2" charset="-78"/>
              </a:rPr>
              <a:t>.</a:t>
            </a:r>
            <a:endParaRPr lang="fa-IR" dirty="0">
              <a:cs typeface="B Nazanin" panose="00000400000000000000" pitchFamily="2" charset="-78"/>
            </a:endParaRPr>
          </a:p>
          <a:p>
            <a:pPr marL="0" indent="0" algn="ctr" rtl="1" fontAlgn="base">
              <a:buNone/>
            </a:pPr>
            <a:r>
              <a:rPr lang="fa-IR" dirty="0">
                <a:cs typeface="B Nazanin" panose="00000400000000000000" pitchFamily="2" charset="-78"/>
              </a:rPr>
              <a:t>اگرچه دوربین های اولیه مورد توجه هنرمندان و گردشگران زیادی قرار گرفتند، اما تا قرن نوزدهم هیچ راهی برای </a:t>
            </a:r>
            <a:r>
              <a:rPr lang="fa-IR" dirty="0" smtClean="0">
                <a:cs typeface="B Nazanin" panose="00000400000000000000" pitchFamily="2" charset="-78"/>
              </a:rPr>
              <a:t>ثبت تصویر در </a:t>
            </a:r>
            <a:r>
              <a:rPr lang="fa-IR" dirty="0">
                <a:cs typeface="B Nazanin" panose="00000400000000000000" pitchFamily="2" charset="-78"/>
              </a:rPr>
              <a:t>عکاسی وجود نداشت و این موضوع کمی برای هنرمندان نگران کننده بود.</a:t>
            </a:r>
          </a:p>
          <a:p>
            <a:pPr algn="ctr" rtl="1"/>
            <a:endParaRPr lang="en-US" dirty="0">
              <a:cs typeface="B Nazanin" panose="00000400000000000000" pitchFamily="2" charset="-78"/>
            </a:endParaRPr>
          </a:p>
        </p:txBody>
      </p:sp>
      <p:pic>
        <p:nvPicPr>
          <p:cNvPr id="4" name="Picture 3"/>
          <p:cNvPicPr>
            <a:picLocks noChangeAspect="1"/>
          </p:cNvPicPr>
          <p:nvPr/>
        </p:nvPicPr>
        <p:blipFill>
          <a:blip r:embed="rId2">
            <a:extLst>
              <a:ext uri="{BEBA8EAE-BF5A-486C-A8C5-ECC9F3942E4B}">
                <a14:imgProps xmlns:a14="http://schemas.microsoft.com/office/drawing/2010/main">
                  <a14:imgLayer r:embed="rId3">
                    <a14:imgEffect>
                      <a14:backgroundRemoval t="2667" b="93778" l="5778" r="95111"/>
                    </a14:imgEffect>
                  </a14:imgLayer>
                </a14:imgProps>
              </a:ext>
              <a:ext uri="{28A0092B-C50C-407E-A947-70E740481C1C}">
                <a14:useLocalDpi xmlns:a14="http://schemas.microsoft.com/office/drawing/2010/main" val="0"/>
              </a:ext>
            </a:extLst>
          </a:blip>
          <a:stretch>
            <a:fillRect/>
          </a:stretch>
        </p:blipFill>
        <p:spPr>
          <a:xfrm rot="21379951">
            <a:off x="8478982" y="230589"/>
            <a:ext cx="1586345" cy="1586345"/>
          </a:xfrm>
          <a:prstGeom prst="rect">
            <a:avLst/>
          </a:prstGeom>
        </p:spPr>
      </p:pic>
      <p:pic>
        <p:nvPicPr>
          <p:cNvPr id="5" name="Picture 4"/>
          <p:cNvPicPr>
            <a:picLocks noChangeAspect="1"/>
          </p:cNvPicPr>
          <p:nvPr/>
        </p:nvPicPr>
        <p:blipFill>
          <a:blip r:embed="rId4">
            <a:extLst>
              <a:ext uri="{BEBA8EAE-BF5A-486C-A8C5-ECC9F3942E4B}">
                <a14:imgProps xmlns:a14="http://schemas.microsoft.com/office/drawing/2010/main">
                  <a14:imgLayer r:embed="rId5">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337949" y="155623"/>
            <a:ext cx="3652159" cy="2043987"/>
          </a:xfrm>
          <a:prstGeom prst="rect">
            <a:avLst/>
          </a:prstGeom>
          <a:ln>
            <a:solidFill>
              <a:schemeClr val="accent4"/>
            </a:solidFill>
          </a:ln>
        </p:spPr>
      </p:pic>
    </p:spTree>
    <p:extLst>
      <p:ext uri="{BB962C8B-B14F-4D97-AF65-F5344CB8AC3E}">
        <p14:creationId xmlns:p14="http://schemas.microsoft.com/office/powerpoint/2010/main" val="675652237"/>
      </p:ext>
    </p:extLst>
  </p:cSld>
  <p:clrMapOvr>
    <a:masterClrMapping/>
  </p:clrMapOvr>
  <mc:AlternateContent xmlns:mc="http://schemas.openxmlformats.org/markup-compatibility/2006" xmlns:p14="http://schemas.microsoft.com/office/powerpoint/2010/main">
    <mc:Choice Requires="p14">
      <p:transition spd="slow" p14:dur="1500">
        <p:pull/>
      </p:transition>
    </mc:Choice>
    <mc:Fallback xmlns="">
      <p:transition spd="slow">
        <p:pull/>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1" fill="hold" nodeType="clickEffect">
                                  <p:stCondLst>
                                    <p:cond delay="0"/>
                                  </p:stCondLst>
                                  <p:childTnLst>
                                    <p:set>
                                      <p:cBhvr>
                                        <p:cTn id="20" dur="1" fill="hold">
                                          <p:stCondLst>
                                            <p:cond delay="0"/>
                                          </p:stCondLst>
                                        </p:cTn>
                                        <p:tgtEl>
                                          <p:spTgt spid="3">
                                            <p:txEl>
                                              <p:pRg st="0" end="0"/>
                                            </p:txEl>
                                          </p:spTgt>
                                        </p:tgtEl>
                                        <p:attrNameLst>
                                          <p:attrName>style.visibility</p:attrName>
                                        </p:attrNameLst>
                                      </p:cBhvr>
                                      <p:to>
                                        <p:strVal val="visible"/>
                                      </p:to>
                                    </p:set>
                                    <p:anim calcmode="lin" valueType="num">
                                      <p:cBhvr additive="base">
                                        <p:cTn id="21"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2" dur="1000" fill="hold"/>
                                        <p:tgtEl>
                                          <p:spTgt spid="3">
                                            <p:txEl>
                                              <p:pRg st="0" end="0"/>
                                            </p:txEl>
                                          </p:spTgt>
                                        </p:tgtEl>
                                        <p:attrNameLst>
                                          <p:attrName>ppt_y</p:attrName>
                                        </p:attrNameLst>
                                      </p:cBhvr>
                                      <p:tavLst>
                                        <p:tav tm="0">
                                          <p:val>
                                            <p:strVal val="0-#ppt_h/2"/>
                                          </p:val>
                                        </p:tav>
                                        <p:tav tm="100000">
                                          <p:val>
                                            <p:strVal val="#ppt_y"/>
                                          </p:val>
                                        </p:tav>
                                      </p:tavLst>
                                    </p:anim>
                                  </p:childTnLst>
                                </p:cTn>
                              </p:par>
                              <p:par>
                                <p:cTn id="23" presetID="2" presetClass="entr" presetSubtype="1" fill="hold" nodeType="with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 calcmode="lin" valueType="num">
                                      <p:cBhvr additive="base">
                                        <p:cTn id="2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1" end="1"/>
                                            </p:txEl>
                                          </p:spTgt>
                                        </p:tgtEl>
                                        <p:attrNameLst>
                                          <p:attrName>ppt_y</p:attrName>
                                        </p:attrNameLst>
                                      </p:cBhvr>
                                      <p:tavLst>
                                        <p:tav tm="0">
                                          <p:val>
                                            <p:strVal val="0-#ppt_h/2"/>
                                          </p:val>
                                        </p:tav>
                                        <p:tav tm="100000">
                                          <p:val>
                                            <p:strVal val="#ppt_y"/>
                                          </p:val>
                                        </p:tav>
                                      </p:tavLst>
                                    </p:anim>
                                  </p:childTnLst>
                                </p:cTn>
                              </p:par>
                              <p:par>
                                <p:cTn id="27" presetID="2" presetClass="entr" presetSubtype="1" fill="hold" nodeType="with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additive="base">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0" dur="10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1" presetClass="entr" presetSubtype="4" fill="hold" nodeType="clickEffect">
                                  <p:stCondLst>
                                    <p:cond delay="0"/>
                                  </p:stCondLst>
                                  <p:childTnLst>
                                    <p:set>
                                      <p:cBhvr>
                                        <p:cTn id="34" dur="1" fill="hold">
                                          <p:stCondLst>
                                            <p:cond delay="0"/>
                                          </p:stCondLst>
                                        </p:cTn>
                                        <p:tgtEl>
                                          <p:spTgt spid="5"/>
                                        </p:tgtEl>
                                        <p:attrNameLst>
                                          <p:attrName>style.visibility</p:attrName>
                                        </p:attrNameLst>
                                      </p:cBhvr>
                                      <p:to>
                                        <p:strVal val="visible"/>
                                      </p:to>
                                    </p:set>
                                    <p:animEffect transition="in" filter="wheel(4)">
                                      <p:cBhvr>
                                        <p:cTn id="35"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1246" y="385762"/>
            <a:ext cx="9905998" cy="1478570"/>
          </a:xfrm>
        </p:spPr>
        <p:txBody>
          <a:bodyPr/>
          <a:lstStyle/>
          <a:p>
            <a:pPr algn="ctr" rtl="1"/>
            <a:r>
              <a:rPr lang="fa-IR" dirty="0" smtClean="0">
                <a:solidFill>
                  <a:schemeClr val="accent4"/>
                </a:solidFill>
                <a:cs typeface="B Koodak" panose="00000700000000000000" pitchFamily="2" charset="-78"/>
              </a:rPr>
              <a:t>انقلابی در صنعت عکاسی </a:t>
            </a:r>
            <a:endParaRPr lang="en-US" dirty="0">
              <a:solidFill>
                <a:schemeClr val="accent4"/>
              </a:solidFill>
              <a:cs typeface="B Koodak" panose="00000700000000000000" pitchFamily="2" charset="-78"/>
            </a:endParaRPr>
          </a:p>
        </p:txBody>
      </p:sp>
      <p:sp>
        <p:nvSpPr>
          <p:cNvPr id="3" name="Content Placeholder 2"/>
          <p:cNvSpPr>
            <a:spLocks noGrp="1"/>
          </p:cNvSpPr>
          <p:nvPr>
            <p:ph idx="1"/>
          </p:nvPr>
        </p:nvSpPr>
        <p:spPr>
          <a:xfrm>
            <a:off x="1141412" y="1953491"/>
            <a:ext cx="10055832" cy="4322618"/>
          </a:xfrm>
        </p:spPr>
        <p:txBody>
          <a:bodyPr>
            <a:normAutofit/>
          </a:bodyPr>
          <a:lstStyle/>
          <a:p>
            <a:pPr marL="0" indent="0" algn="ctr" rtl="1" fontAlgn="base">
              <a:buNone/>
            </a:pPr>
            <a:r>
              <a:rPr lang="fa-IR" dirty="0" smtClean="0">
                <a:cs typeface="B Nazanin" panose="00000400000000000000" pitchFamily="2" charset="-78"/>
              </a:rPr>
              <a:t>بعد </a:t>
            </a:r>
            <a:r>
              <a:rPr lang="fa-IR" dirty="0">
                <a:cs typeface="B Nazanin" panose="00000400000000000000" pitchFamily="2" charset="-78"/>
              </a:rPr>
              <a:t>از کارهایی که جوزف نیئپس و دیگر هنرمندان انجام دادند .در سال 1884، جورج ایستمن مخترع آمریکایی ایده ای را مطرح کرد که انقلابی در صنعت عکاسی ایجاد کرد. اختراع پیشگامانه ایستمن، رول عکاسی بود. این رول ها از اولین مواردی بودند که در دوربین مورد استفاده قرار می گرفتند.</a:t>
            </a:r>
            <a:br>
              <a:rPr lang="fa-IR" dirty="0">
                <a:cs typeface="B Nazanin" panose="00000400000000000000" pitchFamily="2" charset="-78"/>
              </a:rPr>
            </a:br>
            <a:r>
              <a:rPr lang="fa-IR" dirty="0">
                <a:cs typeface="B Nazanin" panose="00000400000000000000" pitchFamily="2" charset="-78"/>
              </a:rPr>
              <a:t>فرآیند عکاسی آسان برای توسعه به شرکت </a:t>
            </a:r>
            <a:r>
              <a:rPr lang="fa-IR" dirty="0" smtClean="0">
                <a:cs typeface="B Nazanin" panose="00000400000000000000" pitchFamily="2" charset="-78"/>
              </a:rPr>
              <a:t>او ، </a:t>
            </a:r>
            <a:r>
              <a:rPr lang="en-US" dirty="0" smtClean="0">
                <a:solidFill>
                  <a:srgbClr val="FFFF00"/>
                </a:solidFill>
                <a:cs typeface="B Nazanin" panose="00000400000000000000" pitchFamily="2" charset="-78"/>
              </a:rPr>
              <a:t>Kodak</a:t>
            </a:r>
            <a:r>
              <a:rPr lang="fa-IR" dirty="0" smtClean="0">
                <a:cs typeface="B Nazanin" panose="00000400000000000000" pitchFamily="2" charset="-78"/>
              </a:rPr>
              <a:t> </a:t>
            </a:r>
            <a:r>
              <a:rPr lang="en-US" dirty="0" smtClean="0">
                <a:cs typeface="B Nazanin" panose="00000400000000000000" pitchFamily="2" charset="-78"/>
              </a:rPr>
              <a:t>، </a:t>
            </a:r>
            <a:r>
              <a:rPr lang="fa-IR" dirty="0">
                <a:cs typeface="B Nazanin" panose="00000400000000000000" pitchFamily="2" charset="-78"/>
              </a:rPr>
              <a:t>کمک کرد تا اولین دوربین های تولید انبوه را که تاکنون فروخته شده ، ایجاد کند.</a:t>
            </a:r>
            <a:br>
              <a:rPr lang="fa-IR" dirty="0">
                <a:cs typeface="B Nazanin" panose="00000400000000000000" pitchFamily="2" charset="-78"/>
              </a:rPr>
            </a:br>
            <a:r>
              <a:rPr lang="fa-IR" dirty="0">
                <a:cs typeface="B Nazanin" panose="00000400000000000000" pitchFamily="2" charset="-78"/>
              </a:rPr>
              <a:t>اما این دوربین </a:t>
            </a:r>
            <a:r>
              <a:rPr lang="fa-IR" dirty="0" smtClean="0">
                <a:cs typeface="B Nazanin" panose="00000400000000000000" pitchFamily="2" charset="-78"/>
              </a:rPr>
              <a:t>کلاسیک </a:t>
            </a:r>
            <a:r>
              <a:rPr lang="en-US" dirty="0" smtClean="0">
                <a:solidFill>
                  <a:srgbClr val="FFFF00"/>
                </a:solidFill>
                <a:cs typeface="B Nazanin" panose="00000400000000000000" pitchFamily="2" charset="-78"/>
              </a:rPr>
              <a:t>Kodak’s Brownie</a:t>
            </a:r>
            <a:r>
              <a:rPr lang="fa-IR" dirty="0" smtClean="0">
                <a:solidFill>
                  <a:srgbClr val="FFFF00"/>
                </a:solidFill>
                <a:cs typeface="B Nazanin" panose="00000400000000000000" pitchFamily="2" charset="-78"/>
              </a:rPr>
              <a:t> </a:t>
            </a:r>
            <a:r>
              <a:rPr lang="fa-IR" dirty="0" smtClean="0">
                <a:cs typeface="B Nazanin" panose="00000400000000000000" pitchFamily="2" charset="-78"/>
              </a:rPr>
              <a:t>بود </a:t>
            </a:r>
            <a:r>
              <a:rPr lang="fa-IR" dirty="0">
                <a:cs typeface="B Nazanin" panose="00000400000000000000" pitchFamily="2" charset="-78"/>
              </a:rPr>
              <a:t>که در سال 1900 راه اندازی شد و واقعاً این شرکت را بر روی چرخه پیشرفت قرار داد.</a:t>
            </a:r>
          </a:p>
          <a:p>
            <a:pPr marL="0" indent="0" algn="ctr" rtl="1" fontAlgn="base">
              <a:buNone/>
            </a:pPr>
            <a:r>
              <a:rPr lang="fa-IR" dirty="0">
                <a:cs typeface="B Nazanin" panose="00000400000000000000" pitchFamily="2" charset="-78"/>
              </a:rPr>
              <a:t>دوربین قابل حمل با استقبال چشمگیری روبرو شد، شرکت کداک این دوربین را میلیون ها فروخت و تا دهه </a:t>
            </a:r>
            <a:r>
              <a:rPr lang="fa-IR" dirty="0" smtClean="0">
                <a:cs typeface="B Nazanin" panose="00000400000000000000" pitchFamily="2" charset="-78"/>
              </a:rPr>
              <a:t>60 میلادی </a:t>
            </a:r>
            <a:r>
              <a:rPr lang="fa-IR" dirty="0">
                <a:cs typeface="B Nazanin" panose="00000400000000000000" pitchFamily="2" charset="-78"/>
              </a:rPr>
              <a:t>همچنان محبوب بود. </a:t>
            </a:r>
            <a:endParaRPr lang="en-US" dirty="0">
              <a:cs typeface="B Nazanin" panose="00000400000000000000" pitchFamily="2" charset="-78"/>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44829"/>
          <a:stretch/>
        </p:blipFill>
        <p:spPr>
          <a:xfrm>
            <a:off x="1945178" y="188002"/>
            <a:ext cx="1891478" cy="1720909"/>
          </a:xfrm>
          <a:prstGeom prst="rect">
            <a:avLst/>
          </a:prstGeom>
        </p:spPr>
      </p:pic>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49973" b="11951"/>
          <a:stretch/>
        </p:blipFill>
        <p:spPr>
          <a:xfrm>
            <a:off x="8670175" y="296603"/>
            <a:ext cx="2236124" cy="1612308"/>
          </a:xfrm>
          <a:prstGeom prst="rect">
            <a:avLst/>
          </a:prstGeom>
        </p:spPr>
      </p:pic>
    </p:spTree>
    <p:extLst>
      <p:ext uri="{BB962C8B-B14F-4D97-AF65-F5344CB8AC3E}">
        <p14:creationId xmlns:p14="http://schemas.microsoft.com/office/powerpoint/2010/main" val="58059083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drap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7"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7"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1" presetClass="entr" presetSubtype="4" fill="hold" nodeType="click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wheel(4)">
                                      <p:cBhvr>
                                        <p:cTn id="24" dur="2000"/>
                                        <p:tgtEl>
                                          <p:spTgt spid="4"/>
                                        </p:tgtEl>
                                      </p:cBhvr>
                                    </p:animEffect>
                                  </p:childTnLst>
                                </p:cTn>
                              </p:par>
                            </p:childTnLst>
                          </p:cTn>
                        </p:par>
                      </p:childTnLst>
                    </p:cTn>
                  </p:par>
                  <p:par>
                    <p:cTn id="25" fill="hold">
                      <p:stCondLst>
                        <p:cond delay="indefinite"/>
                      </p:stCondLst>
                      <p:childTnLst>
                        <p:par>
                          <p:cTn id="26" fill="hold">
                            <p:stCondLst>
                              <p:cond delay="0"/>
                            </p:stCondLst>
                            <p:childTnLst>
                              <p:par>
                                <p:cTn id="27" presetID="21" presetClass="entr" presetSubtype="4" fill="hold" nodeType="click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wheel(4)">
                                      <p:cBhvr>
                                        <p:cTn id="29"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dirty="0" smtClean="0">
                <a:solidFill>
                  <a:schemeClr val="accent4"/>
                </a:solidFill>
                <a:cs typeface="B Koodak" panose="00000700000000000000" pitchFamily="2" charset="-78"/>
              </a:rPr>
              <a:t>دوربین</a:t>
            </a:r>
            <a:r>
              <a:rPr lang="en-US" dirty="0" smtClean="0">
                <a:solidFill>
                  <a:schemeClr val="accent4"/>
                </a:solidFill>
                <a:cs typeface="B Nazanin" panose="00000400000000000000" pitchFamily="2" charset="-78"/>
              </a:rPr>
              <a:t> </a:t>
            </a:r>
            <a:r>
              <a:rPr lang="en-US" sz="3200" dirty="0" smtClean="0">
                <a:solidFill>
                  <a:schemeClr val="accent4"/>
                </a:solidFill>
                <a:cs typeface="B Nazanin" panose="00000400000000000000" pitchFamily="2" charset="-78"/>
              </a:rPr>
              <a:t>SLR </a:t>
            </a:r>
            <a:endParaRPr lang="en-US" sz="3200" dirty="0">
              <a:solidFill>
                <a:schemeClr val="accent4"/>
              </a:solidFill>
              <a:cs typeface="B Nazanin" panose="00000400000000000000" pitchFamily="2" charset="-78"/>
            </a:endParaRPr>
          </a:p>
        </p:txBody>
      </p:sp>
      <p:sp>
        <p:nvSpPr>
          <p:cNvPr id="3" name="Content Placeholder 2"/>
          <p:cNvSpPr>
            <a:spLocks noGrp="1"/>
          </p:cNvSpPr>
          <p:nvPr>
            <p:ph idx="1"/>
          </p:nvPr>
        </p:nvSpPr>
        <p:spPr>
          <a:xfrm>
            <a:off x="1141412" y="2249486"/>
            <a:ext cx="9905999" cy="4059873"/>
          </a:xfrm>
        </p:spPr>
        <p:txBody>
          <a:bodyPr>
            <a:normAutofit lnSpcReduction="10000"/>
          </a:bodyPr>
          <a:lstStyle/>
          <a:p>
            <a:pPr marL="0" indent="0" algn="ctr" rtl="1" fontAlgn="base">
              <a:buNone/>
            </a:pPr>
            <a:r>
              <a:rPr lang="fa-IR" dirty="0">
                <a:cs typeface="B Nazanin" panose="00000400000000000000" pitchFamily="2" charset="-78"/>
              </a:rPr>
              <a:t>باید بگوییم شرکت کداک نمی تواند تمام اعتبار را برای دنبال کردن تکنولوژی دوربین اولیه به دست آورد. پس از جنگ جهانی دوم، نوع جدیدی از دوربین  وارد عرصه عکاسی </a:t>
            </a:r>
            <a:r>
              <a:rPr lang="fa-IR" dirty="0" smtClean="0">
                <a:cs typeface="B Nazanin" panose="00000400000000000000" pitchFamily="2" charset="-78"/>
              </a:rPr>
              <a:t>شد : دوربین </a:t>
            </a:r>
            <a:r>
              <a:rPr lang="en-US" dirty="0" smtClean="0">
                <a:solidFill>
                  <a:srgbClr val="FFFF00"/>
                </a:solidFill>
                <a:latin typeface="Arial" panose="020B0604020202020204" pitchFamily="34" charset="0"/>
                <a:cs typeface="Arial" panose="020B0604020202020204" pitchFamily="34" charset="0"/>
              </a:rPr>
              <a:t>SLR</a:t>
            </a:r>
            <a:endParaRPr lang="fa-IR" dirty="0" smtClean="0">
              <a:solidFill>
                <a:srgbClr val="FFFF00"/>
              </a:solidFill>
              <a:latin typeface="Arial" panose="020B0604020202020204" pitchFamily="34" charset="0"/>
              <a:cs typeface="Arial" panose="020B0604020202020204" pitchFamily="34" charset="0"/>
            </a:endParaRPr>
          </a:p>
          <a:p>
            <a:pPr marL="0" indent="0" algn="ctr" rtl="1" fontAlgn="base">
              <a:buNone/>
            </a:pPr>
            <a:r>
              <a:rPr lang="fa-IR" dirty="0" smtClean="0">
                <a:cs typeface="B Nazanin" panose="00000400000000000000" pitchFamily="2" charset="-78"/>
              </a:rPr>
              <a:t> </a:t>
            </a:r>
            <a:r>
              <a:rPr lang="en-US" dirty="0">
                <a:cs typeface="B Nazanin" panose="00000400000000000000" pitchFamily="2" charset="-78"/>
              </a:rPr>
              <a:t/>
            </a:r>
            <a:br>
              <a:rPr lang="en-US" dirty="0">
                <a:cs typeface="B Nazanin" panose="00000400000000000000" pitchFamily="2" charset="-78"/>
              </a:rPr>
            </a:br>
            <a:r>
              <a:rPr lang="fa-IR" dirty="0" smtClean="0">
                <a:cs typeface="B Nazanin" panose="00000400000000000000" pitchFamily="2" charset="-78"/>
              </a:rPr>
              <a:t>اگرچه </a:t>
            </a:r>
            <a:r>
              <a:rPr lang="en-US" dirty="0" smtClean="0">
                <a:solidFill>
                  <a:srgbClr val="FFFF00"/>
                </a:solidFill>
                <a:cs typeface="B Nazanin" panose="00000400000000000000" pitchFamily="2" charset="-78"/>
              </a:rPr>
              <a:t>SLR</a:t>
            </a:r>
            <a:r>
              <a:rPr lang="fa-IR" dirty="0" smtClean="0">
                <a:cs typeface="B Nazanin" panose="00000400000000000000" pitchFamily="2" charset="-78"/>
              </a:rPr>
              <a:t> ها </a:t>
            </a:r>
            <a:r>
              <a:rPr lang="fa-IR" dirty="0">
                <a:cs typeface="B Nazanin" panose="00000400000000000000" pitchFamily="2" charset="-78"/>
              </a:rPr>
              <a:t>از قرن نوزدهم وجود داشته است، اما اولین دوربین ها واقعاً مورد استفاده قرار نگرفتند. اما  کم کم با پیشرفت تکنولوژی و کوچکتر شدن دوربین ها، دانشمندان و روزنامه نگاران شروع به استفاده از آنها کردند.</a:t>
            </a:r>
          </a:p>
          <a:p>
            <a:pPr marL="0" indent="0" algn="ctr" rtl="1" fontAlgn="base">
              <a:buNone/>
            </a:pPr>
            <a:r>
              <a:rPr lang="fa-IR" dirty="0">
                <a:cs typeface="B Nazanin" panose="00000400000000000000" pitchFamily="2" charset="-78"/>
              </a:rPr>
              <a:t>در دهه 50 و 60 </a:t>
            </a:r>
            <a:r>
              <a:rPr lang="en-US" dirty="0" smtClean="0">
                <a:cs typeface="B Nazanin" panose="00000400000000000000" pitchFamily="2" charset="-78"/>
              </a:rPr>
              <a:t> </a:t>
            </a:r>
            <a:r>
              <a:rPr lang="fa-IR" dirty="0" smtClean="0">
                <a:cs typeface="B Nazanin" panose="00000400000000000000" pitchFamily="2" charset="-78"/>
              </a:rPr>
              <a:t>میلادی ، </a:t>
            </a:r>
            <a:r>
              <a:rPr lang="fa-IR" dirty="0">
                <a:cs typeface="B Nazanin" panose="00000400000000000000" pitchFamily="2" charset="-78"/>
              </a:rPr>
              <a:t>به لطف  اضافه شدن منظره یاب دقیق تر به دوربین،  این دوربین ها  تبدیل به یک وسیله ی کاربردی برای عکاسان می شوند. آلمان و اتحاد جماهیر شوروی طرفداران اصلی دوربین های اولیه بودند اما دوربین </a:t>
            </a:r>
            <a:r>
              <a:rPr lang="fa-IR" dirty="0" smtClean="0">
                <a:cs typeface="B Nazanin" panose="00000400000000000000" pitchFamily="2" charset="-78"/>
              </a:rPr>
              <a:t>های</a:t>
            </a:r>
            <a:r>
              <a:rPr lang="en-US" dirty="0" smtClean="0">
                <a:cs typeface="B Nazanin" panose="00000400000000000000" pitchFamily="2" charset="-78"/>
              </a:rPr>
              <a:t> </a:t>
            </a:r>
            <a:r>
              <a:rPr lang="fa-IR" dirty="0" smtClean="0">
                <a:solidFill>
                  <a:srgbClr val="FFFF00"/>
                </a:solidFill>
                <a:cs typeface="B Nazanin" panose="00000400000000000000" pitchFamily="2" charset="-78"/>
              </a:rPr>
              <a:t>اس ال آر </a:t>
            </a:r>
            <a:r>
              <a:rPr lang="fa-IR" dirty="0" smtClean="0">
                <a:cs typeface="B Nazanin" panose="00000400000000000000" pitchFamily="2" charset="-78"/>
              </a:rPr>
              <a:t>ژاپنی </a:t>
            </a:r>
            <a:r>
              <a:rPr lang="fa-IR" dirty="0">
                <a:cs typeface="B Nazanin" panose="00000400000000000000" pitchFamily="2" charset="-78"/>
              </a:rPr>
              <a:t>پس از 1945 محبوبیت بیشتری یافتند.</a:t>
            </a:r>
          </a:p>
          <a:p>
            <a:pPr algn="ctr" rtl="1"/>
            <a:endParaRPr lang="en-US" dirty="0">
              <a:cs typeface="B Nazanin" panose="00000400000000000000" pitchFamily="2" charset="-78"/>
            </a:endParaRPr>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24130" b="18395"/>
          <a:stretch/>
        </p:blipFill>
        <p:spPr>
          <a:xfrm>
            <a:off x="1654232" y="268288"/>
            <a:ext cx="3059083" cy="1828800"/>
          </a:xfrm>
          <a:prstGeom prst="rect">
            <a:avLst/>
          </a:prstGeom>
        </p:spPr>
      </p:pic>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24130" b="18395"/>
          <a:stretch/>
        </p:blipFill>
        <p:spPr>
          <a:xfrm>
            <a:off x="7630391" y="268288"/>
            <a:ext cx="3084714" cy="1828800"/>
          </a:xfrm>
          <a:prstGeom prst="rect">
            <a:avLst/>
          </a:prstGeom>
        </p:spPr>
      </p:pic>
    </p:spTree>
    <p:extLst>
      <p:ext uri="{BB962C8B-B14F-4D97-AF65-F5344CB8AC3E}">
        <p14:creationId xmlns:p14="http://schemas.microsoft.com/office/powerpoint/2010/main" val="893995619"/>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6" presetClass="entr" presetSubtype="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80">
                                          <p:stCondLst>
                                            <p:cond delay="0"/>
                                          </p:stCondLst>
                                        </p:cTn>
                                        <p:tgtEl>
                                          <p:spTgt spid="3">
                                            <p:txEl>
                                              <p:pRg st="0" end="0"/>
                                            </p:txEl>
                                          </p:spTgt>
                                        </p:tgtEl>
                                      </p:cBhvr>
                                    </p:animEffect>
                                    <p:anim calcmode="lin" valueType="num">
                                      <p:cBhvr>
                                        <p:cTn id="16"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6">
                                          <p:stCondLst>
                                            <p:cond delay="650"/>
                                          </p:stCondLst>
                                        </p:cTn>
                                        <p:tgtEl>
                                          <p:spTgt spid="3">
                                            <p:txEl>
                                              <p:pRg st="0" end="0"/>
                                            </p:txEl>
                                          </p:spTgt>
                                        </p:tgtEl>
                                      </p:cBhvr>
                                      <p:to x="100000" y="60000"/>
                                    </p:animScale>
                                    <p:animScale>
                                      <p:cBhvr>
                                        <p:cTn id="22" dur="166" decel="50000">
                                          <p:stCondLst>
                                            <p:cond delay="676"/>
                                          </p:stCondLst>
                                        </p:cTn>
                                        <p:tgtEl>
                                          <p:spTgt spid="3">
                                            <p:txEl>
                                              <p:pRg st="0" end="0"/>
                                            </p:txEl>
                                          </p:spTgt>
                                        </p:tgtEl>
                                      </p:cBhvr>
                                      <p:to x="100000" y="100000"/>
                                    </p:animScale>
                                    <p:animScale>
                                      <p:cBhvr>
                                        <p:cTn id="23" dur="26">
                                          <p:stCondLst>
                                            <p:cond delay="1312"/>
                                          </p:stCondLst>
                                        </p:cTn>
                                        <p:tgtEl>
                                          <p:spTgt spid="3">
                                            <p:txEl>
                                              <p:pRg st="0" end="0"/>
                                            </p:txEl>
                                          </p:spTgt>
                                        </p:tgtEl>
                                      </p:cBhvr>
                                      <p:to x="100000" y="80000"/>
                                    </p:animScale>
                                    <p:animScale>
                                      <p:cBhvr>
                                        <p:cTn id="24" dur="166" decel="50000">
                                          <p:stCondLst>
                                            <p:cond delay="1338"/>
                                          </p:stCondLst>
                                        </p:cTn>
                                        <p:tgtEl>
                                          <p:spTgt spid="3">
                                            <p:txEl>
                                              <p:pRg st="0" end="0"/>
                                            </p:txEl>
                                          </p:spTgt>
                                        </p:tgtEl>
                                      </p:cBhvr>
                                      <p:to x="100000" y="100000"/>
                                    </p:animScale>
                                    <p:animScale>
                                      <p:cBhvr>
                                        <p:cTn id="25" dur="26">
                                          <p:stCondLst>
                                            <p:cond delay="1642"/>
                                          </p:stCondLst>
                                        </p:cTn>
                                        <p:tgtEl>
                                          <p:spTgt spid="3">
                                            <p:txEl>
                                              <p:pRg st="0" end="0"/>
                                            </p:txEl>
                                          </p:spTgt>
                                        </p:tgtEl>
                                      </p:cBhvr>
                                      <p:to x="100000" y="90000"/>
                                    </p:animScale>
                                    <p:animScale>
                                      <p:cBhvr>
                                        <p:cTn id="26" dur="166" decel="50000">
                                          <p:stCondLst>
                                            <p:cond delay="1668"/>
                                          </p:stCondLst>
                                        </p:cTn>
                                        <p:tgtEl>
                                          <p:spTgt spid="3">
                                            <p:txEl>
                                              <p:pRg st="0" end="0"/>
                                            </p:txEl>
                                          </p:spTgt>
                                        </p:tgtEl>
                                      </p:cBhvr>
                                      <p:to x="100000" y="100000"/>
                                    </p:animScale>
                                    <p:animScale>
                                      <p:cBhvr>
                                        <p:cTn id="27" dur="26">
                                          <p:stCondLst>
                                            <p:cond delay="1808"/>
                                          </p:stCondLst>
                                        </p:cTn>
                                        <p:tgtEl>
                                          <p:spTgt spid="3">
                                            <p:txEl>
                                              <p:pRg st="0" end="0"/>
                                            </p:txEl>
                                          </p:spTgt>
                                        </p:tgtEl>
                                      </p:cBhvr>
                                      <p:to x="100000" y="95000"/>
                                    </p:animScale>
                                    <p:animScale>
                                      <p:cBhvr>
                                        <p:cTn id="28" dur="166" decel="50000">
                                          <p:stCondLst>
                                            <p:cond delay="1834"/>
                                          </p:stCondLst>
                                        </p:cTn>
                                        <p:tgtEl>
                                          <p:spTgt spid="3">
                                            <p:txEl>
                                              <p:pRg st="0" end="0"/>
                                            </p:txEl>
                                          </p:spTgt>
                                        </p:tgtEl>
                                      </p:cBhvr>
                                      <p:to x="100000" y="100000"/>
                                    </p:animScale>
                                  </p:childTnLst>
                                </p:cTn>
                              </p:par>
                              <p:par>
                                <p:cTn id="29" presetID="26" presetClass="entr" presetSubtype="0" fill="hold" nodeType="with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Effect transition="in" filter="wipe(down)">
                                      <p:cBhvr>
                                        <p:cTn id="31" dur="580">
                                          <p:stCondLst>
                                            <p:cond delay="0"/>
                                          </p:stCondLst>
                                        </p:cTn>
                                        <p:tgtEl>
                                          <p:spTgt spid="3">
                                            <p:txEl>
                                              <p:pRg st="1" end="1"/>
                                            </p:txEl>
                                          </p:spTgt>
                                        </p:tgtEl>
                                      </p:cBhvr>
                                    </p:animEffect>
                                    <p:anim calcmode="lin" valueType="num">
                                      <p:cBhvr>
                                        <p:cTn id="32"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3"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4"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5"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6"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7" dur="26">
                                          <p:stCondLst>
                                            <p:cond delay="650"/>
                                          </p:stCondLst>
                                        </p:cTn>
                                        <p:tgtEl>
                                          <p:spTgt spid="3">
                                            <p:txEl>
                                              <p:pRg st="1" end="1"/>
                                            </p:txEl>
                                          </p:spTgt>
                                        </p:tgtEl>
                                      </p:cBhvr>
                                      <p:to x="100000" y="60000"/>
                                    </p:animScale>
                                    <p:animScale>
                                      <p:cBhvr>
                                        <p:cTn id="38" dur="166" decel="50000">
                                          <p:stCondLst>
                                            <p:cond delay="676"/>
                                          </p:stCondLst>
                                        </p:cTn>
                                        <p:tgtEl>
                                          <p:spTgt spid="3">
                                            <p:txEl>
                                              <p:pRg st="1" end="1"/>
                                            </p:txEl>
                                          </p:spTgt>
                                        </p:tgtEl>
                                      </p:cBhvr>
                                      <p:to x="100000" y="100000"/>
                                    </p:animScale>
                                    <p:animScale>
                                      <p:cBhvr>
                                        <p:cTn id="39" dur="26">
                                          <p:stCondLst>
                                            <p:cond delay="1312"/>
                                          </p:stCondLst>
                                        </p:cTn>
                                        <p:tgtEl>
                                          <p:spTgt spid="3">
                                            <p:txEl>
                                              <p:pRg st="1" end="1"/>
                                            </p:txEl>
                                          </p:spTgt>
                                        </p:tgtEl>
                                      </p:cBhvr>
                                      <p:to x="100000" y="80000"/>
                                    </p:animScale>
                                    <p:animScale>
                                      <p:cBhvr>
                                        <p:cTn id="40" dur="166" decel="50000">
                                          <p:stCondLst>
                                            <p:cond delay="1338"/>
                                          </p:stCondLst>
                                        </p:cTn>
                                        <p:tgtEl>
                                          <p:spTgt spid="3">
                                            <p:txEl>
                                              <p:pRg st="1" end="1"/>
                                            </p:txEl>
                                          </p:spTgt>
                                        </p:tgtEl>
                                      </p:cBhvr>
                                      <p:to x="100000" y="100000"/>
                                    </p:animScale>
                                    <p:animScale>
                                      <p:cBhvr>
                                        <p:cTn id="41" dur="26">
                                          <p:stCondLst>
                                            <p:cond delay="1642"/>
                                          </p:stCondLst>
                                        </p:cTn>
                                        <p:tgtEl>
                                          <p:spTgt spid="3">
                                            <p:txEl>
                                              <p:pRg st="1" end="1"/>
                                            </p:txEl>
                                          </p:spTgt>
                                        </p:tgtEl>
                                      </p:cBhvr>
                                      <p:to x="100000" y="90000"/>
                                    </p:animScale>
                                    <p:animScale>
                                      <p:cBhvr>
                                        <p:cTn id="42" dur="166" decel="50000">
                                          <p:stCondLst>
                                            <p:cond delay="1668"/>
                                          </p:stCondLst>
                                        </p:cTn>
                                        <p:tgtEl>
                                          <p:spTgt spid="3">
                                            <p:txEl>
                                              <p:pRg st="1" end="1"/>
                                            </p:txEl>
                                          </p:spTgt>
                                        </p:tgtEl>
                                      </p:cBhvr>
                                      <p:to x="100000" y="100000"/>
                                    </p:animScale>
                                    <p:animScale>
                                      <p:cBhvr>
                                        <p:cTn id="43" dur="26">
                                          <p:stCondLst>
                                            <p:cond delay="1808"/>
                                          </p:stCondLst>
                                        </p:cTn>
                                        <p:tgtEl>
                                          <p:spTgt spid="3">
                                            <p:txEl>
                                              <p:pRg st="1" end="1"/>
                                            </p:txEl>
                                          </p:spTgt>
                                        </p:tgtEl>
                                      </p:cBhvr>
                                      <p:to x="100000" y="95000"/>
                                    </p:animScale>
                                    <p:animScale>
                                      <p:cBhvr>
                                        <p:cTn id="44" dur="166" decel="50000">
                                          <p:stCondLst>
                                            <p:cond delay="1834"/>
                                          </p:stCondLst>
                                        </p:cTn>
                                        <p:tgtEl>
                                          <p:spTgt spid="3">
                                            <p:txEl>
                                              <p:pRg st="1" end="1"/>
                                            </p:txEl>
                                          </p:spTgt>
                                        </p:tgtEl>
                                      </p:cBhvr>
                                      <p:to x="100000" y="100000"/>
                                    </p:animScale>
                                  </p:childTnLst>
                                </p:cTn>
                              </p:par>
                              <p:par>
                                <p:cTn id="45" presetID="26" presetClass="entr" presetSubtype="0" fill="hold" nodeType="withEffect">
                                  <p:stCondLst>
                                    <p:cond delay="0"/>
                                  </p:stCondLst>
                                  <p:childTnLst>
                                    <p:set>
                                      <p:cBhvr>
                                        <p:cTn id="46" dur="1" fill="hold">
                                          <p:stCondLst>
                                            <p:cond delay="0"/>
                                          </p:stCondLst>
                                        </p:cTn>
                                        <p:tgtEl>
                                          <p:spTgt spid="3">
                                            <p:txEl>
                                              <p:pRg st="2" end="2"/>
                                            </p:txEl>
                                          </p:spTgt>
                                        </p:tgtEl>
                                        <p:attrNameLst>
                                          <p:attrName>style.visibility</p:attrName>
                                        </p:attrNameLst>
                                      </p:cBhvr>
                                      <p:to>
                                        <p:strVal val="visible"/>
                                      </p:to>
                                    </p:set>
                                    <p:animEffect transition="in" filter="wipe(down)">
                                      <p:cBhvr>
                                        <p:cTn id="47" dur="580">
                                          <p:stCondLst>
                                            <p:cond delay="0"/>
                                          </p:stCondLst>
                                        </p:cTn>
                                        <p:tgtEl>
                                          <p:spTgt spid="3">
                                            <p:txEl>
                                              <p:pRg st="2" end="2"/>
                                            </p:txEl>
                                          </p:spTgt>
                                        </p:tgtEl>
                                      </p:cBhvr>
                                    </p:animEffect>
                                    <p:anim calcmode="lin" valueType="num">
                                      <p:cBhvr>
                                        <p:cTn id="48"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9"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50"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51"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2"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3" dur="26">
                                          <p:stCondLst>
                                            <p:cond delay="650"/>
                                          </p:stCondLst>
                                        </p:cTn>
                                        <p:tgtEl>
                                          <p:spTgt spid="3">
                                            <p:txEl>
                                              <p:pRg st="2" end="2"/>
                                            </p:txEl>
                                          </p:spTgt>
                                        </p:tgtEl>
                                      </p:cBhvr>
                                      <p:to x="100000" y="60000"/>
                                    </p:animScale>
                                    <p:animScale>
                                      <p:cBhvr>
                                        <p:cTn id="54" dur="166" decel="50000">
                                          <p:stCondLst>
                                            <p:cond delay="676"/>
                                          </p:stCondLst>
                                        </p:cTn>
                                        <p:tgtEl>
                                          <p:spTgt spid="3">
                                            <p:txEl>
                                              <p:pRg st="2" end="2"/>
                                            </p:txEl>
                                          </p:spTgt>
                                        </p:tgtEl>
                                      </p:cBhvr>
                                      <p:to x="100000" y="100000"/>
                                    </p:animScale>
                                    <p:animScale>
                                      <p:cBhvr>
                                        <p:cTn id="55" dur="26">
                                          <p:stCondLst>
                                            <p:cond delay="1312"/>
                                          </p:stCondLst>
                                        </p:cTn>
                                        <p:tgtEl>
                                          <p:spTgt spid="3">
                                            <p:txEl>
                                              <p:pRg st="2" end="2"/>
                                            </p:txEl>
                                          </p:spTgt>
                                        </p:tgtEl>
                                      </p:cBhvr>
                                      <p:to x="100000" y="80000"/>
                                    </p:animScale>
                                    <p:animScale>
                                      <p:cBhvr>
                                        <p:cTn id="56" dur="166" decel="50000">
                                          <p:stCondLst>
                                            <p:cond delay="1338"/>
                                          </p:stCondLst>
                                        </p:cTn>
                                        <p:tgtEl>
                                          <p:spTgt spid="3">
                                            <p:txEl>
                                              <p:pRg st="2" end="2"/>
                                            </p:txEl>
                                          </p:spTgt>
                                        </p:tgtEl>
                                      </p:cBhvr>
                                      <p:to x="100000" y="100000"/>
                                    </p:animScale>
                                    <p:animScale>
                                      <p:cBhvr>
                                        <p:cTn id="57" dur="26">
                                          <p:stCondLst>
                                            <p:cond delay="1642"/>
                                          </p:stCondLst>
                                        </p:cTn>
                                        <p:tgtEl>
                                          <p:spTgt spid="3">
                                            <p:txEl>
                                              <p:pRg st="2" end="2"/>
                                            </p:txEl>
                                          </p:spTgt>
                                        </p:tgtEl>
                                      </p:cBhvr>
                                      <p:to x="100000" y="90000"/>
                                    </p:animScale>
                                    <p:animScale>
                                      <p:cBhvr>
                                        <p:cTn id="58" dur="166" decel="50000">
                                          <p:stCondLst>
                                            <p:cond delay="1668"/>
                                          </p:stCondLst>
                                        </p:cTn>
                                        <p:tgtEl>
                                          <p:spTgt spid="3">
                                            <p:txEl>
                                              <p:pRg st="2" end="2"/>
                                            </p:txEl>
                                          </p:spTgt>
                                        </p:tgtEl>
                                      </p:cBhvr>
                                      <p:to x="100000" y="100000"/>
                                    </p:animScale>
                                    <p:animScale>
                                      <p:cBhvr>
                                        <p:cTn id="59" dur="26">
                                          <p:stCondLst>
                                            <p:cond delay="1808"/>
                                          </p:stCondLst>
                                        </p:cTn>
                                        <p:tgtEl>
                                          <p:spTgt spid="3">
                                            <p:txEl>
                                              <p:pRg st="2" end="2"/>
                                            </p:txEl>
                                          </p:spTgt>
                                        </p:tgtEl>
                                      </p:cBhvr>
                                      <p:to x="100000" y="95000"/>
                                    </p:animScale>
                                    <p:animScale>
                                      <p:cBhvr>
                                        <p:cTn id="60"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6912" y="1671723"/>
            <a:ext cx="9905998" cy="1478570"/>
          </a:xfrm>
        </p:spPr>
        <p:txBody>
          <a:bodyPr>
            <a:normAutofit/>
          </a:bodyPr>
          <a:lstStyle/>
          <a:p>
            <a:pPr algn="ctr" rtl="1"/>
            <a:r>
              <a:rPr lang="fa-IR" sz="4000" b="1" dirty="0">
                <a:solidFill>
                  <a:schemeClr val="accent4"/>
                </a:solidFill>
                <a:cs typeface="B Koodak" panose="00000700000000000000" pitchFamily="2" charset="-78"/>
              </a:rPr>
              <a:t>انقلاب دیجیتال  و تحول عکاسی</a:t>
            </a:r>
            <a:r>
              <a:rPr lang="fa-IR" sz="4000" dirty="0">
                <a:solidFill>
                  <a:schemeClr val="accent4"/>
                </a:solidFill>
                <a:cs typeface="B Koodak" panose="00000700000000000000" pitchFamily="2" charset="-78"/>
              </a:rPr>
              <a:t/>
            </a:r>
            <a:br>
              <a:rPr lang="fa-IR" sz="4000" dirty="0">
                <a:solidFill>
                  <a:schemeClr val="accent4"/>
                </a:solidFill>
                <a:cs typeface="B Koodak" panose="00000700000000000000" pitchFamily="2" charset="-78"/>
              </a:rPr>
            </a:br>
            <a:endParaRPr lang="en-US" sz="4000" dirty="0">
              <a:solidFill>
                <a:schemeClr val="accent4"/>
              </a:solidFill>
              <a:cs typeface="B Koodak" panose="00000700000000000000" pitchFamily="2" charset="-78"/>
            </a:endParaRPr>
          </a:p>
        </p:txBody>
      </p:sp>
      <p:sp>
        <p:nvSpPr>
          <p:cNvPr id="3" name="Content Placeholder 2"/>
          <p:cNvSpPr>
            <a:spLocks noGrp="1"/>
          </p:cNvSpPr>
          <p:nvPr>
            <p:ph idx="1"/>
          </p:nvPr>
        </p:nvSpPr>
        <p:spPr>
          <a:xfrm>
            <a:off x="1091536" y="2576685"/>
            <a:ext cx="9905999" cy="4043248"/>
          </a:xfrm>
        </p:spPr>
        <p:txBody>
          <a:bodyPr>
            <a:normAutofit lnSpcReduction="10000"/>
          </a:bodyPr>
          <a:lstStyle/>
          <a:p>
            <a:pPr marL="0" indent="0" algn="ctr" rtl="1" fontAlgn="base">
              <a:buNone/>
            </a:pPr>
            <a:r>
              <a:rPr lang="fa-IR" dirty="0" smtClean="0">
                <a:cs typeface="B Nazanin" panose="00000400000000000000" pitchFamily="2" charset="-78"/>
              </a:rPr>
              <a:t>اولین </a:t>
            </a:r>
            <a:r>
              <a:rPr lang="fa-IR" dirty="0">
                <a:cs typeface="B Nazanin" panose="00000400000000000000" pitchFamily="2" charset="-78"/>
              </a:rPr>
              <a:t>دوربین دیجیتال یک اختراع حرفه ای توسط یک مهندس جوان از کداک بود. نام او استیو ساسون بود و اولین عکس او 23 ثانیه طول کشید تا روی کاست ضبط شود. تنها در سال 1976 بود که ارتش </a:t>
            </a:r>
            <a:r>
              <a:rPr lang="fa-IR" dirty="0" smtClean="0">
                <a:cs typeface="B Nazanin" panose="00000400000000000000" pitchFamily="2" charset="-78"/>
              </a:rPr>
              <a:t>آمریکا </a:t>
            </a:r>
            <a:r>
              <a:rPr lang="fa-IR" dirty="0">
                <a:cs typeface="B Nazanin" panose="00000400000000000000" pitchFamily="2" charset="-78"/>
              </a:rPr>
              <a:t>اولین برنامه واقعی را برای دوربین های دیجیتال در فناوری ماهواره پیدا کرد.</a:t>
            </a:r>
          </a:p>
          <a:p>
            <a:pPr marL="0" indent="0" algn="ctr" rtl="1" fontAlgn="base">
              <a:buNone/>
            </a:pPr>
            <a:r>
              <a:rPr lang="fa-IR" dirty="0">
                <a:cs typeface="B Nazanin" panose="00000400000000000000" pitchFamily="2" charset="-78"/>
              </a:rPr>
              <a:t>سپس دوربین ها توسط صنعت علمی و سپس رسانه ها برای پخش رویدادهایی مانند ثبت وقایع مهم استفاده می شدند.</a:t>
            </a:r>
            <a:br>
              <a:rPr lang="fa-IR" dirty="0">
                <a:cs typeface="B Nazanin" panose="00000400000000000000" pitchFamily="2" charset="-78"/>
              </a:rPr>
            </a:br>
            <a:r>
              <a:rPr lang="fa-IR" dirty="0">
                <a:cs typeface="B Nazanin" panose="00000400000000000000" pitchFamily="2" charset="-78"/>
              </a:rPr>
              <a:t>در دهه 1990، دوربین های دیجیتال جریان اصلی پیدا کرده بودند و دوربین سیستم جمع و </a:t>
            </a:r>
            <a:r>
              <a:rPr lang="fa-IR" dirty="0" smtClean="0">
                <a:cs typeface="B Nazanin" panose="00000400000000000000" pitchFamily="2" charset="-78"/>
              </a:rPr>
              <a:t>جور</a:t>
            </a:r>
          </a:p>
          <a:p>
            <a:pPr marL="0" indent="0" algn="ctr" rtl="1" fontAlgn="base">
              <a:buNone/>
            </a:pPr>
            <a:r>
              <a:rPr lang="fa-IR" dirty="0" smtClean="0">
                <a:cs typeface="B Nazanin" panose="00000400000000000000" pitchFamily="2" charset="-78"/>
              </a:rPr>
              <a:t> </a:t>
            </a:r>
            <a:r>
              <a:rPr lang="en-US" dirty="0">
                <a:solidFill>
                  <a:srgbClr val="FFFF00"/>
                </a:solidFill>
                <a:cs typeface="B Nazanin" panose="00000400000000000000" pitchFamily="2" charset="-78"/>
              </a:rPr>
              <a:t>point-and-shoot</a:t>
            </a:r>
            <a:r>
              <a:rPr lang="en-US" dirty="0">
                <a:cs typeface="B Nazanin" panose="00000400000000000000" pitchFamily="2" charset="-78"/>
              </a:rPr>
              <a:t> </a:t>
            </a:r>
            <a:r>
              <a:rPr lang="fa-IR" dirty="0" smtClean="0">
                <a:cs typeface="B Nazanin" panose="00000400000000000000" pitchFamily="2" charset="-78"/>
              </a:rPr>
              <a:t> همه </a:t>
            </a:r>
            <a:r>
              <a:rPr lang="fa-IR" dirty="0">
                <a:cs typeface="B Nazanin" panose="00000400000000000000" pitchFamily="2" charset="-78"/>
              </a:rPr>
              <a:t>جا بود.</a:t>
            </a:r>
            <a:br>
              <a:rPr lang="fa-IR" dirty="0">
                <a:cs typeface="B Nazanin" panose="00000400000000000000" pitchFamily="2" charset="-78"/>
              </a:rPr>
            </a:br>
            <a:r>
              <a:rPr lang="fa-IR" dirty="0">
                <a:cs typeface="B Nazanin" panose="00000400000000000000" pitchFamily="2" charset="-78"/>
              </a:rPr>
              <a:t>تقریباً در همان زمان، دوربین های قبلی کمتر استفاده شدند. اما امروزه هنرمندان به دوربین های آنالوگ گرایش جدید پیدا کردند و کداک همواره فیلم های خوبی </a:t>
            </a:r>
            <a:r>
              <a:rPr lang="fa-IR" dirty="0" smtClean="0">
                <a:cs typeface="B Nazanin" panose="00000400000000000000" pitchFamily="2" charset="-78"/>
              </a:rPr>
              <a:t>میسازد .</a:t>
            </a:r>
            <a:endParaRPr lang="en-US" dirty="0">
              <a:cs typeface="B Nazanin" panose="000004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63075" y="74816"/>
            <a:ext cx="2609850" cy="17526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266" y="74816"/>
            <a:ext cx="2466975" cy="1847850"/>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779819" y="74816"/>
            <a:ext cx="3084022" cy="1752600"/>
          </a:xfrm>
          <a:prstGeom prst="rect">
            <a:avLst/>
          </a:prstGeom>
        </p:spPr>
      </p:pic>
    </p:spTree>
    <p:extLst>
      <p:ext uri="{BB962C8B-B14F-4D97-AF65-F5344CB8AC3E}">
        <p14:creationId xmlns:p14="http://schemas.microsoft.com/office/powerpoint/2010/main" val="1363622190"/>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1+#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1000"/>
                                        <p:tgtEl>
                                          <p:spTgt spid="3">
                                            <p:txEl>
                                              <p:pRg st="1" end="1"/>
                                            </p:txEl>
                                          </p:spTgt>
                                        </p:tgtEl>
                                      </p:cBhvr>
                                    </p:animEffect>
                                    <p:anim calcmode="lin" valueType="num">
                                      <p:cBhvr>
                                        <p:cTn id="1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nodeType="click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wipe(left)">
                                      <p:cBhvr>
                                        <p:cTn id="30" dur="500"/>
                                        <p:tgtEl>
                                          <p:spTgt spid="5"/>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left)">
                                      <p:cBhvr>
                                        <p:cTn id="35" dur="500"/>
                                        <p:tgtEl>
                                          <p:spTgt spid="6"/>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nodeType="click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wipe(left)">
                                      <p:cBhvr>
                                        <p:cTn id="4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274415" y="2573684"/>
            <a:ext cx="9905999" cy="3541714"/>
          </a:xfrm>
        </p:spPr>
        <p:txBody>
          <a:bodyPr>
            <a:normAutofit/>
          </a:bodyPr>
          <a:lstStyle/>
          <a:p>
            <a:pPr marL="0" indent="0" algn="ctr" rtl="1">
              <a:buNone/>
            </a:pPr>
            <a:r>
              <a:rPr lang="fa-IR" sz="4000" dirty="0" smtClean="0">
                <a:solidFill>
                  <a:srgbClr val="FFFF00"/>
                </a:solidFill>
                <a:cs typeface="B Yekan" panose="00000400000000000000" pitchFamily="2" charset="-78"/>
              </a:rPr>
              <a:t>با </a:t>
            </a:r>
            <a:r>
              <a:rPr lang="fa-IR" sz="4000" dirty="0" smtClean="0">
                <a:solidFill>
                  <a:schemeClr val="accent4"/>
                </a:solidFill>
                <a:cs typeface="B Yekan" panose="00000400000000000000" pitchFamily="2" charset="-78"/>
              </a:rPr>
              <a:t>تشکر</a:t>
            </a:r>
            <a:r>
              <a:rPr lang="fa-IR" sz="4000" dirty="0" smtClean="0">
                <a:solidFill>
                  <a:srgbClr val="FFFF00"/>
                </a:solidFill>
                <a:cs typeface="B Yekan" panose="00000400000000000000" pitchFamily="2" charset="-78"/>
              </a:rPr>
              <a:t> از </a:t>
            </a:r>
            <a:r>
              <a:rPr lang="fa-IR" sz="4000" dirty="0" smtClean="0">
                <a:solidFill>
                  <a:schemeClr val="accent4"/>
                </a:solidFill>
                <a:cs typeface="B Yekan" panose="00000400000000000000" pitchFamily="2" charset="-78"/>
              </a:rPr>
              <a:t>توجه</a:t>
            </a:r>
            <a:r>
              <a:rPr lang="fa-IR" sz="4000" dirty="0" smtClean="0">
                <a:solidFill>
                  <a:srgbClr val="FFFF00"/>
                </a:solidFill>
                <a:cs typeface="B Yekan" panose="00000400000000000000" pitchFamily="2" charset="-78"/>
              </a:rPr>
              <a:t> شما </a:t>
            </a:r>
            <a:endParaRPr lang="en-US" sz="4000" dirty="0">
              <a:solidFill>
                <a:srgbClr val="FFFF00"/>
              </a:solidFill>
              <a:cs typeface="B Yekan" panose="00000400000000000000" pitchFamily="2" charset="-78"/>
            </a:endParaRPr>
          </a:p>
        </p:txBody>
      </p:sp>
    </p:spTree>
    <p:extLst>
      <p:ext uri="{BB962C8B-B14F-4D97-AF65-F5344CB8AC3E}">
        <p14:creationId xmlns:p14="http://schemas.microsoft.com/office/powerpoint/2010/main" val="17044670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airplan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Circuit</Template>
  <TotalTime>230</TotalTime>
  <Words>248</Words>
  <Application>Microsoft Office PowerPoint</Application>
  <PresentationFormat>Widescreen</PresentationFormat>
  <Paragraphs>20</Paragraphs>
  <Slides>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vt:i4>
      </vt:variant>
    </vt:vector>
  </HeadingPairs>
  <TitlesOfParts>
    <vt:vector size="14" baseType="lpstr">
      <vt:lpstr>Arial</vt:lpstr>
      <vt:lpstr>B Koodak</vt:lpstr>
      <vt:lpstr>B Nazanin</vt:lpstr>
      <vt:lpstr>B Roya</vt:lpstr>
      <vt:lpstr>B Yekan</vt:lpstr>
      <vt:lpstr>Trebuchet MS</vt:lpstr>
      <vt:lpstr>Tw Cen MT</vt:lpstr>
      <vt:lpstr>Circuit</vt:lpstr>
      <vt:lpstr>بسم الله الرحمن الرحیم </vt:lpstr>
      <vt:lpstr>از کجا شروع شد؟</vt:lpstr>
      <vt:lpstr>انقلابی در صنعت عکاسی </vt:lpstr>
      <vt:lpstr>دوربین SLR </vt:lpstr>
      <vt:lpstr>انقلاب دیجیتال  و تحول عکاسی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43</cp:revision>
  <dcterms:created xsi:type="dcterms:W3CDTF">2021-04-13T15:17:52Z</dcterms:created>
  <dcterms:modified xsi:type="dcterms:W3CDTF">2021-04-14T05:30:43Z</dcterms:modified>
</cp:coreProperties>
</file>