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2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1/14/2021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172" y="461394"/>
            <a:ext cx="11224470" cy="592682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Arabic Style" panose="00000400000000000000" pitchFamily="2" charset="-78"/>
              </a:rPr>
              <a:t>به نام خداوند جان و خرد</a:t>
            </a:r>
          </a:p>
          <a:p>
            <a:pPr algn="ctr" rtl="1"/>
            <a:endParaRPr lang="fa-IR" sz="3200" dirty="0">
              <a:cs typeface="B Arabic Style" panose="00000400000000000000" pitchFamily="2" charset="-78"/>
            </a:endParaRPr>
          </a:p>
          <a:p>
            <a:pPr algn="ctr" rtl="1"/>
            <a:endParaRPr lang="fa-IR" sz="3200" dirty="0" smtClean="0">
              <a:cs typeface="B Arabic Style" panose="00000400000000000000" pitchFamily="2" charset="-78"/>
            </a:endParaRPr>
          </a:p>
          <a:p>
            <a:pPr algn="ctr" rtl="1"/>
            <a:r>
              <a:rPr lang="fa-IR" sz="3200" dirty="0" smtClean="0">
                <a:cs typeface="B Arabic Style" panose="00000400000000000000" pitchFamily="2" charset="-78"/>
              </a:rPr>
              <a:t>موضوع: </a:t>
            </a:r>
          </a:p>
          <a:p>
            <a:pPr algn="ctr" rtl="1"/>
            <a:endParaRPr lang="fa-IR" sz="3200" dirty="0">
              <a:cs typeface="B Arabic Style" panose="00000400000000000000" pitchFamily="2" charset="-78"/>
            </a:endParaRPr>
          </a:p>
          <a:p>
            <a:pPr algn="ctr" rtl="1"/>
            <a:r>
              <a:rPr lang="fa-IR" sz="3200" dirty="0" smtClean="0">
                <a:cs typeface="B Arabic Style" panose="00000400000000000000" pitchFamily="2" charset="-78"/>
              </a:rPr>
              <a:t>ارتش جمهوری اسلامی ایران</a:t>
            </a:r>
            <a:endParaRPr lang="en-US" sz="3200" dirty="0">
              <a:cs typeface="B Arabic Styl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399738"/>
      </p:ext>
    </p:extLst>
  </p:cSld>
  <p:clrMapOvr>
    <a:masterClrMapping/>
  </p:clrMapOvr>
  <p:transition spd="slow">
    <p:randomBar dir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83" y="478171"/>
            <a:ext cx="9974511" cy="1459685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اولین رئیس </a:t>
            </a:r>
            <a:r>
              <a:rPr lang="fa-IR" dirty="0">
                <a:cs typeface="B Titr" panose="00000700000000000000" pitchFamily="2" charset="-78"/>
              </a:rPr>
              <a:t>ستاد ارتش و </a:t>
            </a:r>
            <a:r>
              <a:rPr lang="fa-IR" dirty="0" smtClean="0">
                <a:cs typeface="B Titr" panose="00000700000000000000" pitchFamily="2" charset="-78"/>
              </a:rPr>
              <a:t>رئیس کنونی: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9861"/>
            <a:ext cx="12192000" cy="461813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اولین:</a:t>
            </a:r>
          </a:p>
          <a:p>
            <a:pPr marL="0" indent="0" algn="r" rtl="1">
              <a:buNone/>
            </a:pPr>
            <a:r>
              <a:rPr lang="fa-IR" dirty="0">
                <a:cs typeface="B Arabic Style" panose="00000400000000000000" pitchFamily="2" charset="-78"/>
              </a:rPr>
              <a:t>سپهبد امان‌الله میرزا </a:t>
            </a:r>
            <a:r>
              <a:rPr lang="fa-IR" dirty="0" smtClean="0">
                <a:cs typeface="B Arabic Style" panose="00000400000000000000" pitchFamily="2" charset="-78"/>
              </a:rPr>
              <a:t>جهانبانی</a:t>
            </a: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کنونی:</a:t>
            </a:r>
          </a:p>
          <a:p>
            <a:pPr marL="0" indent="0" algn="r" rtl="1">
              <a:buNone/>
            </a:pPr>
            <a:r>
              <a:rPr lang="fa-IR" dirty="0">
                <a:cs typeface="B Arabic Style" panose="00000400000000000000" pitchFamily="2" charset="-78"/>
              </a:rPr>
              <a:t>دریادارحبیب‌الله سیاری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9860"/>
            <a:ext cx="3779240" cy="461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79" y="3728906"/>
            <a:ext cx="5625866" cy="312909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884103" y="2994870"/>
            <a:ext cx="5377343" cy="4655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7" y="482367"/>
            <a:ext cx="9953537" cy="1350627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فرمانده کل ارتش: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5028"/>
            <a:ext cx="12192000" cy="459297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اولین:</a:t>
            </a:r>
          </a:p>
          <a:p>
            <a:pPr marL="0" indent="0" algn="r" rtl="1">
              <a:buNone/>
            </a:pPr>
            <a:r>
              <a:rPr lang="fa-IR" dirty="0">
                <a:cs typeface="B Arabic Style" panose="00000400000000000000" pitchFamily="2" charset="-78"/>
              </a:rPr>
              <a:t>سرلشگرعلی شهبازی</a:t>
            </a: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 </a:t>
            </a: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کنونی:</a:t>
            </a: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سرلشگر سید </a:t>
            </a:r>
            <a:r>
              <a:rPr lang="fa-IR" dirty="0">
                <a:cs typeface="B Arabic Style" panose="00000400000000000000" pitchFamily="2" charset="-78"/>
              </a:rPr>
              <a:t>عبدالرحیم موسوی</a:t>
            </a:r>
            <a:endParaRPr lang="en-US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65028"/>
            <a:ext cx="3003259" cy="459297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3154261" y="2265028"/>
            <a:ext cx="8149904" cy="578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032620"/>
            <a:ext cx="4966283" cy="38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277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9" y="465589"/>
            <a:ext cx="9970315" cy="1409350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فرمانده نیروی زمینی ارتش: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6639"/>
            <a:ext cx="12192000" cy="460136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اولین:</a:t>
            </a:r>
          </a:p>
          <a:p>
            <a:pPr marL="0" indent="0" algn="r" rtl="1">
              <a:buNone/>
            </a:pPr>
            <a:r>
              <a:rPr lang="fa-IR" dirty="0">
                <a:cs typeface="B Arabic Style" panose="00000400000000000000" pitchFamily="2" charset="-78"/>
              </a:rPr>
              <a:t>ارتشبد حسین معتمدی منوچهری </a:t>
            </a:r>
            <a:r>
              <a:rPr lang="fa-IR" dirty="0" smtClean="0">
                <a:cs typeface="B Arabic Style" panose="00000400000000000000" pitchFamily="2" charset="-78"/>
              </a:rPr>
              <a:t>تنکابنی</a:t>
            </a: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کنونی:</a:t>
            </a: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سرتیپ کیومرث </a:t>
            </a:r>
            <a:r>
              <a:rPr lang="fa-IR" dirty="0">
                <a:cs typeface="B Arabic Style" panose="00000400000000000000" pitchFamily="2" charset="-78"/>
              </a:rPr>
              <a:t>حیدری </a:t>
            </a:r>
            <a:endParaRPr lang="en-US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862"/>
            <a:ext cx="3733101" cy="375826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3947020" y="2390863"/>
            <a:ext cx="5255703" cy="373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80" y="3582099"/>
            <a:ext cx="3531765" cy="32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7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06" y="453006"/>
            <a:ext cx="9991288" cy="141354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فرمانده نیروی هوایی ارتش: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5028"/>
            <a:ext cx="12192000" cy="4592972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اولین:</a:t>
            </a:r>
          </a:p>
          <a:p>
            <a:pPr marL="0" indent="0" algn="r" rtl="1">
              <a:buNone/>
            </a:pPr>
            <a:r>
              <a:rPr lang="fa-IR" dirty="0">
                <a:cs typeface="B Arabic Style" panose="00000400000000000000" pitchFamily="2" charset="-78"/>
              </a:rPr>
              <a:t>سرلشگر احمد نخجوان</a:t>
            </a: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کنونی:</a:t>
            </a: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سرتیپ </a:t>
            </a:r>
            <a:r>
              <a:rPr lang="fa-IR" dirty="0">
                <a:cs typeface="B Arabic Style" panose="00000400000000000000" pitchFamily="2" charset="-78"/>
              </a:rPr>
              <a:t>عزیز نصیرزاده</a:t>
            </a:r>
            <a:endParaRPr lang="fa-IR" dirty="0" smtClean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5028"/>
            <a:ext cx="2462169" cy="3363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34" y="3063263"/>
            <a:ext cx="3599809" cy="379473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2533475" y="2529281"/>
            <a:ext cx="7910819" cy="373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67" y="490756"/>
            <a:ext cx="9974511" cy="1371600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فرمانده نیروی دریایی ارتش: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5666"/>
            <a:ext cx="12192000" cy="462233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                                                                                                                                                       اولین:</a:t>
            </a:r>
          </a:p>
          <a:p>
            <a:pPr marL="0" indent="0" algn="r" rtl="1">
              <a:buNone/>
            </a:pPr>
            <a:r>
              <a:rPr lang="fa-IR" dirty="0">
                <a:cs typeface="B Arabic Style" panose="00000400000000000000" pitchFamily="2" charset="-78"/>
              </a:rPr>
              <a:t>                                                                                                                                                    دریابان غلامعلی بایندر</a:t>
            </a: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کنونی:</a:t>
            </a:r>
          </a:p>
          <a:p>
            <a:pPr marL="0" indent="0" algn="r" rtl="1">
              <a:buNone/>
            </a:pPr>
            <a:r>
              <a:rPr lang="fa-IR" dirty="0">
                <a:cs typeface="B Arabic Style" panose="00000400000000000000" pitchFamily="2" charset="-78"/>
              </a:rPr>
              <a:t>دریادار حسین خانزادی</a:t>
            </a:r>
            <a:endParaRPr lang="fa-IR" dirty="0" smtClean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508"/>
            <a:ext cx="3171825" cy="3892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50" y="2399251"/>
            <a:ext cx="3467100" cy="44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56" y="486561"/>
            <a:ext cx="9945149" cy="1354822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فرمانده نیروی پدافند ارتش: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1806"/>
            <a:ext cx="12192000" cy="4576194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                                                                                                                                                    اولین:</a:t>
            </a: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                                                                                                                                                     </a:t>
            </a:r>
            <a:r>
              <a:rPr lang="fa-IR" dirty="0">
                <a:cs typeface="B Arabic Style" panose="00000400000000000000" pitchFamily="2" charset="-78"/>
              </a:rPr>
              <a:t>سپهبد سید سعید مهدیون</a:t>
            </a: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کنونی:</a:t>
            </a:r>
          </a:p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سرتیپ </a:t>
            </a:r>
            <a:r>
              <a:rPr lang="fa-IR" dirty="0">
                <a:cs typeface="B Arabic Style" panose="00000400000000000000" pitchFamily="2" charset="-78"/>
              </a:rPr>
              <a:t>علیرضا صباحی‌فرد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3592"/>
            <a:ext cx="3517900" cy="3804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14" y="3129093"/>
            <a:ext cx="5041201" cy="37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56" y="461393"/>
            <a:ext cx="9949343" cy="1409351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رسته های ارتش: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54" y="2235666"/>
            <a:ext cx="8119145" cy="4622334"/>
          </a:xfrm>
        </p:spPr>
      </p:pic>
    </p:spTree>
    <p:extLst>
      <p:ext uri="{BB962C8B-B14F-4D97-AF65-F5344CB8AC3E}">
        <p14:creationId xmlns:p14="http://schemas.microsoft.com/office/powerpoint/2010/main" val="33694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917"/>
            <a:ext cx="12192000" cy="450908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000" dirty="0" smtClean="0">
                <a:cs typeface="B Arabic Style" panose="00000400000000000000" pitchFamily="2" charset="-78"/>
              </a:rPr>
              <a:t>   </a:t>
            </a:r>
            <a:r>
              <a:rPr lang="fa-IR" sz="6600" dirty="0" smtClean="0">
                <a:cs typeface="B Arabic Style" panose="00000400000000000000" pitchFamily="2" charset="-78"/>
              </a:rPr>
              <a:t>  پ</a:t>
            </a:r>
            <a:r>
              <a:rPr lang="fa-IR" sz="6600" dirty="0" smtClean="0">
                <a:solidFill>
                  <a:srgbClr val="FF0000"/>
                </a:solidFill>
                <a:cs typeface="B Arabic Style" panose="00000400000000000000" pitchFamily="2" charset="-78"/>
              </a:rPr>
              <a:t>ا</a:t>
            </a:r>
            <a:r>
              <a:rPr lang="fa-IR" sz="6600" dirty="0" smtClean="0">
                <a:solidFill>
                  <a:schemeClr val="tx2"/>
                </a:solidFill>
                <a:cs typeface="B Arabic Style" panose="00000400000000000000" pitchFamily="2" charset="-78"/>
              </a:rPr>
              <a:t>ی</a:t>
            </a:r>
            <a:r>
              <a:rPr lang="fa-IR" sz="6600" dirty="0" smtClean="0">
                <a:solidFill>
                  <a:schemeClr val="accent5"/>
                </a:solidFill>
                <a:cs typeface="B Arabic Style" panose="00000400000000000000" pitchFamily="2" charset="-78"/>
              </a:rPr>
              <a:t>ا</a:t>
            </a:r>
            <a:r>
              <a:rPr lang="fa-IR" sz="6600" dirty="0" smtClean="0">
                <a:solidFill>
                  <a:schemeClr val="accent1"/>
                </a:solidFill>
                <a:cs typeface="B Arabic Style" panose="00000400000000000000" pitchFamily="2" charset="-78"/>
              </a:rPr>
              <a:t>ن   </a:t>
            </a:r>
            <a:endParaRPr lang="fa-IR" sz="4000" dirty="0" smtClean="0">
              <a:solidFill>
                <a:schemeClr val="accent1"/>
              </a:solidFill>
              <a:cs typeface="B Arabic Style" panose="00000400000000000000" pitchFamily="2" charset="-78"/>
            </a:endParaRPr>
          </a:p>
          <a:p>
            <a:pPr marL="0" indent="0" algn="ctr" rtl="1">
              <a:buNone/>
            </a:pPr>
            <a:endParaRPr lang="fa-IR" sz="4000" dirty="0">
              <a:solidFill>
                <a:schemeClr val="accent1"/>
              </a:solidFill>
              <a:cs typeface="B Arabic Style" panose="00000400000000000000" pitchFamily="2" charset="-78"/>
            </a:endParaRPr>
          </a:p>
          <a:p>
            <a:pPr marL="0" indent="0" algn="ctr" rtl="1">
              <a:buNone/>
            </a:pPr>
            <a:endParaRPr lang="fa-IR" sz="4000" dirty="0" smtClean="0">
              <a:solidFill>
                <a:schemeClr val="accent1"/>
              </a:solidFill>
              <a:cs typeface="B Arabic Style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Arabic Style" panose="00000400000000000000" pitchFamily="2" charset="-78"/>
              </a:rPr>
              <a:t>گرداورنده:</a:t>
            </a:r>
          </a:p>
          <a:p>
            <a:pPr marL="0" indent="0" algn="ctr" rtl="1">
              <a:buNone/>
            </a:pPr>
            <a:r>
              <a:rPr lang="fa-IR" sz="4000" dirty="0" smtClean="0">
                <a:solidFill>
                  <a:schemeClr val="accent1"/>
                </a:solidFill>
                <a:cs typeface="B Arabic Style" panose="00000400000000000000" pitchFamily="2" charset="-78"/>
              </a:rPr>
              <a:t>امین جوان الماسی</a:t>
            </a:r>
            <a:endParaRPr lang="en-US" sz="4000" dirty="0">
              <a:cs typeface="B Arabic Styl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6095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88191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                      </a:t>
            </a:r>
            <a:r>
              <a:rPr lang="fa-IR" sz="4800" dirty="0" smtClean="0">
                <a:cs typeface="B Titr" panose="00000700000000000000" pitchFamily="2" charset="-78"/>
              </a:rPr>
              <a:t>ارتش جمهوری اسلامی ایران: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06972"/>
            <a:ext cx="12192000" cy="455102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Zar" panose="00000400000000000000" pitchFamily="2" charset="-78"/>
              </a:rPr>
              <a:t>پیکره </a:t>
            </a:r>
            <a:r>
              <a:rPr lang="fa-IR" sz="2800" dirty="0">
                <a:cs typeface="B Zar" panose="00000400000000000000" pitchFamily="2" charset="-78"/>
              </a:rPr>
              <a:t>اصلی نیروهای مسلح ایران را تشکیل می‌دهد</a:t>
            </a:r>
            <a:r>
              <a:rPr lang="fa-IR" sz="2800" dirty="0" smtClean="0">
                <a:cs typeface="B Zar" panose="00000400000000000000" pitchFamily="2" charset="-78"/>
              </a:rPr>
              <a:t>. وظیفه </a:t>
            </a:r>
            <a:r>
              <a:rPr lang="fa-IR" sz="2800" dirty="0">
                <a:cs typeface="B Zar" panose="00000400000000000000" pitchFamily="2" charset="-78"/>
              </a:rPr>
              <a:t>اصلی ارتش «حفاظت از استقلال و تمامیت ارضی کشور» </a:t>
            </a:r>
            <a:endParaRPr lang="fa-IR" sz="2800" dirty="0" smtClean="0"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B Zar" panose="00000400000000000000" pitchFamily="2" charset="-78"/>
              </a:rPr>
              <a:t>است.امروزه </a:t>
            </a:r>
            <a:r>
              <a:rPr lang="fa-IR" sz="2800" dirty="0">
                <a:cs typeface="B Zar" panose="00000400000000000000" pitchFamily="2" charset="-78"/>
              </a:rPr>
              <a:t>ارتش ایران از ۴ نیروی زمینی، پدافند هوایی، نیروی دریایی، نیروی هوایی و قرارگاه پدافند </a:t>
            </a:r>
            <a:r>
              <a:rPr lang="fa-IR" sz="2800" dirty="0" smtClean="0">
                <a:cs typeface="B Zar" panose="00000400000000000000" pitchFamily="2" charset="-78"/>
              </a:rPr>
              <a:t>هوایی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Zar" panose="00000400000000000000" pitchFamily="2" charset="-78"/>
              </a:rPr>
              <a:t> </a:t>
            </a:r>
            <a:r>
              <a:rPr lang="fa-IR" sz="2800" dirty="0">
                <a:cs typeface="B Zar" panose="00000400000000000000" pitchFamily="2" charset="-78"/>
              </a:rPr>
              <a:t>خاتم </a:t>
            </a:r>
            <a:r>
              <a:rPr lang="fa-IR" sz="2800">
                <a:cs typeface="B Zar" panose="00000400000000000000" pitchFamily="2" charset="-78"/>
              </a:rPr>
              <a:t>الانبیا </a:t>
            </a:r>
            <a:r>
              <a:rPr lang="fa-IR" sz="2800" smtClean="0">
                <a:cs typeface="B Zar" panose="00000400000000000000" pitchFamily="2" charset="-78"/>
              </a:rPr>
              <a:t>(آجا) </a:t>
            </a:r>
            <a:r>
              <a:rPr lang="fa-IR" sz="2800" dirty="0">
                <a:cs typeface="B Zar" panose="00000400000000000000" pitchFamily="2" charset="-78"/>
              </a:rPr>
              <a:t>تشکیل می‌شود که به‌همراه سازمان شبه </a:t>
            </a:r>
            <a:r>
              <a:rPr lang="fa-IR" sz="2800" dirty="0" smtClean="0">
                <a:cs typeface="B Zar" panose="00000400000000000000" pitchFamily="2" charset="-78"/>
              </a:rPr>
              <a:t>نظامی سپاه </a:t>
            </a:r>
            <a:r>
              <a:rPr lang="fa-IR" sz="2800" dirty="0">
                <a:cs typeface="B Zar" panose="00000400000000000000" pitchFamily="2" charset="-78"/>
              </a:rPr>
              <a:t>پاسداران انقلاب اسلامی و نیروی انتظامی</a:t>
            </a:r>
            <a:r>
              <a:rPr lang="fa-IR" sz="2800" dirty="0" smtClean="0">
                <a:cs typeface="B Zar" panose="00000400000000000000" pitchFamily="2" charset="-78"/>
              </a:rPr>
              <a:t>،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Zar" panose="00000400000000000000" pitchFamily="2" charset="-78"/>
              </a:rPr>
              <a:t> مجموعه </a:t>
            </a:r>
            <a:r>
              <a:rPr lang="fa-IR" sz="2800" dirty="0">
                <a:cs typeface="B Zar" panose="00000400000000000000" pitchFamily="2" charset="-78"/>
              </a:rPr>
              <a:t>نیروهای مسلح ایران را شکل می‌دهند. فرماندهی کل ارتش را سید عبدالرحیم موسوی برعهده </a:t>
            </a:r>
            <a:r>
              <a:rPr lang="fa-IR" sz="2800" dirty="0" smtClean="0">
                <a:cs typeface="B Zar" panose="00000400000000000000" pitchFamily="2" charset="-78"/>
              </a:rPr>
              <a:t>دارد.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Zar" panose="00000400000000000000" pitchFamily="2" charset="-78"/>
              </a:rPr>
              <a:t>پیشینه </a:t>
            </a:r>
            <a:r>
              <a:rPr lang="fa-IR" sz="2800" dirty="0">
                <a:cs typeface="B Zar" panose="00000400000000000000" pitchFamily="2" charset="-78"/>
              </a:rPr>
              <a:t>شکل‌گیری ارتش در ایران، به سال ۱۲۹۹ و تأسیس ارتش شاهنشاهی ایران توسط رضاشاه </a:t>
            </a:r>
            <a:r>
              <a:rPr lang="fa-IR" sz="2800" dirty="0" smtClean="0">
                <a:cs typeface="B Zar" panose="00000400000000000000" pitchFamily="2" charset="-78"/>
              </a:rPr>
              <a:t>پهلوی</a:t>
            </a:r>
            <a:r>
              <a:rPr lang="fa-IR" sz="2800" dirty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بازمی‌گرد</a:t>
            </a:r>
            <a:r>
              <a:rPr lang="fa-IR" sz="2800" dirty="0" smtClean="0">
                <a:cs typeface="B Zar" panose="00000400000000000000" pitchFamily="2" charset="-78"/>
              </a:rPr>
              <a:t>د.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Zar" panose="00000400000000000000" pitchFamily="2" charset="-78"/>
              </a:rPr>
              <a:t> </a:t>
            </a:r>
            <a:r>
              <a:rPr lang="fa-IR" sz="2800" dirty="0" smtClean="0">
                <a:cs typeface="B Zar" panose="00000400000000000000" pitchFamily="2" charset="-78"/>
              </a:rPr>
              <a:t>این سازمان </a:t>
            </a:r>
            <a:r>
              <a:rPr lang="fa-IR" sz="2800" dirty="0">
                <a:cs typeface="B Zar" panose="00000400000000000000" pitchFamily="2" charset="-78"/>
              </a:rPr>
              <a:t>در پی وقوع انقلاب سال ۱۳۵۷، ابتدا به ارتش ملی ایران، سپس به ارتش جمهوری اسلامی ایران، </a:t>
            </a:r>
            <a:r>
              <a:rPr lang="fa-IR" sz="2800" dirty="0" smtClean="0">
                <a:cs typeface="B Zar" panose="00000400000000000000" pitchFamily="2" charset="-78"/>
              </a:rPr>
              <a:t>تغییر</a:t>
            </a:r>
          </a:p>
          <a:p>
            <a:pPr marL="0" indent="0" algn="r" rtl="1">
              <a:buNone/>
            </a:pPr>
            <a:r>
              <a:rPr lang="fa-IR" sz="2800" dirty="0" smtClean="0">
                <a:cs typeface="B Zar" panose="00000400000000000000" pitchFamily="2" charset="-78"/>
              </a:rPr>
              <a:t> </a:t>
            </a:r>
            <a:r>
              <a:rPr lang="fa-IR" sz="2800" dirty="0">
                <a:cs typeface="B Zar" panose="00000400000000000000" pitchFamily="2" charset="-78"/>
              </a:rPr>
              <a:t>نام داد</a:t>
            </a:r>
            <a:r>
              <a:rPr lang="fa-IR" sz="2800" dirty="0" smtClean="0">
                <a:cs typeface="B Zar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endParaRPr lang="en-US" sz="28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52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78" y="469747"/>
            <a:ext cx="9961927" cy="122063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پرچم و نشان ارتش ایران: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9861"/>
            <a:ext cx="12192000" cy="46181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Arabic Style" panose="00000400000000000000" pitchFamily="2" charset="-78"/>
              </a:rPr>
              <a:t>پرچم:</a:t>
            </a:r>
          </a:p>
          <a:p>
            <a:pPr marL="0" indent="0" algn="r" rtl="1">
              <a:buNone/>
            </a:pPr>
            <a:endParaRPr lang="fa-IR" sz="28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8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800" dirty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endParaRPr lang="fa-IR" sz="2800" dirty="0" smtClean="0">
              <a:cs typeface="B Arabic Style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dirty="0" smtClean="0">
                <a:cs typeface="B Arabic Style" panose="00000400000000000000" pitchFamily="2" charset="-78"/>
              </a:rPr>
              <a:t>نشان:</a:t>
            </a:r>
            <a:endParaRPr lang="en-US" sz="28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05075"/>
            <a:ext cx="3468848" cy="29529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3775046" y="5549316"/>
            <a:ext cx="7201948" cy="662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48" y="2470558"/>
            <a:ext cx="5238926" cy="25292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550870">
            <a:off x="9943050" y="2797730"/>
            <a:ext cx="1489046" cy="461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73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78" y="511727"/>
            <a:ext cx="9974510" cy="1359017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دانشگاه های ارتش: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9" y="2550252"/>
            <a:ext cx="4292743" cy="3061981"/>
          </a:xfrm>
        </p:spPr>
      </p:pic>
    </p:spTree>
    <p:extLst>
      <p:ext uri="{BB962C8B-B14F-4D97-AF65-F5344CB8AC3E}">
        <p14:creationId xmlns:p14="http://schemas.microsoft.com/office/powerpoint/2010/main" val="358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83" y="465589"/>
            <a:ext cx="9919981" cy="1480657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نشان و درجات نیروی زمینی ارتش(نزاجا):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9222"/>
            <a:ext cx="12192000" cy="458877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درجات</a:t>
            </a:r>
            <a:r>
              <a:rPr lang="fa-IR" sz="2800" dirty="0" smtClean="0">
                <a:cs typeface="B Arabic Style" panose="00000400000000000000" pitchFamily="2" charset="-78"/>
              </a:rPr>
              <a:t>:                                                                                                      </a:t>
            </a:r>
            <a:r>
              <a:rPr lang="fa-IR" dirty="0" smtClean="0">
                <a:cs typeface="B Arabic Style" panose="00000400000000000000" pitchFamily="2" charset="-78"/>
              </a:rPr>
              <a:t>نشان</a:t>
            </a:r>
            <a:r>
              <a:rPr lang="fa-IR" sz="2800" dirty="0" smtClean="0">
                <a:cs typeface="B Arabic Style" panose="00000400000000000000" pitchFamily="2" charset="-78"/>
              </a:rPr>
              <a:t>:</a:t>
            </a:r>
            <a:endParaRPr lang="en-US" sz="2800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9" y="3410126"/>
            <a:ext cx="3607266" cy="338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5" y="2709645"/>
            <a:ext cx="8324675" cy="41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8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60" y="478172"/>
            <a:ext cx="9945149" cy="1388378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نشان و درجات نیروی هوایی ارتش(نهاجا):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4719"/>
            <a:ext cx="12192000" cy="4573281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درجات</a:t>
            </a:r>
            <a:r>
              <a:rPr lang="fa-IR" sz="2400" dirty="0" smtClean="0">
                <a:cs typeface="B Arabic Style" panose="00000400000000000000" pitchFamily="2" charset="-78"/>
              </a:rPr>
              <a:t>:</a:t>
            </a:r>
            <a:r>
              <a:rPr lang="fa-IR" sz="2400" dirty="0" smtClean="0"/>
              <a:t>    </a:t>
            </a:r>
            <a:r>
              <a:rPr lang="fa-IR" dirty="0" smtClean="0"/>
              <a:t>                                                                                                                           </a:t>
            </a:r>
            <a:r>
              <a:rPr lang="fa-IR" dirty="0" smtClean="0">
                <a:cs typeface="B Arabic Style" panose="00000400000000000000" pitchFamily="2" charset="-78"/>
              </a:rPr>
              <a:t>نشان</a:t>
            </a:r>
            <a:r>
              <a:rPr lang="fa-IR" sz="2800" dirty="0" smtClean="0">
                <a:cs typeface="B Arabic Style" panose="00000400000000000000" pitchFamily="2" charset="-78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186"/>
            <a:ext cx="3737295" cy="3036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95" y="2722228"/>
            <a:ext cx="8454705" cy="41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5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2" y="469783"/>
            <a:ext cx="9957733" cy="1379989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نشان و درجات نیروی پدافندارتش(پداجا):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27945"/>
            <a:ext cx="12192000" cy="4584583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درجات:                                                                                                                                                                   نشان:</a:t>
            </a:r>
            <a:endParaRPr lang="en-US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08" y="2625754"/>
            <a:ext cx="8769292" cy="4232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426"/>
            <a:ext cx="3422708" cy="38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83" y="469783"/>
            <a:ext cx="9970315" cy="1396767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نشان و درجات نیروی دریایی ارتش(نداجا):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2444"/>
            <a:ext cx="12192000" cy="4605556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Arabic Style" panose="00000400000000000000" pitchFamily="2" charset="-78"/>
              </a:rPr>
              <a:t>درجات:                                                                                                                                                          نشان:</a:t>
            </a:r>
            <a:endParaRPr lang="en-US" dirty="0">
              <a:cs typeface="B Arabic Style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5" y="2596392"/>
            <a:ext cx="9285215" cy="4261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8099"/>
            <a:ext cx="2857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78" y="465589"/>
            <a:ext cx="9961927" cy="1375794"/>
          </a:xfrm>
        </p:spPr>
        <p:txBody>
          <a:bodyPr/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درجات کلی ارتش: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81" y="2653322"/>
            <a:ext cx="3030960" cy="37432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27" y="2653322"/>
            <a:ext cx="3556932" cy="36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</TotalTime>
  <Words>318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 Arabic Style</vt:lpstr>
      <vt:lpstr>B Titr</vt:lpstr>
      <vt:lpstr>B Zar</vt:lpstr>
      <vt:lpstr>Century Gothic</vt:lpstr>
      <vt:lpstr>Wingdings 3</vt:lpstr>
      <vt:lpstr>Ion Boardroom</vt:lpstr>
      <vt:lpstr>PowerPoint Presentation</vt:lpstr>
      <vt:lpstr>                      ارتش جمهوری اسلامی ایران:</vt:lpstr>
      <vt:lpstr>پرچم و نشان ارتش ایران:</vt:lpstr>
      <vt:lpstr>دانشگاه های ارتش:</vt:lpstr>
      <vt:lpstr>نشان و درجات نیروی زمینی ارتش(نزاجا):</vt:lpstr>
      <vt:lpstr>نشان و درجات نیروی هوایی ارتش(نهاجا):</vt:lpstr>
      <vt:lpstr>نشان و درجات نیروی پدافندارتش(پداجا):</vt:lpstr>
      <vt:lpstr>نشان و درجات نیروی دریایی ارتش(نداجا):</vt:lpstr>
      <vt:lpstr>درجات کلی ارتش:</vt:lpstr>
      <vt:lpstr>اولین رئیس ستاد ارتش و رئیس کنونی: </vt:lpstr>
      <vt:lpstr>فرمانده کل ارتش:</vt:lpstr>
      <vt:lpstr>فرمانده نیروی زمینی ارتش:</vt:lpstr>
      <vt:lpstr>فرمانده نیروی هوایی ارتش:</vt:lpstr>
      <vt:lpstr>فرمانده نیروی دریایی ارتش:</vt:lpstr>
      <vt:lpstr>فرمانده نیروی پدافند ارتش:</vt:lpstr>
      <vt:lpstr>رسته های ارتش: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18</cp:revision>
  <dcterms:created xsi:type="dcterms:W3CDTF">2021-01-12T08:12:50Z</dcterms:created>
  <dcterms:modified xsi:type="dcterms:W3CDTF">2021-01-14T08:27:06Z</dcterms:modified>
</cp:coreProperties>
</file>