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7" r:id="rId4"/>
    <p:sldId id="258" r:id="rId5"/>
    <p:sldId id="259" r:id="rId6"/>
    <p:sldId id="260" r:id="rId7"/>
    <p:sldId id="261" r:id="rId8"/>
    <p:sldId id="262" r:id="rId9"/>
    <p:sldId id="263" r:id="rId10"/>
    <p:sldId id="264" r:id="rId11"/>
    <p:sldId id="265"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5" autoAdjust="0"/>
    <p:restoredTop sz="94660"/>
  </p:normalViewPr>
  <p:slideViewPr>
    <p:cSldViewPr snapToGrid="0">
      <p:cViewPr varScale="1">
        <p:scale>
          <a:sx n="85" d="100"/>
          <a:sy n="85" d="100"/>
        </p:scale>
        <p:origin x="9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79A485-97CE-4D9E-A78D-A895E117AD90}" type="datetimeFigureOut">
              <a:rPr lang="en-US" smtClean="0"/>
              <a:t>12/10/2020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A95562-B22F-4C48-B30F-7878B59BB669}" type="slidenum">
              <a:rPr lang="en-US" smtClean="0"/>
              <a:t>‹#›</a:t>
            </a:fld>
            <a:endParaRPr lang="en-US"/>
          </a:p>
        </p:txBody>
      </p:sp>
    </p:spTree>
    <p:extLst>
      <p:ext uri="{BB962C8B-B14F-4D97-AF65-F5344CB8AC3E}">
        <p14:creationId xmlns:p14="http://schemas.microsoft.com/office/powerpoint/2010/main" val="343002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79A485-97CE-4D9E-A78D-A895E117AD90}" type="datetimeFigureOut">
              <a:rPr lang="en-US" smtClean="0"/>
              <a:t>12/10/2020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A95562-B22F-4C48-B30F-7878B59BB669}" type="slidenum">
              <a:rPr lang="en-US" smtClean="0"/>
              <a:t>‹#›</a:t>
            </a:fld>
            <a:endParaRPr lang="en-US"/>
          </a:p>
        </p:txBody>
      </p:sp>
    </p:spTree>
    <p:extLst>
      <p:ext uri="{BB962C8B-B14F-4D97-AF65-F5344CB8AC3E}">
        <p14:creationId xmlns:p14="http://schemas.microsoft.com/office/powerpoint/2010/main" val="260011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79A485-97CE-4D9E-A78D-A895E117AD90}" type="datetimeFigureOut">
              <a:rPr lang="en-US" smtClean="0"/>
              <a:t>12/10/2020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A95562-B22F-4C48-B30F-7878B59BB669}" type="slidenum">
              <a:rPr lang="en-US" smtClean="0"/>
              <a:t>‹#›</a:t>
            </a:fld>
            <a:endParaRPr lang="en-US"/>
          </a:p>
        </p:txBody>
      </p:sp>
    </p:spTree>
    <p:extLst>
      <p:ext uri="{BB962C8B-B14F-4D97-AF65-F5344CB8AC3E}">
        <p14:creationId xmlns:p14="http://schemas.microsoft.com/office/powerpoint/2010/main" val="252982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79A485-97CE-4D9E-A78D-A895E117AD90}" type="datetimeFigureOut">
              <a:rPr lang="en-US" smtClean="0"/>
              <a:t>12/10/2020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A95562-B22F-4C48-B30F-7878B59BB669}" type="slidenum">
              <a:rPr lang="en-US" smtClean="0"/>
              <a:t>‹#›</a:t>
            </a:fld>
            <a:endParaRPr lang="en-US"/>
          </a:p>
        </p:txBody>
      </p:sp>
    </p:spTree>
    <p:extLst>
      <p:ext uri="{BB962C8B-B14F-4D97-AF65-F5344CB8AC3E}">
        <p14:creationId xmlns:p14="http://schemas.microsoft.com/office/powerpoint/2010/main" val="660012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D79A485-97CE-4D9E-A78D-A895E117AD90}" type="datetimeFigureOut">
              <a:rPr lang="en-US" smtClean="0"/>
              <a:t>12/10/2020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A95562-B22F-4C48-B30F-7878B59BB669}" type="slidenum">
              <a:rPr lang="en-US" smtClean="0"/>
              <a:t>‹#›</a:t>
            </a:fld>
            <a:endParaRPr lang="en-US"/>
          </a:p>
        </p:txBody>
      </p:sp>
    </p:spTree>
    <p:extLst>
      <p:ext uri="{BB962C8B-B14F-4D97-AF65-F5344CB8AC3E}">
        <p14:creationId xmlns:p14="http://schemas.microsoft.com/office/powerpoint/2010/main" val="864165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79A485-97CE-4D9E-A78D-A895E117AD90}" type="datetimeFigureOut">
              <a:rPr lang="en-US" smtClean="0"/>
              <a:t>12/10/2020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A95562-B22F-4C48-B30F-7878B59BB669}" type="slidenum">
              <a:rPr lang="en-US" smtClean="0"/>
              <a:t>‹#›</a:t>
            </a:fld>
            <a:endParaRPr lang="en-US"/>
          </a:p>
        </p:txBody>
      </p:sp>
    </p:spTree>
    <p:extLst>
      <p:ext uri="{BB962C8B-B14F-4D97-AF65-F5344CB8AC3E}">
        <p14:creationId xmlns:p14="http://schemas.microsoft.com/office/powerpoint/2010/main" val="1692481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79A485-97CE-4D9E-A78D-A895E117AD90}" type="datetimeFigureOut">
              <a:rPr lang="en-US" smtClean="0"/>
              <a:t>12/10/2020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A95562-B22F-4C48-B30F-7878B59BB669}" type="slidenum">
              <a:rPr lang="en-US" smtClean="0"/>
              <a:t>‹#›</a:t>
            </a:fld>
            <a:endParaRPr lang="en-US"/>
          </a:p>
        </p:txBody>
      </p:sp>
    </p:spTree>
    <p:extLst>
      <p:ext uri="{BB962C8B-B14F-4D97-AF65-F5344CB8AC3E}">
        <p14:creationId xmlns:p14="http://schemas.microsoft.com/office/powerpoint/2010/main" val="22406592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79A485-97CE-4D9E-A78D-A895E117AD90}" type="datetimeFigureOut">
              <a:rPr lang="en-US" smtClean="0"/>
              <a:t>12/10/2020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A95562-B22F-4C48-B30F-7878B59BB669}" type="slidenum">
              <a:rPr lang="en-US" smtClean="0"/>
              <a:t>‹#›</a:t>
            </a:fld>
            <a:endParaRPr lang="en-US"/>
          </a:p>
        </p:txBody>
      </p:sp>
    </p:spTree>
    <p:extLst>
      <p:ext uri="{BB962C8B-B14F-4D97-AF65-F5344CB8AC3E}">
        <p14:creationId xmlns:p14="http://schemas.microsoft.com/office/powerpoint/2010/main" val="3589139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79A485-97CE-4D9E-A78D-A895E117AD90}" type="datetimeFigureOut">
              <a:rPr lang="en-US" smtClean="0"/>
              <a:t>12/10/2020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BA95562-B22F-4C48-B30F-7878B59BB669}" type="slidenum">
              <a:rPr lang="en-US" smtClean="0"/>
              <a:t>‹#›</a:t>
            </a:fld>
            <a:endParaRPr lang="en-US"/>
          </a:p>
        </p:txBody>
      </p:sp>
    </p:spTree>
    <p:extLst>
      <p:ext uri="{BB962C8B-B14F-4D97-AF65-F5344CB8AC3E}">
        <p14:creationId xmlns:p14="http://schemas.microsoft.com/office/powerpoint/2010/main" val="22517095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79A485-97CE-4D9E-A78D-A895E117AD90}" type="datetimeFigureOut">
              <a:rPr lang="en-US" smtClean="0"/>
              <a:t>12/10/2020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A95562-B22F-4C48-B30F-7878B59BB669}" type="slidenum">
              <a:rPr lang="en-US" smtClean="0"/>
              <a:t>‹#›</a:t>
            </a:fld>
            <a:endParaRPr lang="en-US"/>
          </a:p>
        </p:txBody>
      </p:sp>
    </p:spTree>
    <p:extLst>
      <p:ext uri="{BB962C8B-B14F-4D97-AF65-F5344CB8AC3E}">
        <p14:creationId xmlns:p14="http://schemas.microsoft.com/office/powerpoint/2010/main" val="2882692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D79A485-97CE-4D9E-A78D-A895E117AD90}" type="datetimeFigureOut">
              <a:rPr lang="en-US" smtClean="0"/>
              <a:t>12/10/2020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A95562-B22F-4C48-B30F-7878B59BB669}" type="slidenum">
              <a:rPr lang="en-US" smtClean="0"/>
              <a:t>‹#›</a:t>
            </a:fld>
            <a:endParaRPr lang="en-US"/>
          </a:p>
        </p:txBody>
      </p:sp>
    </p:spTree>
    <p:extLst>
      <p:ext uri="{BB962C8B-B14F-4D97-AF65-F5344CB8AC3E}">
        <p14:creationId xmlns:p14="http://schemas.microsoft.com/office/powerpoint/2010/main" val="3812457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79A485-97CE-4D9E-A78D-A895E117AD90}" type="datetimeFigureOut">
              <a:rPr lang="en-US" smtClean="0"/>
              <a:t>12/10/2020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A95562-B22F-4C48-B30F-7878B59BB669}" type="slidenum">
              <a:rPr lang="en-US" smtClean="0"/>
              <a:t>‹#›</a:t>
            </a:fld>
            <a:endParaRPr lang="en-US"/>
          </a:p>
        </p:txBody>
      </p:sp>
    </p:spTree>
    <p:extLst>
      <p:ext uri="{BB962C8B-B14F-4D97-AF65-F5344CB8AC3E}">
        <p14:creationId xmlns:p14="http://schemas.microsoft.com/office/powerpoint/2010/main" val="23032026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p:txBody>
          <a:bodyPr/>
          <a:lstStyle/>
          <a:p>
            <a:pPr rtl="1"/>
            <a:r>
              <a:rPr lang="fa-IR" dirty="0" smtClean="0"/>
              <a:t>بیوتکنولوژی</a:t>
            </a:r>
            <a:endParaRPr lang="en-US" dirty="0"/>
          </a:p>
        </p:txBody>
      </p:sp>
      <p:sp>
        <p:nvSpPr>
          <p:cNvPr id="3" name="Subtitle 2"/>
          <p:cNvSpPr>
            <a:spLocks noGrp="1"/>
          </p:cNvSpPr>
          <p:nvPr>
            <p:ph type="subTitle" idx="1"/>
          </p:nvPr>
        </p:nvSpPr>
        <p:spPr/>
        <p:txBody>
          <a:bodyPr/>
          <a:lstStyle/>
          <a:p>
            <a:pPr algn="r" rtl="1"/>
            <a:r>
              <a:rPr lang="fa-IR" dirty="0" smtClean="0"/>
              <a:t>کاری از:حسین عبداللهی</a:t>
            </a:r>
            <a:endParaRPr lang="en-US" dirty="0"/>
          </a:p>
        </p:txBody>
      </p:sp>
    </p:spTree>
    <p:extLst>
      <p:ext uri="{BB962C8B-B14F-4D97-AF65-F5344CB8AC3E}">
        <p14:creationId xmlns:p14="http://schemas.microsoft.com/office/powerpoint/2010/main" val="32949718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pPr algn="r"/>
            <a:r>
              <a:rPr lang="fa-IR" dirty="0" smtClean="0">
                <a:solidFill>
                  <a:prstClr val="black"/>
                </a:solidFill>
              </a:rPr>
              <a:t>بیوتکنولوژی </a:t>
            </a:r>
            <a:r>
              <a:rPr lang="fa-IR" dirty="0" smtClean="0">
                <a:solidFill>
                  <a:prstClr val="black"/>
                </a:solidFill>
              </a:rPr>
              <a:t>کشاورزی چیست؟</a:t>
            </a:r>
            <a:endParaRPr lang="en-US" dirty="0"/>
          </a:p>
        </p:txBody>
      </p:sp>
      <p:sp>
        <p:nvSpPr>
          <p:cNvPr id="3" name="Content Placeholder 2"/>
          <p:cNvSpPr>
            <a:spLocks noGrp="1"/>
          </p:cNvSpPr>
          <p:nvPr>
            <p:ph idx="1"/>
          </p:nvPr>
        </p:nvSpPr>
        <p:spPr/>
        <p:txBody>
          <a:bodyPr>
            <a:normAutofit/>
          </a:bodyPr>
          <a:lstStyle/>
          <a:p>
            <a:pPr algn="r" rtl="1"/>
            <a:r>
              <a:rPr lang="fa-IR" sz="3200" dirty="0"/>
              <a:t>کشت‌ سلول‌ و بافت‌ گیاهی‌، تعیین‌ نقشه‌ ژنی‌ گیاهی‌، مهندسی‌ ژنتیک‌ گیاهی‌، تولید بذر و نهال‌ مقاوم‌ در برابر شرایط‌ نامناسب‌ محیط‌، بیماری‌‌های‌ متداول‌ و حشرات‌ و آفات‌ عمده‌، تولید کودهای‌ زیستی‌ و همچنین آنزیم‌‌ها و هورمون‌ های با منشا گیاهی، بخش عمده‌ای از مباحث این گرایش، محسوب می‌شوند</a:t>
            </a:r>
            <a:endParaRPr lang="en-US" sz="3200" dirty="0"/>
          </a:p>
        </p:txBody>
      </p:sp>
    </p:spTree>
    <p:extLst>
      <p:ext uri="{BB962C8B-B14F-4D97-AF65-F5344CB8AC3E}">
        <p14:creationId xmlns:p14="http://schemas.microsoft.com/office/powerpoint/2010/main" val="321211918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pPr algn="r" rtl="1"/>
            <a:r>
              <a:rPr lang="fa-IR" dirty="0">
                <a:solidFill>
                  <a:prstClr val="black"/>
                </a:solidFill>
              </a:rPr>
              <a:t>بیوتکنولوژی </a:t>
            </a:r>
            <a:r>
              <a:rPr lang="fa-IR" dirty="0" smtClean="0">
                <a:solidFill>
                  <a:prstClr val="black"/>
                </a:solidFill>
              </a:rPr>
              <a:t>محیطی چیست؟</a:t>
            </a:r>
            <a:r>
              <a:rPr lang="fa-IR" dirty="0">
                <a:solidFill>
                  <a:prstClr val="black"/>
                </a:solidFill>
              </a:rPr>
              <a:t/>
            </a:r>
            <a:br>
              <a:rPr lang="fa-IR" dirty="0">
                <a:solidFill>
                  <a:prstClr val="black"/>
                </a:solidFill>
              </a:rPr>
            </a:br>
            <a:endParaRPr lang="en-US" dirty="0"/>
          </a:p>
        </p:txBody>
      </p:sp>
      <p:sp>
        <p:nvSpPr>
          <p:cNvPr id="3" name="Content Placeholder 2"/>
          <p:cNvSpPr>
            <a:spLocks noGrp="1"/>
          </p:cNvSpPr>
          <p:nvPr>
            <p:ph idx="1"/>
          </p:nvPr>
        </p:nvSpPr>
        <p:spPr/>
        <p:txBody>
          <a:bodyPr>
            <a:normAutofit/>
          </a:bodyPr>
          <a:lstStyle/>
          <a:p>
            <a:pPr algn="r" rtl="1"/>
            <a:r>
              <a:rPr lang="fa-IR" sz="3200" dirty="0"/>
              <a:t>استخراج‌ معادن‌ به روش‌های زیستی، تصفیه‌ پساب‌ها و رفع آلاینده‌‌های‌ خطرناک‌ و جامد، رفع‌ آلودگی‌ دریاها و بازسازی‌ زیستی محیط، مباحث عمده این گرایش،‌ به شمار می‌روند.</a:t>
            </a:r>
            <a:r>
              <a:rPr lang="fa-IR" sz="3200" b="1" dirty="0"/>
              <a:t/>
            </a:r>
            <a:br>
              <a:rPr lang="fa-IR" sz="3200" b="1" dirty="0"/>
            </a:br>
            <a:r>
              <a:rPr lang="fa-IR" sz="3200" dirty="0"/>
              <a:t>لازم به یادآوری است که رشته بیوتکنولوژی در مقطع دکترای پیوسته نیز،‌ شامل سه مرحله آموزشی </a:t>
            </a:r>
            <a:r>
              <a:rPr lang="fa-IR" sz="3200" dirty="0" smtClean="0"/>
              <a:t>مجزا است </a:t>
            </a:r>
            <a:r>
              <a:rPr lang="fa-IR" sz="3200" dirty="0"/>
              <a:t>که به ترتیب، دربرگیرنده دروس کارشناسی، ارشد و دکترای این رشته هستند. دانشجویان این رشته، پس از طی </a:t>
            </a:r>
            <a:r>
              <a:rPr lang="fa-IR" sz="3200" dirty="0" smtClean="0"/>
              <a:t>مراحلی، </a:t>
            </a:r>
            <a:r>
              <a:rPr lang="fa-IR" sz="3200" dirty="0"/>
              <a:t>در یکی از شش گرایش یاد شده، به تحصیل خود، ادامه </a:t>
            </a:r>
            <a:r>
              <a:rPr lang="fa-IR" sz="3200" dirty="0" smtClean="0"/>
              <a:t>می‌دهند</a:t>
            </a:r>
            <a:endParaRPr lang="en-US" sz="3200" dirty="0"/>
          </a:p>
        </p:txBody>
      </p:sp>
    </p:spTree>
    <p:extLst>
      <p:ext uri="{BB962C8B-B14F-4D97-AF65-F5344CB8AC3E}">
        <p14:creationId xmlns:p14="http://schemas.microsoft.com/office/powerpoint/2010/main" val="2907753367"/>
      </p:ext>
    </p:extLst>
  </p:cSld>
  <p:clrMapOvr>
    <a:masterClrMapping/>
  </p:clrMapOvr>
  <mc:AlternateContent xmlns:mc="http://schemas.openxmlformats.org/markup-compatibility/2006" xmlns:p14="http://schemas.microsoft.com/office/powerpoint/2010/main">
    <mc:Choice Requires="p14">
      <p:transition spd="slow" p14:dur="3000">
        <p14:shred pattern="rectangle"/>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lgn="ctr" rtl="1"/>
            <a:endParaRPr lang="fa-IR" sz="3200" dirty="0" smtClean="0"/>
          </a:p>
          <a:p>
            <a:pPr algn="ctr" rtl="1"/>
            <a:endParaRPr lang="fa-IR" sz="3200" dirty="0"/>
          </a:p>
          <a:p>
            <a:pPr algn="ctr" rtl="1"/>
            <a:endParaRPr lang="fa-IR" sz="3200" dirty="0" smtClean="0"/>
          </a:p>
          <a:p>
            <a:pPr algn="ctr" rtl="1"/>
            <a:r>
              <a:rPr lang="fa-IR" sz="8800" dirty="0" smtClean="0"/>
              <a:t>پایان</a:t>
            </a:r>
            <a:endParaRPr lang="en-US" sz="8800" dirty="0"/>
          </a:p>
        </p:txBody>
      </p:sp>
    </p:spTree>
    <p:extLst>
      <p:ext uri="{BB962C8B-B14F-4D97-AF65-F5344CB8AC3E}">
        <p14:creationId xmlns:p14="http://schemas.microsoft.com/office/powerpoint/2010/main" val="380116912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pPr algn="r"/>
            <a:r>
              <a:rPr lang="fa-IR" dirty="0" smtClean="0"/>
              <a:t>معنی کلمه بیوتکنولوژی چیست؟</a:t>
            </a:r>
            <a:endParaRPr lang="en-US" dirty="0"/>
          </a:p>
        </p:txBody>
      </p:sp>
      <p:sp>
        <p:nvSpPr>
          <p:cNvPr id="3" name="Content Placeholder 2"/>
          <p:cNvSpPr>
            <a:spLocks noGrp="1"/>
          </p:cNvSpPr>
          <p:nvPr>
            <p:ph idx="1"/>
          </p:nvPr>
        </p:nvSpPr>
        <p:spPr/>
        <p:txBody>
          <a:bodyPr>
            <a:normAutofit/>
          </a:bodyPr>
          <a:lstStyle/>
          <a:p>
            <a:pPr algn="r"/>
            <a:r>
              <a:rPr lang="fa-IR" sz="3200" dirty="0"/>
              <a:t>واژهٔ </a:t>
            </a:r>
            <a:r>
              <a:rPr lang="fa-IR" sz="3200" dirty="0" smtClean="0"/>
              <a:t>زیست‌فناوری </a:t>
            </a:r>
            <a:r>
              <a:rPr lang="fa-IR" sz="3200" dirty="0"/>
              <a:t>یا بیوتکنولوژی </a:t>
            </a:r>
            <a:r>
              <a:rPr lang="fa-IR" sz="3200" dirty="0" smtClean="0"/>
              <a:t>به </a:t>
            </a:r>
            <a:r>
              <a:rPr lang="fa-IR" sz="3200" dirty="0"/>
              <a:t>مفهوم استفاده از سیستم‌های زنده و جانداران برای توسعه یا تولید محصولات یا هر گونه کاربرد فناورانه که از سیستم‌های </a:t>
            </a:r>
            <a:r>
              <a:rPr lang="fa-IR" sz="3200" dirty="0" smtClean="0"/>
              <a:t>زیستی است و  جانداران یا مشتقات آن استفاده می‌کند تا محصولات یا فرآیندهای خاصی را ایجاد یا اصلاح نماید، به‌کار برده ‌شد</a:t>
            </a:r>
            <a:endParaRPr lang="en-US" sz="3200" dirty="0"/>
          </a:p>
        </p:txBody>
      </p:sp>
    </p:spTree>
    <p:extLst>
      <p:ext uri="{BB962C8B-B14F-4D97-AF65-F5344CB8AC3E}">
        <p14:creationId xmlns:p14="http://schemas.microsoft.com/office/powerpoint/2010/main" val="112791594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pPr algn="r" rtl="1"/>
            <a:r>
              <a:rPr lang="fa-IR" dirty="0" smtClean="0"/>
              <a:t>بیوتکنولوژی چیست؟</a:t>
            </a:r>
            <a:endParaRPr lang="en-US" dirty="0"/>
          </a:p>
        </p:txBody>
      </p:sp>
      <p:sp>
        <p:nvSpPr>
          <p:cNvPr id="3" name="Content Placeholder 2"/>
          <p:cNvSpPr>
            <a:spLocks noGrp="1"/>
          </p:cNvSpPr>
          <p:nvPr>
            <p:ph idx="1"/>
          </p:nvPr>
        </p:nvSpPr>
        <p:spPr/>
        <p:txBody>
          <a:bodyPr>
            <a:normAutofit/>
          </a:bodyPr>
          <a:lstStyle/>
          <a:p>
            <a:pPr algn="r" rtl="1"/>
            <a:r>
              <a:rPr lang="fa-IR" sz="3200" dirty="0"/>
              <a:t>بیوتکنولوژی تکنولوژی است که از سیستم‌های بیولوژیکی، موجودات زنده یا بخشهایی از آن برای تولید یا ایجاد محصولات مختلف استفاده می‌کند. نانهای نوشیدنی نمونه‌ای از فرآیندهای موجود در مفهوم بیوتکنولوژی </a:t>
            </a:r>
            <a:r>
              <a:rPr lang="fa-IR" sz="3200" dirty="0" smtClean="0"/>
              <a:t>است. </a:t>
            </a:r>
            <a:r>
              <a:rPr lang="fa-IR" sz="3200" dirty="0"/>
              <a:t>برای تولید محصول مورد نظر. چنین فرآیندهای سنتی معمولا از موجودات زنده در فرم طبیعی خود استفاده </a:t>
            </a:r>
            <a:r>
              <a:rPr lang="fa-IR" sz="3200" dirty="0" smtClean="0"/>
              <a:t>می‌کنند، </a:t>
            </a:r>
            <a:r>
              <a:rPr lang="fa-IR" sz="3200" dirty="0"/>
              <a:t>در حالی که شکل مدرن بیوتکنولوژی به طور کلی شامل تغییرات پیشرفته‌تر در سیستم بیولوژیکی یا ارگانیسم می‌شود.</a:t>
            </a:r>
            <a:endParaRPr lang="en-US" sz="3200" dirty="0"/>
          </a:p>
        </p:txBody>
      </p:sp>
    </p:spTree>
    <p:extLst>
      <p:ext uri="{BB962C8B-B14F-4D97-AF65-F5344CB8AC3E}">
        <p14:creationId xmlns:p14="http://schemas.microsoft.com/office/powerpoint/2010/main" val="3407782229"/>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pPr algn="r"/>
            <a:r>
              <a:rPr lang="fa-IR" dirty="0" smtClean="0"/>
              <a:t>موقعیت های شغلی رشته ی بیوتکنولوژی</a:t>
            </a:r>
            <a:endParaRPr lang="en-US" dirty="0"/>
          </a:p>
        </p:txBody>
      </p:sp>
      <p:sp>
        <p:nvSpPr>
          <p:cNvPr id="3" name="Content Placeholder 2"/>
          <p:cNvSpPr>
            <a:spLocks noGrp="1"/>
          </p:cNvSpPr>
          <p:nvPr>
            <p:ph idx="1"/>
          </p:nvPr>
        </p:nvSpPr>
        <p:spPr/>
        <p:txBody>
          <a:bodyPr>
            <a:noAutofit/>
          </a:bodyPr>
          <a:lstStyle/>
          <a:p>
            <a:pPr algn="r"/>
            <a:r>
              <a:rPr lang="fa-IR" sz="3200" dirty="0"/>
              <a:t>رشته بیوتکنولوژی، یک رشته جدید است و بی شک مدتی زمان خواهد برد تا فارغ التحصیلان آن، جایگاه واقعی </a:t>
            </a:r>
            <a:r>
              <a:rPr lang="fa-IR" sz="3200" dirty="0" smtClean="0"/>
              <a:t>خود </a:t>
            </a:r>
            <a:r>
              <a:rPr lang="fa-IR" sz="3200" dirty="0"/>
              <a:t>را پیدا کنند اما این به معنای آن نیست که موقعیت شغلی برای فارغ التحصیلان این رشته مهیا نمی باشد. چون زمینه کار بیوتکنولوژی در داخل کشور مساعد است و برای مثال در حال حاضر عده ای از دانشجویان دوره دکترای میکروبیولوژی که در زمینه بیوتکنولوژی میکروبی مطالعه می کنند، بر روی آبهای شور کشور مثل دریاچه ارومیه که امکان رشد موجودات در آن پیچیده و مشکل است، تحقیق می کنند تا با بهره گیری از تکنیک های بیوتکنولوژی، محیطی مناسب برای رشد موجودات دریایی در داخل آن فراهم </a:t>
            </a:r>
            <a:r>
              <a:rPr lang="fa-IR" sz="3200" dirty="0" smtClean="0"/>
              <a:t>آورند</a:t>
            </a:r>
            <a:endParaRPr lang="en-US" sz="3200" dirty="0"/>
          </a:p>
        </p:txBody>
      </p:sp>
    </p:spTree>
    <p:extLst>
      <p:ext uri="{BB962C8B-B14F-4D97-AF65-F5344CB8AC3E}">
        <p14:creationId xmlns:p14="http://schemas.microsoft.com/office/powerpoint/2010/main" val="203142909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p15:prstTrans prst="origami"/>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pPr algn="r"/>
            <a:r>
              <a:rPr lang="fa-IR" dirty="0"/>
              <a:t>گرایش های رشته </a:t>
            </a:r>
            <a:r>
              <a:rPr lang="fa-IR" dirty="0" smtClean="0"/>
              <a:t>بیوتکنولوژی </a:t>
            </a:r>
            <a:r>
              <a:rPr lang="fa-IR" dirty="0" smtClean="0"/>
              <a:t>چه هستند؟</a:t>
            </a:r>
            <a:endParaRPr lang="en-US" dirty="0"/>
          </a:p>
        </p:txBody>
      </p:sp>
      <p:sp>
        <p:nvSpPr>
          <p:cNvPr id="3" name="Content Placeholder 2"/>
          <p:cNvSpPr>
            <a:spLocks noGrp="1"/>
          </p:cNvSpPr>
          <p:nvPr>
            <p:ph idx="1"/>
          </p:nvPr>
        </p:nvSpPr>
        <p:spPr/>
        <p:txBody>
          <a:bodyPr>
            <a:normAutofit/>
          </a:bodyPr>
          <a:lstStyle/>
          <a:p>
            <a:pPr marL="0" indent="0" algn="r">
              <a:buNone/>
            </a:pPr>
            <a:r>
              <a:rPr lang="fa-IR" sz="3200" dirty="0" smtClean="0"/>
              <a:t>1.</a:t>
            </a:r>
            <a:r>
              <a:rPr lang="fa-IR" sz="3200" b="1" dirty="0" smtClean="0"/>
              <a:t> بیوتکنولوژی </a:t>
            </a:r>
            <a:r>
              <a:rPr lang="fa-IR" sz="3200" b="1" dirty="0"/>
              <a:t>فراورش </a:t>
            </a:r>
            <a:r>
              <a:rPr lang="fa-IR" sz="3200" b="1" dirty="0" smtClean="0"/>
              <a:t>زیستی</a:t>
            </a:r>
          </a:p>
          <a:p>
            <a:pPr marL="0" indent="0" algn="r">
              <a:buNone/>
            </a:pPr>
            <a:r>
              <a:rPr lang="fa-IR" sz="3200" b="1" dirty="0"/>
              <a:t>2. بیوتکنولوژی </a:t>
            </a:r>
            <a:r>
              <a:rPr lang="fa-IR" sz="3200" b="1" dirty="0" smtClean="0"/>
              <a:t>میکروبی</a:t>
            </a:r>
          </a:p>
          <a:p>
            <a:pPr marL="0" indent="0" algn="r">
              <a:buNone/>
            </a:pPr>
            <a:r>
              <a:rPr lang="fa-IR" sz="3200" b="1" dirty="0"/>
              <a:t>3. بیوتکنولوژی </a:t>
            </a:r>
            <a:r>
              <a:rPr lang="fa-IR" sz="3200" b="1" dirty="0" smtClean="0"/>
              <a:t>مولکولی</a:t>
            </a:r>
          </a:p>
          <a:p>
            <a:pPr marL="0" indent="0" algn="r">
              <a:buNone/>
            </a:pPr>
            <a:r>
              <a:rPr lang="fa-IR" sz="3200" b="1" dirty="0"/>
              <a:t>4. بیوتکنولوژی </a:t>
            </a:r>
            <a:r>
              <a:rPr lang="fa-IR" sz="3200" b="1" dirty="0" smtClean="0"/>
              <a:t>پزشکی</a:t>
            </a:r>
          </a:p>
          <a:p>
            <a:pPr marL="0" indent="0" algn="r">
              <a:buNone/>
            </a:pPr>
            <a:r>
              <a:rPr lang="fa-IR" sz="3200" b="1" dirty="0"/>
              <a:t>5. بیوتکنولوژی </a:t>
            </a:r>
            <a:r>
              <a:rPr lang="fa-IR" sz="3200" b="1" dirty="0" smtClean="0"/>
              <a:t>کشاورزی</a:t>
            </a:r>
          </a:p>
          <a:p>
            <a:pPr marL="0" indent="0" algn="r">
              <a:buNone/>
            </a:pPr>
            <a:r>
              <a:rPr lang="fa-IR" sz="3200" b="1" dirty="0"/>
              <a:t>6. بیوتکنولوژی محیطی</a:t>
            </a:r>
            <a:endParaRPr lang="en-US" sz="3200" dirty="0"/>
          </a:p>
        </p:txBody>
      </p:sp>
    </p:spTree>
    <p:extLst>
      <p:ext uri="{BB962C8B-B14F-4D97-AF65-F5344CB8AC3E}">
        <p14:creationId xmlns:p14="http://schemas.microsoft.com/office/powerpoint/2010/main" val="4179412739"/>
      </p:ext>
    </p:extLst>
  </p:cSld>
  <p:clrMapOvr>
    <a:masterClrMapping/>
  </p:clrMapOvr>
  <p:transition spd="slow">
    <p:randomBa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pPr algn="r"/>
            <a:r>
              <a:rPr lang="fa-IR" dirty="0"/>
              <a:t>بیوتکنولوژی فراورش زیستی </a:t>
            </a:r>
            <a:r>
              <a:rPr lang="fa-IR" dirty="0" smtClean="0"/>
              <a:t>چیست؟</a:t>
            </a:r>
            <a:endParaRPr lang="en-US" dirty="0"/>
          </a:p>
        </p:txBody>
      </p:sp>
      <p:sp>
        <p:nvSpPr>
          <p:cNvPr id="3" name="Content Placeholder 2"/>
          <p:cNvSpPr>
            <a:spLocks noGrp="1"/>
          </p:cNvSpPr>
          <p:nvPr>
            <p:ph idx="1"/>
          </p:nvPr>
        </p:nvSpPr>
        <p:spPr/>
        <p:txBody>
          <a:bodyPr>
            <a:normAutofit/>
          </a:bodyPr>
          <a:lstStyle/>
          <a:p>
            <a:pPr algn="r"/>
            <a:r>
              <a:rPr lang="fa-IR" sz="3200" dirty="0"/>
              <a:t>این گرایش به طراحی انواع رآکتورهای زیستی در مقیاس کوچک تا صنعتی می‌پردازد. روند تولید و استخراج آنزیم‌ها و متابولیت‌های صنعتی و دارویی، از جمله مباحث این گرایش هستند</a:t>
            </a:r>
            <a:endParaRPr lang="en-US" sz="3200" dirty="0"/>
          </a:p>
        </p:txBody>
      </p:sp>
    </p:spTree>
    <p:extLst>
      <p:ext uri="{BB962C8B-B14F-4D97-AF65-F5344CB8AC3E}">
        <p14:creationId xmlns:p14="http://schemas.microsoft.com/office/powerpoint/2010/main" val="206256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pPr algn="r"/>
            <a:r>
              <a:rPr lang="fa-IR" b="1" dirty="0"/>
              <a:t>بیوتکنولوژی </a:t>
            </a:r>
            <a:r>
              <a:rPr lang="fa-IR" b="1" dirty="0" smtClean="0"/>
              <a:t>میکروبی چیست؟</a:t>
            </a:r>
            <a:r>
              <a:rPr lang="fa-IR" b="1" dirty="0"/>
              <a:t/>
            </a:r>
            <a:br>
              <a:rPr lang="fa-IR" b="1" dirty="0"/>
            </a:br>
            <a:endParaRPr lang="en-US" dirty="0"/>
          </a:p>
        </p:txBody>
      </p:sp>
      <p:sp>
        <p:nvSpPr>
          <p:cNvPr id="3" name="Content Placeholder 2"/>
          <p:cNvSpPr>
            <a:spLocks noGrp="1"/>
          </p:cNvSpPr>
          <p:nvPr>
            <p:ph idx="1"/>
          </p:nvPr>
        </p:nvSpPr>
        <p:spPr/>
        <p:txBody>
          <a:bodyPr>
            <a:normAutofit/>
          </a:bodyPr>
          <a:lstStyle/>
          <a:p>
            <a:pPr algn="r"/>
            <a:r>
              <a:rPr lang="fa-IR" sz="3200" dirty="0"/>
              <a:t>استفاده از انواع باکتری‌ها، قارچ‌ها و مخمرها به منزله کارخانه‌های تولید پلی‌ساکارید، </a:t>
            </a:r>
            <a:r>
              <a:rPr lang="fa-IR" sz="3200" dirty="0" smtClean="0"/>
              <a:t>پروتئین و </a:t>
            </a:r>
            <a:r>
              <a:rPr lang="fa-IR" sz="3200" dirty="0"/>
              <a:t>لیپید، از جمله مباحث مهم این گرایش، به شمار می‌روند</a:t>
            </a:r>
            <a:endParaRPr lang="en-US" sz="3200" dirty="0"/>
          </a:p>
        </p:txBody>
      </p:sp>
    </p:spTree>
    <p:extLst>
      <p:ext uri="{BB962C8B-B14F-4D97-AF65-F5344CB8AC3E}">
        <p14:creationId xmlns:p14="http://schemas.microsoft.com/office/powerpoint/2010/main" val="3452423148"/>
      </p:ext>
    </p:extLst>
  </p:cSld>
  <p:clrMapOvr>
    <a:masterClrMapping/>
  </p:clrMapOvr>
  <p:transition spd="med">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1999" cy="6858000"/>
          </a:xfrm>
          <a:prstGeom prst="rect">
            <a:avLst/>
          </a:prstGeom>
        </p:spPr>
      </p:pic>
      <p:sp>
        <p:nvSpPr>
          <p:cNvPr id="2" name="Title 1"/>
          <p:cNvSpPr>
            <a:spLocks noGrp="1"/>
          </p:cNvSpPr>
          <p:nvPr>
            <p:ph type="title"/>
          </p:nvPr>
        </p:nvSpPr>
        <p:spPr/>
        <p:txBody>
          <a:bodyPr/>
          <a:lstStyle/>
          <a:p>
            <a:pPr algn="r"/>
            <a:r>
              <a:rPr lang="fa-IR" b="1" dirty="0"/>
              <a:t>. بیوتکنولوژی </a:t>
            </a:r>
            <a:r>
              <a:rPr lang="fa-IR" b="1" dirty="0" smtClean="0"/>
              <a:t>مولکولی چیست؟</a:t>
            </a:r>
            <a:r>
              <a:rPr lang="fa-IR" b="1" dirty="0"/>
              <a:t/>
            </a:r>
            <a:br>
              <a:rPr lang="fa-IR" b="1" dirty="0"/>
            </a:br>
            <a:endParaRPr lang="en-US" dirty="0"/>
          </a:p>
        </p:txBody>
      </p:sp>
      <p:sp>
        <p:nvSpPr>
          <p:cNvPr id="3" name="Content Placeholder 2"/>
          <p:cNvSpPr>
            <a:spLocks noGrp="1"/>
          </p:cNvSpPr>
          <p:nvPr>
            <p:ph idx="1"/>
          </p:nvPr>
        </p:nvSpPr>
        <p:spPr/>
        <p:txBody>
          <a:bodyPr>
            <a:normAutofit/>
          </a:bodyPr>
          <a:lstStyle/>
          <a:p>
            <a:pPr algn="r"/>
            <a:r>
              <a:rPr lang="fa-IR" sz="3200" dirty="0"/>
              <a:t>به کارگیری ابزارهای مهندسی‌ ژنتیک‌ و مهندسی‌ </a:t>
            </a:r>
            <a:r>
              <a:rPr lang="fa-IR" sz="3200" dirty="0" smtClean="0"/>
              <a:t>پروتئین‌ </a:t>
            </a:r>
            <a:r>
              <a:rPr lang="fa-IR" sz="3200" dirty="0"/>
              <a:t>به منظور </a:t>
            </a:r>
            <a:r>
              <a:rPr lang="fa-IR" sz="3200" dirty="0" smtClean="0"/>
              <a:t>تولید، </a:t>
            </a:r>
            <a:r>
              <a:rPr lang="fa-IR" sz="3200" dirty="0"/>
              <a:t>غشا و حسگرهای زیستی، بخش عمده مباحث این گرایش را به خود اختصاص می‌دهند</a:t>
            </a:r>
            <a:endParaRPr lang="en-US" sz="3200" dirty="0"/>
          </a:p>
        </p:txBody>
      </p:sp>
    </p:spTree>
    <p:extLst>
      <p:ext uri="{BB962C8B-B14F-4D97-AF65-F5344CB8AC3E}">
        <p14:creationId xmlns:p14="http://schemas.microsoft.com/office/powerpoint/2010/main" val="3251202147"/>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normAutofit fontScale="90000"/>
          </a:bodyPr>
          <a:lstStyle/>
          <a:p>
            <a:pPr algn="r"/>
            <a:r>
              <a:rPr lang="fa-IR" b="1" dirty="0">
                <a:solidFill>
                  <a:prstClr val="black"/>
                </a:solidFill>
                <a:latin typeface="Calibri" panose="020F0502020204030204"/>
                <a:ea typeface="+mn-ea"/>
                <a:cs typeface="Arial" panose="020B0604020202020204" pitchFamily="34" charset="0"/>
              </a:rPr>
              <a:t>بیوتکنولوژی </a:t>
            </a:r>
            <a:r>
              <a:rPr lang="fa-IR" b="1" dirty="0" smtClean="0">
                <a:solidFill>
                  <a:prstClr val="black"/>
                </a:solidFill>
                <a:latin typeface="Calibri" panose="020F0502020204030204"/>
                <a:ea typeface="+mn-ea"/>
                <a:cs typeface="Arial" panose="020B0604020202020204" pitchFamily="34" charset="0"/>
              </a:rPr>
              <a:t>پزشکی چیست؟</a:t>
            </a:r>
            <a:br>
              <a:rPr lang="fa-IR" b="1" dirty="0" smtClean="0">
                <a:solidFill>
                  <a:prstClr val="black"/>
                </a:solidFill>
                <a:latin typeface="Calibri" panose="020F0502020204030204"/>
                <a:ea typeface="+mn-ea"/>
                <a:cs typeface="Arial" panose="020B0604020202020204" pitchFamily="34" charset="0"/>
              </a:rPr>
            </a:br>
            <a:endParaRPr lang="en-US" sz="6000" dirty="0"/>
          </a:p>
        </p:txBody>
      </p:sp>
      <p:sp>
        <p:nvSpPr>
          <p:cNvPr id="3" name="Content Placeholder 2"/>
          <p:cNvSpPr>
            <a:spLocks noGrp="1"/>
          </p:cNvSpPr>
          <p:nvPr>
            <p:ph idx="1"/>
          </p:nvPr>
        </p:nvSpPr>
        <p:spPr/>
        <p:txBody>
          <a:bodyPr>
            <a:normAutofit/>
          </a:bodyPr>
          <a:lstStyle/>
          <a:p>
            <a:pPr algn="r"/>
            <a:r>
              <a:rPr lang="fa-IR" sz="3200" dirty="0"/>
              <a:t>اهداف گوناگون بالینی، از جمله، </a:t>
            </a:r>
            <a:r>
              <a:rPr lang="fa-IR" sz="3200" dirty="0" smtClean="0"/>
              <a:t>تشخیص </a:t>
            </a:r>
            <a:r>
              <a:rPr lang="fa-IR" sz="3200" dirty="0"/>
              <a:t>سرطان، تولید انواع واکسن، تعیین نقشه ژنی، درمان‌های مولکولی و تولید پروتئین‌های </a:t>
            </a:r>
            <a:r>
              <a:rPr lang="fa-IR" sz="3200" dirty="0" smtClean="0"/>
              <a:t>نو ترکیب </a:t>
            </a:r>
            <a:r>
              <a:rPr lang="fa-IR" sz="3200" dirty="0"/>
              <a:t>دارویی، عمده مباحث این گرایش بیوتکنولوژی هستند</a:t>
            </a:r>
            <a:endParaRPr lang="en-US" sz="3200" dirty="0"/>
          </a:p>
        </p:txBody>
      </p:sp>
    </p:spTree>
    <p:extLst>
      <p:ext uri="{BB962C8B-B14F-4D97-AF65-F5344CB8AC3E}">
        <p14:creationId xmlns:p14="http://schemas.microsoft.com/office/powerpoint/2010/main" val="133875124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TotalTime>
  <Words>520</Words>
  <Application>Microsoft Office PowerPoint</Application>
  <PresentationFormat>Widescreen</PresentationFormat>
  <Paragraphs>31</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Calibri Light</vt:lpstr>
      <vt:lpstr>Times New Roman</vt:lpstr>
      <vt:lpstr>Office Theme</vt:lpstr>
      <vt:lpstr>بیوتکنولوژی</vt:lpstr>
      <vt:lpstr>معنی کلمه بیوتکنولوژی چیست؟</vt:lpstr>
      <vt:lpstr>بیوتکنولوژی چیست؟</vt:lpstr>
      <vt:lpstr>موقعیت های شغلی رشته ی بیوتکنولوژی</vt:lpstr>
      <vt:lpstr>گرایش های رشته بیوتکنولوژی چه هستند؟</vt:lpstr>
      <vt:lpstr>بیوتکنولوژی فراورش زیستی چیست؟</vt:lpstr>
      <vt:lpstr>بیوتکنولوژی میکروبی چیست؟ </vt:lpstr>
      <vt:lpstr>. بیوتکنولوژی مولکولی چیست؟ </vt:lpstr>
      <vt:lpstr>بیوتکنولوژی پزشکی چیست؟ </vt:lpstr>
      <vt:lpstr>بیوتکنولوژی کشاورزی چیست؟</vt:lpstr>
      <vt:lpstr>بیوتکنولوژی محیطی چیست؟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بیوتکنولوژی</dc:title>
  <dc:creator>user</dc:creator>
  <cp:lastModifiedBy>user</cp:lastModifiedBy>
  <cp:revision>18</cp:revision>
  <dcterms:created xsi:type="dcterms:W3CDTF">2020-12-08T08:35:23Z</dcterms:created>
  <dcterms:modified xsi:type="dcterms:W3CDTF">2020-12-10T15:51:23Z</dcterms:modified>
</cp:coreProperties>
</file>