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FFFF"/>
    <a:srgbClr val="857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BB5283E-0AA3-4A25-843D-60D3C7A37763}" type="datetimeFigureOut">
              <a:rPr lang="fa-IR" smtClean="0"/>
              <a:t>05/08/1442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662E60E-452D-4BE4-835C-6AB9680AEDE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0549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5A63C548-3D58-465C-A068-CAF24BABEF84}" type="datetime8">
              <a:rPr lang="fa-IR" smtClean="0"/>
              <a:t>18 مارس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 rtl="0">
              <a:defRPr sz="1200">
                <a:cs typeface="B Koodak" panose="00000700000000000000" pitchFamily="2" charset="-78"/>
              </a:defRPr>
            </a:lvl1pPr>
          </a:lstStyle>
          <a:p>
            <a:pPr algn="l"/>
            <a:fld id="{A11BDC85-1447-4434-B448-F2E7A42A379B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r" rtl="1">
              <a:lnSpc>
                <a:spcPct val="105000"/>
              </a:lnSpc>
              <a:defRPr sz="3900" baseline="0">
                <a:solidFill>
                  <a:schemeClr val="bg2"/>
                </a:solidFill>
                <a:cs typeface="B Koodak" panose="000007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r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  <a:cs typeface="B Koodak" panose="000007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43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1CA7-A219-4644-B67C-DA8F0BF1168D}" type="datetime8">
              <a:rPr lang="fa-IR" smtClean="0"/>
              <a:t>18 مارس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DC85-1447-4434-B448-F2E7A42A37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448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BAB23AB-365B-45F0-B451-6D5E5A03A891}" type="datetime8">
              <a:rPr lang="fa-IR" smtClean="0"/>
              <a:t>18 مارس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A11BDC85-1447-4434-B448-F2E7A42A379B}" type="slidenum">
              <a:rPr lang="fa-IR" smtClean="0"/>
              <a:t>‹#›</a:t>
            </a:fld>
            <a:endParaRPr lang="fa-IR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02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B369-8DC8-4328-9837-5C9F381BD1AF}" type="datetime8">
              <a:rPr lang="fa-IR" smtClean="0"/>
              <a:t>18 مارس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DC85-1447-4434-B448-F2E7A42A37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903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98C5FDC-9731-43F2-A3EB-87AB6CBDCDAF}" type="datetime8">
              <a:rPr lang="fa-IR" smtClean="0"/>
              <a:t>18 مارس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11BDC85-1447-4434-B448-F2E7A42A379B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58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cs typeface="B Koodak" panose="000007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>
            <a:lvl1pPr>
              <a:defRPr sz="2000">
                <a:cs typeface="B Koodak" panose="00000700000000000000" pitchFamily="2" charset="-78"/>
              </a:defRPr>
            </a:lvl1pPr>
            <a:lvl2pPr>
              <a:buFont typeface="Arial" panose="020B0604020202020204" pitchFamily="34" charset="0"/>
              <a:buChar char="•"/>
              <a:defRPr sz="1800">
                <a:cs typeface="B Koodak" panose="00000700000000000000" pitchFamily="2" charset="-78"/>
              </a:defRPr>
            </a:lvl2pPr>
            <a:lvl3pPr>
              <a:buFont typeface="Courier New" panose="02070309020205020404" pitchFamily="49" charset="0"/>
              <a:buChar char="o"/>
              <a:defRPr sz="1700">
                <a:cs typeface="B Koodak" panose="00000700000000000000" pitchFamily="2" charset="-78"/>
              </a:defRPr>
            </a:lvl3pPr>
            <a:lvl4pPr>
              <a:defRPr sz="2000">
                <a:cs typeface="B Koodak" panose="00000700000000000000" pitchFamily="2" charset="-78"/>
              </a:defRPr>
            </a:lvl4pPr>
            <a:lvl5pPr>
              <a:defRPr sz="2000">
                <a:cs typeface="B Koodak" panose="000007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E771-2CAF-44BF-A334-5880E6629BCF}" type="datetime8">
              <a:rPr lang="fa-IR" smtClean="0"/>
              <a:t>18 مارس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Koodak" panose="00000700000000000000" pitchFamily="2" charset="-78"/>
              </a:defRPr>
            </a:lvl1pPr>
          </a:lstStyle>
          <a:p>
            <a:fld id="{A11BDC85-1447-4434-B448-F2E7A42A379B}" type="slidenum">
              <a:rPr lang="fa-IR" smtClean="0"/>
              <a:pPr/>
              <a:t>‹#›</a:t>
            </a:fld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397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6011-9509-425A-93D8-36689C819449}" type="datetime8">
              <a:rPr lang="fa-IR" smtClean="0"/>
              <a:t>18 مارس 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DC85-1447-4434-B448-F2E7A42A37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887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397B-CC28-4A74-A942-120FCD360474}" type="datetime8">
              <a:rPr lang="fa-IR" smtClean="0"/>
              <a:t>18 مارس 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DC85-1447-4434-B448-F2E7A42A37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645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1A51-8E8E-496E-B45D-62934D4D4A3A}" type="datetime8">
              <a:rPr lang="fa-IR" smtClean="0"/>
              <a:t>18 مارس 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DC85-1447-4434-B448-F2E7A42A37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641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BC82E06-9A8A-47FB-AF07-92FDC5FFD866}" type="datetime8">
              <a:rPr lang="fa-IR" smtClean="0"/>
              <a:t>18 مارس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A11BDC85-1447-4434-B448-F2E7A42A37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087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042A80D-DEEE-4464-A1AA-19724C14F2B9}" type="datetime8">
              <a:rPr lang="fa-IR" smtClean="0"/>
              <a:t>18 مارس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A11BDC85-1447-4434-B448-F2E7A42A37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190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A7BAD60-7CB9-40A6-A853-B8B9480D74CC}" type="datetime8">
              <a:rPr lang="fa-IR" smtClean="0"/>
              <a:t>18 مارس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11BDC85-1447-4434-B448-F2E7A42A379B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39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1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E19F-523C-4DFB-8544-AD5C1B5A5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/>
              <a:t>الگوی تفریح سالم</a:t>
            </a:r>
            <a:br>
              <a:rPr lang="fa-IR" dirty="0"/>
            </a:br>
            <a:br>
              <a:rPr lang="fa-IR" dirty="0"/>
            </a:br>
            <a:r>
              <a:rPr lang="fa-IR" dirty="0"/>
              <a:t>درس: تفکر و سبک زندگی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F1E79-B545-43D6-911E-50DCE4407F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محمد وجهی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CCCE9-9270-44DE-9861-7701F181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11BDC85-1447-4434-B448-F2E7A42A379B}" type="slidenum">
              <a:rPr lang="fa-IR" smtClean="0"/>
              <a:pPr algn="l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91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DCE0-8951-4049-9B94-A2919D77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i="0" dirty="0">
                <a:effectLst/>
                <a:latin typeface="Vazir-light"/>
              </a:rPr>
              <a:t>کار روزانه را با تفریح انجام دهید</a:t>
            </a:r>
            <a:endParaRPr lang="fa-I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538BEC-710E-4BF7-BE0F-A3605ACFB9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6" y="2661779"/>
            <a:ext cx="4160838" cy="2766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40B4F-8772-4087-8574-B5977E2975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a-IR" b="0" i="0" dirty="0">
                <a:effectLst/>
                <a:latin typeface="Vazir-light"/>
              </a:rPr>
              <a:t>هر یک از این فعالیت‌های عادی روزمره و شغلی می‌تواند به نوبه خود تفریحی باشد</a:t>
            </a:r>
          </a:p>
          <a:p>
            <a:pPr lvl="1"/>
            <a:r>
              <a:rPr lang="fa-IR" b="0" i="0" dirty="0">
                <a:effectLst/>
                <a:latin typeface="Vazir-light"/>
              </a:rPr>
              <a:t> باعث می شود کار با لذت و به خوبی انجام شود</a:t>
            </a:r>
          </a:p>
          <a:p>
            <a:r>
              <a:rPr lang="fa-IR" b="0" i="0" dirty="0">
                <a:effectLst/>
                <a:latin typeface="Vazir-light"/>
              </a:rPr>
              <a:t>ما نیز می‌توانیم مانند این افراد با در نظر گرفتن شرایط و مدیریت زمان زندگی و شغل خودمان، را به تفریح تبدیل کنیم</a:t>
            </a:r>
            <a:endParaRPr lang="fa-I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35B57-AC3D-45A1-9C6D-2CB3CE2F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DC85-1447-4434-B448-F2E7A42A379B}" type="slidenum">
              <a:rPr lang="fa-IR" smtClean="0"/>
              <a:pPr/>
              <a:t>2</a:t>
            </a:fld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712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6CDA-CC18-4D32-BB15-4DDE5D28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i="0" dirty="0">
                <a:effectLst/>
                <a:latin typeface="Vazir-light"/>
              </a:rPr>
              <a:t> نگرش‌تان را تغییر دهید</a:t>
            </a:r>
            <a:endParaRPr lang="fa-I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6F1A08-AD3A-49D0-AC43-F8F5F6A3C1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6" y="2438399"/>
            <a:ext cx="4160838" cy="3133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8FDBA-753D-4079-BDCA-626CEF58B2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a-IR" b="0" i="0" dirty="0">
                <a:effectLst/>
                <a:latin typeface="Vazir-light"/>
              </a:rPr>
              <a:t>تغییر نگرش برای انجام فعالیت‌های روزمره می‌تواند حلال بسیاری از مشکلات باشد.</a:t>
            </a:r>
          </a:p>
          <a:p>
            <a:pPr lvl="1"/>
            <a:r>
              <a:rPr lang="fa-IR" sz="1700" b="0" i="0" dirty="0">
                <a:effectLst/>
                <a:latin typeface="Vazir-light"/>
              </a:rPr>
              <a:t>به‌عنوان مثال اگر شما انجام کاری را با دید منفی و تکراری بنگرید آن کار برای شما خسته‌کننده و دشوار است.</a:t>
            </a:r>
          </a:p>
          <a:p>
            <a:r>
              <a:rPr lang="fa-IR" b="0" i="0" dirty="0">
                <a:effectLst/>
                <a:latin typeface="Vazir-light"/>
              </a:rPr>
              <a:t>با تغییر نگرش و دیدی مثبت این کار سخت و طاقت‌فرسا یا خواندن یک درس سخت و دشوار را با لذت به اتمام ببرید.</a:t>
            </a:r>
            <a:endParaRPr lang="fa-IR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431D-270F-4EBC-8197-3D4104DB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DC85-1447-4434-B448-F2E7A42A379B}" type="slidenum">
              <a:rPr lang="fa-IR" smtClean="0"/>
              <a:pPr/>
              <a:t>3</a:t>
            </a:fld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419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395685-EDA6-4B8D-81AE-756AE31B1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DC85-1447-4434-B448-F2E7A42A379B}" type="slidenum">
              <a:rPr lang="fa-IR" smtClean="0"/>
              <a:t>4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AC321-21D1-4774-B437-1A723D9C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138" y="1663202"/>
            <a:ext cx="5859724" cy="2037333"/>
          </a:xfrm>
        </p:spPr>
        <p:txBody>
          <a:bodyPr>
            <a:noAutofit/>
          </a:bodyPr>
          <a:lstStyle/>
          <a:p>
            <a:r>
              <a:rPr lang="fa-IR" sz="2100" b="0" i="0" dirty="0">
                <a:effectLst/>
                <a:latin typeface="Vazir" panose="020B0603030804020204" pitchFamily="34" charset="-78"/>
                <a:cs typeface="B Koodak" panose="00000700000000000000" pitchFamily="2" charset="-78"/>
              </a:rPr>
              <a:t>امام رضا (ع) می‌فرمایند: «اوقات روز شما 4 بخش باشد؛ بخشی برای تامین معاش، بخشی برای عبادت، بخشی برای معاشرت با برادران مورد اعتماد و کسانی که شما را به عیب هایتان واقف می‌سازند، بخشی را هم به تفریحات و لذایذ خود اختصاص دهید و از مسرت و شادی ساعات تفریح نیرو بگیرید و از این نیرو برای انجام وظائف استفاده کنید»</a:t>
            </a:r>
            <a:endParaRPr lang="fa-IR" sz="2100" dirty="0">
              <a:cs typeface="B Koodak" panose="00000700000000000000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CD490-FA6C-40A6-8277-FD55D46B3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b="0" i="0" dirty="0">
                <a:effectLst/>
                <a:latin typeface="Vazir" panose="020B0603030804020204" pitchFamily="34" charset="-78"/>
                <a:cs typeface="B Koodak" panose="00000700000000000000" pitchFamily="2" charset="-78"/>
              </a:rPr>
              <a:t>بحارالانوار، ص 321</a:t>
            </a:r>
          </a:p>
          <a:p>
            <a:br>
              <a:rPr lang="fa-IR" dirty="0">
                <a:cs typeface="B Koodak" panose="00000700000000000000" pitchFamily="2" charset="-78"/>
              </a:rPr>
            </a:br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839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E3DF-89E3-4655-A94B-06AC19DA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i="0" dirty="0">
                <a:effectLst/>
                <a:latin typeface="Vazir-light"/>
              </a:rPr>
              <a:t>وقتی را برای استراحت اختصاص دهید</a:t>
            </a:r>
            <a:endParaRPr lang="fa-I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29AD43-BBCB-425F-9C5D-D9619C91CE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1" b="96689" l="5667" r="97667">
                        <a14:foregroundMark x1="43167" y1="8609" x2="43167" y2="8609"/>
                        <a14:foregroundMark x1="52667" y1="7781" x2="38333" y2="7947"/>
                        <a14:foregroundMark x1="38333" y1="7947" x2="25167" y2="15066"/>
                        <a14:foregroundMark x1="25167" y1="15066" x2="15667" y2="24338"/>
                        <a14:foregroundMark x1="15667" y1="24338" x2="13333" y2="30629"/>
                        <a14:foregroundMark x1="73333" y1="14238" x2="83000" y2="24669"/>
                        <a14:foregroundMark x1="83000" y1="24669" x2="87000" y2="32781"/>
                        <a14:foregroundMark x1="55000" y1="5960" x2="86167" y2="24338"/>
                        <a14:foregroundMark x1="94000" y1="44536" x2="93833" y2="58940"/>
                        <a14:foregroundMark x1="93833" y1="58940" x2="89333" y2="62417"/>
                        <a14:foregroundMark x1="86000" y1="64073" x2="84333" y2="46192"/>
                        <a14:foregroundMark x1="84333" y1="46192" x2="75000" y2="33444"/>
                        <a14:foregroundMark x1="87333" y1="23510" x2="93000" y2="35430"/>
                        <a14:foregroundMark x1="93000" y1="35430" x2="94000" y2="63411"/>
                        <a14:foregroundMark x1="94000" y1="63411" x2="79667" y2="86589"/>
                        <a14:foregroundMark x1="79667" y1="86589" x2="53500" y2="95199"/>
                        <a14:foregroundMark x1="53500" y1="95199" x2="27500" y2="86921"/>
                        <a14:foregroundMark x1="27500" y1="86921" x2="9833" y2="66060"/>
                        <a14:foregroundMark x1="9833" y1="66060" x2="10167" y2="39404"/>
                        <a14:foregroundMark x1="10167" y1="39404" x2="12500" y2="28477"/>
                        <a14:foregroundMark x1="7667" y1="39073" x2="5833" y2="57285"/>
                        <a14:foregroundMark x1="32000" y1="91391" x2="58833" y2="96854"/>
                        <a14:foregroundMark x1="58833" y1="96854" x2="68833" y2="92715"/>
                        <a14:foregroundMark x1="97667" y1="50000" x2="97667" y2="50000"/>
                        <a14:foregroundMark x1="28833" y1="10927" x2="28833" y2="10927"/>
                        <a14:foregroundMark x1="44833" y1="5132" x2="36500" y2="7119"/>
                        <a14:foregroundMark x1="28168" y1="9768" x2="27667" y2="10265"/>
                        <a14:foregroundMark x1="28667" y1="9272" x2="28168" y2="9768"/>
                        <a14:foregroundMark x1="41667" y1="5298" x2="41667" y2="5298"/>
                        <a14:foregroundMark x1="27180" y1="11711" x2="43500" y2="4967"/>
                        <a14:foregroundMark x1="22667" y1="13576" x2="23388" y2="13278"/>
                        <a14:foregroundMark x1="28272" y1="9768" x2="41333" y2="4801"/>
                        <a14:foregroundMark x1="26700" y1="10366" x2="28272" y2="9768"/>
                        <a14:foregroundMark x1="20000" y1="12914" x2="20385" y2="12768"/>
                        <a14:foregroundMark x1="29431" y1="9768" x2="32333" y2="7947"/>
                        <a14:foregroundMark x1="26846" y1="11390" x2="29431" y2="9768"/>
                        <a14:foregroundMark x1="22566" y1="14075" x2="23178" y2="13691"/>
                        <a14:foregroundMark x1="18528" y1="16609" x2="18743" y2="16474"/>
                        <a14:foregroundMark x1="32333" y1="7947" x2="40000" y2="7616"/>
                        <a14:backgroundMark x1="21333" y1="12417" x2="21333" y2="12417"/>
                        <a14:backgroundMark x1="20500" y1="13079" x2="22500" y2="11589"/>
                        <a14:backgroundMark x1="25500" y1="10099" x2="23333" y2="11589"/>
                        <a14:backgroundMark x1="16667" y1="17384" x2="16667" y2="17384"/>
                        <a14:backgroundMark x1="16500" y1="17715" x2="16500" y2="17715"/>
                        <a14:backgroundMark x1="17000" y1="17384" x2="17333" y2="17219"/>
                        <a14:backgroundMark x1="17333" y1="17219" x2="17333" y2="17219"/>
                        <a14:backgroundMark x1="16833" y1="17550" x2="16667" y2="17881"/>
                        <a14:backgroundMark x1="16833" y1="17384" x2="18000" y2="16556"/>
                        <a14:backgroundMark x1="17667" y1="17053" x2="18833" y2="15894"/>
                        <a14:backgroundMark x1="19000" y1="15894" x2="21167" y2="14073"/>
                        <a14:backgroundMark x1="21500" y1="13079" x2="23667" y2="11755"/>
                        <a14:backgroundMark x1="24333" y1="11424" x2="26667" y2="10430"/>
                        <a14:backgroundMark x1="27000" y1="9768" x2="27000" y2="9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6" y="2438400"/>
            <a:ext cx="3825749" cy="385125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3D751-B9D0-4706-B0A2-D10922080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4126993"/>
          </a:xfrm>
        </p:spPr>
        <p:txBody>
          <a:bodyPr>
            <a:normAutofit/>
          </a:bodyPr>
          <a:lstStyle/>
          <a:p>
            <a:r>
              <a:rPr lang="fa-IR" b="0" i="0" dirty="0">
                <a:effectLst/>
                <a:latin typeface="Vazir-light"/>
              </a:rPr>
              <a:t>با انجام تفریح و اختصاص دادن زمانی کوتاه به سلامت جسمی و روحی خود بیندیشید.</a:t>
            </a:r>
          </a:p>
          <a:p>
            <a:r>
              <a:rPr lang="fa-IR" b="0" i="0" dirty="0">
                <a:effectLst/>
                <a:latin typeface="Vazir-light"/>
              </a:rPr>
              <a:t>متأسفانه برخی از افراد به ظاهر موفق به شدت درگیر کارهای روزمره خود بوده و به علت اختصاص ندادن زمانی اندک به استراحت و تفریح و همچنین ناتوان بودن در تبدیل کار به تفریح در سنین میانسالی یا در اوج فعالیت‌های اجتماعی و اقتصادی دچار خستگی‌های مفرط روحی و جسمی شده که آنان را از انجام فعالیت‌های مثبت و سازنده بازمی‌دارد</a:t>
            </a:r>
            <a:endParaRPr lang="fa-I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99BCD-823A-43D6-B9A2-A4117EFB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DC85-1447-4434-B448-F2E7A42A379B}" type="slidenum">
              <a:rPr lang="fa-IR" smtClean="0"/>
              <a:pPr/>
              <a:t>5</a:t>
            </a:fld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518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9655A-2B91-4900-B260-BF9CCB72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نتایج مثبت تفریح سالم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83A42C-1B5A-4842-8076-9C043779AA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7143" y1="28542" x2="41818" y2="46042"/>
                        <a14:backgroundMark x1="41818" y1="46042" x2="44156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68" t="12807" r="14113" b="14632"/>
          <a:stretch/>
        </p:blipFill>
        <p:spPr>
          <a:xfrm>
            <a:off x="2806706" y="1952169"/>
            <a:ext cx="4935820" cy="463006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DB761-E096-4083-9174-EDF7B3FE87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a-IR" b="0" i="0" dirty="0">
                <a:effectLst/>
                <a:latin typeface="Vazir-light"/>
              </a:rPr>
              <a:t>بهداشت روان</a:t>
            </a:r>
          </a:p>
          <a:p>
            <a:r>
              <a:rPr lang="fa-IR" b="0" i="0" dirty="0">
                <a:effectLst/>
                <a:latin typeface="Vazir-light"/>
              </a:rPr>
              <a:t> ازدیاد انرژی</a:t>
            </a:r>
          </a:p>
          <a:p>
            <a:r>
              <a:rPr lang="fa-IR" b="0" i="0" dirty="0">
                <a:effectLst/>
                <a:latin typeface="Vazir-light"/>
              </a:rPr>
              <a:t> بهبود روند ارتباطات اجتماعی</a:t>
            </a:r>
          </a:p>
          <a:p>
            <a:r>
              <a:rPr lang="fa-IR" b="0" i="0" dirty="0">
                <a:effectLst/>
                <a:latin typeface="Vazir-light"/>
              </a:rPr>
              <a:t> افزایش راندمان و بازدهی فعالیت‌های شغلی</a:t>
            </a:r>
          </a:p>
          <a:p>
            <a:r>
              <a:rPr lang="fa-IR" b="0" i="0" dirty="0">
                <a:effectLst/>
                <a:latin typeface="Vazir-light"/>
              </a:rPr>
              <a:t> شادی و نشاط</a:t>
            </a:r>
          </a:p>
          <a:p>
            <a:r>
              <a:rPr lang="fa-IR" b="0" i="0" dirty="0">
                <a:effectLst/>
                <a:latin typeface="Vazir-light"/>
              </a:rPr>
              <a:t>موفقیت افراد</a:t>
            </a:r>
            <a:endParaRPr lang="fa-I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CDADC-8B21-4017-9CB0-D919402F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DC85-1447-4434-B448-F2E7A42A379B}" type="slidenum">
              <a:rPr lang="fa-IR" smtClean="0"/>
              <a:pPr/>
              <a:t>6</a:t>
            </a:fld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7826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1E77-AB44-4D2C-97A2-86B3B18B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0" i="0" dirty="0">
                <a:effectLst/>
                <a:latin typeface="Vazir-light"/>
              </a:rPr>
              <a:t> </a:t>
            </a:r>
            <a:r>
              <a:rPr lang="fa-IR" b="1" i="0" dirty="0">
                <a:effectLst/>
                <a:latin typeface="Vazir-light"/>
              </a:rPr>
              <a:t>تفریح را تبدیل به کار نکنید</a:t>
            </a:r>
            <a:br>
              <a:rPr lang="fa-IR" dirty="0"/>
            </a:br>
            <a:endParaRPr lang="fa-I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9DA06-7EB7-41A8-A92D-10F393D5FB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a-IR" sz="2100" b="0" i="0" dirty="0">
                <a:effectLst/>
                <a:latin typeface="Vazir-light"/>
              </a:rPr>
              <a:t>به عنوان مثال این افراد حتی در هنگام سفر با خود کوله‌باری از مشغله‌های کاری را حمل می‌کنند و حین سفر قواعد و چارچوب‌های خشک و غیر قابل انعطاف را به کار می‌برند.</a:t>
            </a:r>
          </a:p>
          <a:p>
            <a:r>
              <a:rPr lang="fa-IR" sz="2100" dirty="0">
                <a:latin typeface="Vazir-light"/>
              </a:rPr>
              <a:t>این افراد</a:t>
            </a:r>
            <a:r>
              <a:rPr lang="fa-IR" sz="2100" b="0" i="0" dirty="0">
                <a:effectLst/>
                <a:latin typeface="Vazir-light"/>
              </a:rPr>
              <a:t> نه تنها از سفر لذت نمی‌برند بلکه کاری سنگین و خسته‌کننده‌ را هم به انجام می‌رسانند.</a:t>
            </a:r>
            <a:endParaRPr lang="fa-IR" sz="2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84ACA-88D9-43CC-B60F-3D22E026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DC85-1447-4434-B448-F2E7A42A379B}" type="slidenum">
              <a:rPr lang="fa-IR" smtClean="0"/>
              <a:pPr/>
              <a:t>7</a:t>
            </a:fld>
            <a:endParaRPr lang="fa-IR" dirty="0">
              <a:cs typeface="B Koodak" panose="00000700000000000000" pitchFamily="2" charset="-78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046687B-345B-4C58-8F28-95C5559193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6" y="2584691"/>
            <a:ext cx="4526217" cy="301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791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06B353-C595-483A-8D81-C8838388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DC85-1447-4434-B448-F2E7A42A379B}" type="slidenum">
              <a:rPr lang="fa-IR" smtClean="0"/>
              <a:t>8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3C9348-C8D9-4E05-98F5-4B4A0DD3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7200" dirty="0">
                <a:cs typeface="B Koodak" panose="00000700000000000000" pitchFamily="2" charset="-78"/>
              </a:rPr>
              <a:t>پایان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6D5C5-7C91-4F52-BDF4-195C6E7E0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>
                <a:cs typeface="B Koodak" panose="00000700000000000000" pitchFamily="2" charset="-78"/>
              </a:rPr>
              <a:t>منبع: باشگاه خبرنگاران جوان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7068E-0F73-4011-BCD6-D33307424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9171">
            <a:off x="2679831" y="143516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7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75</TotalTime>
  <Words>397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Schoolbook</vt:lpstr>
      <vt:lpstr>Corbel</vt:lpstr>
      <vt:lpstr>Courier New</vt:lpstr>
      <vt:lpstr>Vazir</vt:lpstr>
      <vt:lpstr>Vazir-light</vt:lpstr>
      <vt:lpstr>Feathered</vt:lpstr>
      <vt:lpstr>الگوی تفریح سالم  درس: تفکر و سبک زندگی</vt:lpstr>
      <vt:lpstr>کار روزانه را با تفریح انجام دهید</vt:lpstr>
      <vt:lpstr> نگرش‌تان را تغییر دهید</vt:lpstr>
      <vt:lpstr>امام رضا (ع) می‌فرمایند: «اوقات روز شما 4 بخش باشد؛ بخشی برای تامین معاش، بخشی برای عبادت، بخشی برای معاشرت با برادران مورد اعتماد و کسانی که شما را به عیب هایتان واقف می‌سازند، بخشی را هم به تفریحات و لذایذ خود اختصاص دهید و از مسرت و شادی ساعات تفریح نیرو بگیرید و از این نیرو برای انجام وظائف استفاده کنید»</vt:lpstr>
      <vt:lpstr>وقتی را برای استراحت اختصاص دهید</vt:lpstr>
      <vt:lpstr>نتایج مثبت تفریح سالم</vt:lpstr>
      <vt:lpstr> تفریح را تبدیل به کار نکنید </vt:lpstr>
      <vt:lpstr>پایان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الگوی تفریح سالم درس: تفکر و سبک زندگی</dc:title>
  <dc:creator>mahdi vajhi</dc:creator>
  <cp:lastModifiedBy>mahdi vajhi</cp:lastModifiedBy>
  <cp:revision>24</cp:revision>
  <dcterms:created xsi:type="dcterms:W3CDTF">2021-03-18T06:12:46Z</dcterms:created>
  <dcterms:modified xsi:type="dcterms:W3CDTF">2021-03-18T07:28:13Z</dcterms:modified>
</cp:coreProperties>
</file>