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0"/>
  </p:notesMasterIdLst>
  <p:sldIdLst>
    <p:sldId id="265" r:id="rId2"/>
    <p:sldId id="260" r:id="rId3"/>
    <p:sldId id="271" r:id="rId4"/>
    <p:sldId id="264" r:id="rId5"/>
    <p:sldId id="266" r:id="rId6"/>
    <p:sldId id="263" r:id="rId7"/>
    <p:sldId id="262" r:id="rId8"/>
    <p:sldId id="26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CC00"/>
    <a:srgbClr val="FFFF66"/>
    <a:srgbClr val="CD002C"/>
    <a:srgbClr val="FFCCCC"/>
    <a:srgbClr val="003366"/>
    <a:srgbClr val="336699"/>
    <a:srgbClr val="FF99FF"/>
    <a:srgbClr val="99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2752" autoAdjust="0"/>
  </p:normalViewPr>
  <p:slideViewPr>
    <p:cSldViewPr snapToGrid="0" snapToObjects="1">
      <p:cViewPr varScale="1">
        <p:scale>
          <a:sx n="82" d="100"/>
          <a:sy n="82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52D2-2129-41B0-A885-A2D9FEF347B9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F349-07FB-4A26-AB30-46D99CD9E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FF71-2D6C-49C2-BCF3-1BF3A5779FF5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D33C-E0F4-4A24-9EE8-69093BC2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57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C741-37E8-465B-BFE0-A0EE6EBC674C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5366-2BD8-4192-B78C-A0B15D2BE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76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9AE9-8282-4012-BAC1-2E8A166F88EA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E137-E03A-4596-AED8-770890BA7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67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14B7-B4C9-4307-AB2F-9C4F9C4A4A3D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9913-E087-48BF-BFEB-CAEB2355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36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28A8-4510-432A-BE46-A54517B53A3B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9469-61F3-496A-9B0E-FB18441D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14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AAE0-40F6-44EB-9322-CE338B76924C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E687-C9F0-4ECD-ADF2-3B8BC3D83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0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032A-6C31-462A-9033-8EB00F7D7013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F3F6-B23A-4B72-BD61-3691D0D2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82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C90-1674-4BBA-9502-D305FF887318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8435-1FBD-4EAF-B931-DC766658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60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2ABB-7C13-4052-8626-761A30945202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1429-8C37-4836-B30F-87FDA5BDD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2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33E2-106B-4186-A08F-1080834E2604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AC39-8CB6-4D46-96D1-BA77BE5B7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4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58A2D-1216-4039-91A3-1A03599A00C6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68DFAB-2CC2-4A9D-AF8D-0EB32A84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8538" y="917148"/>
            <a:ext cx="36945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"/>
          <a:stretch/>
        </p:blipFill>
        <p:spPr>
          <a:xfrm>
            <a:off x="6260816" y="1052052"/>
            <a:ext cx="5616551" cy="355757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9435C0-F140-46B8-8CB8-6AF4F37CC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015" y="3089415"/>
            <a:ext cx="5040923" cy="317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615F51-C363-4C0D-B5E9-DEDFCD625B78}"/>
              </a:ext>
            </a:extLst>
          </p:cNvPr>
          <p:cNvSpPr txBox="1">
            <a:spLocks/>
          </p:cNvSpPr>
          <p:nvPr/>
        </p:nvSpPr>
        <p:spPr>
          <a:xfrm>
            <a:off x="7266082" y="5348806"/>
            <a:ext cx="3606018" cy="914283"/>
          </a:xfrm>
          <a:prstGeom prst="rect">
            <a:avLst/>
          </a:prstGeom>
          <a:solidFill>
            <a:srgbClr val="CD002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Times New Roman" panose="02020603050405020304" pitchFamily="18" charset="0"/>
              </a:rPr>
              <a:t>کلمات ربط</a:t>
            </a:r>
            <a:endParaRPr kumimoji="0" lang="en-US" sz="6000" b="1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8" y="432619"/>
            <a:ext cx="581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Compound Sentence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966" y="1657808"/>
            <a:ext cx="11052928" cy="2616101"/>
          </a:xfrm>
          <a:prstGeom prst="rect">
            <a:avLst/>
          </a:prstGeom>
          <a:solidFill>
            <a:schemeClr val="tx2">
              <a:lumMod val="60000"/>
              <a:lumOff val="40000"/>
              <a:shade val="30000"/>
              <a:satMod val="1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learned that every sentence must have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subject and one verb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 sentence is called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sentence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/>
            <a:r>
              <a:rPr 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در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vision2</a:t>
            </a:r>
            <a:r>
              <a:rPr 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آموختیم که هر جمله ای باید </a:t>
            </a:r>
            <a:r>
              <a:rPr lang="fa-I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حداقل دارای یک فاعل و یک فعل </a:t>
            </a:r>
            <a:r>
              <a:rPr 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باشد که به آن</a:t>
            </a:r>
            <a:r>
              <a:rPr lang="fa-IR" sz="2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srgbClr val="FF99CC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جمله ساده </a:t>
            </a:r>
            <a:r>
              <a:rPr 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گفته می شود.</a:t>
            </a:r>
          </a:p>
          <a:p>
            <a:pPr algn="r" rtl="1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sentence with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subject, more than one verb and a connecting word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(coordinated conjunction)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and, or, but or so is called a </a:t>
            </a:r>
            <a:r>
              <a:rPr lang="en-US" sz="2400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sentence.</a:t>
            </a:r>
            <a:endParaRPr lang="fa-IR" sz="2400" b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جمله ای با</a:t>
            </a:r>
            <a:r>
              <a:rPr lang="fa-IR" sz="2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بیش از یک فاعل، یک فعل و کلمات ربط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(مانند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and, or, but, so</a:t>
            </a:r>
            <a:r>
              <a:rPr lang="fa-IR" sz="24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solidFill>
                  <a:srgbClr val="FF99CC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جمله مرکب </a:t>
            </a:r>
            <a:r>
              <a:rPr 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نامیده می شود.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2711" y="4805269"/>
            <a:ext cx="3537029" cy="163121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coordinated conjunction</a:t>
            </a:r>
            <a:r>
              <a:rPr lang="fa-I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fa-IR" sz="2000" b="1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حروف ربط هم پایه ساز را برای وصل کردن دو کلمه، عبارت و یا جمله که از لحاظ گرامری </a:t>
            </a:r>
            <a:r>
              <a:rPr lang="fa-IR" sz="2000" b="1" dirty="0">
                <a:solidFill>
                  <a:srgbClr val="CD002C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مشابه</a:t>
            </a:r>
            <a:r>
              <a:rPr lang="fa-IR" sz="2000" b="1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یکدیگر هستند مورد استفاده قرار می دهیم.</a:t>
            </a:r>
            <a:endParaRPr lang="en-US" sz="20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4684" y="5375395"/>
            <a:ext cx="75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and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577160" y="5376561"/>
            <a:ext cx="75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nor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812208" y="5359267"/>
            <a:ext cx="75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for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7109229" y="5371833"/>
            <a:ext cx="75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so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459636" y="5376561"/>
            <a:ext cx="75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but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5347293" y="5376833"/>
            <a:ext cx="75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or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229001" y="5376833"/>
            <a:ext cx="7545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yet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7123990" y="5990506"/>
            <a:ext cx="756000" cy="50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fa-IR" sz="1600" b="1" dirty="0">
                <a:latin typeface="Times New Roman" panose="02020603050405020304" pitchFamily="18" charset="0"/>
                <a:cs typeface="B Zar" panose="00000400000000000000" pitchFamily="2" charset="-78"/>
              </a:rPr>
              <a:t>بنابراین</a:t>
            </a:r>
            <a:endParaRPr lang="en-US" sz="1600" b="1" dirty="0">
              <a:cs typeface="B Zar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05350" y="5967421"/>
            <a:ext cx="778172" cy="50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endParaRPr lang="en-US" sz="600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ctr"/>
            <a:r>
              <a:rPr lang="fa-IR" sz="1100" b="1" dirty="0">
                <a:latin typeface="Times New Roman" panose="02020603050405020304" pitchFamily="18" charset="0"/>
                <a:cs typeface="B Zar" panose="00000400000000000000" pitchFamily="2" charset="-78"/>
              </a:rPr>
              <a:t>با این وجود</a:t>
            </a:r>
            <a:endParaRPr lang="en-US" sz="1100" b="1" dirty="0">
              <a:cs typeface="B Zar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40967" y="5940678"/>
            <a:ext cx="756000" cy="52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fa-IR" sz="2400" b="1" dirty="0">
                <a:latin typeface="Times New Roman" panose="02020603050405020304" pitchFamily="18" charset="0"/>
                <a:cs typeface="B Zar" panose="00000400000000000000" pitchFamily="2" charset="-78"/>
              </a:rPr>
              <a:t>یا</a:t>
            </a:r>
            <a:endParaRPr lang="en-US" sz="2400" b="1" dirty="0">
              <a:cs typeface="B Zar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52803" y="5940678"/>
            <a:ext cx="756000" cy="52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fa-IR" sz="2400" b="1" dirty="0">
                <a:latin typeface="Times New Roman" panose="02020603050405020304" pitchFamily="18" charset="0"/>
                <a:cs typeface="B Zar" panose="00000400000000000000" pitchFamily="2" charset="-78"/>
              </a:rPr>
              <a:t>اما</a:t>
            </a:r>
            <a:endParaRPr lang="en-US" sz="2400" b="1" dirty="0">
              <a:cs typeface="B Zar" panose="000004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2271" y="5940678"/>
            <a:ext cx="756000" cy="52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fa-IR" sz="2400" b="1" dirty="0">
                <a:latin typeface="Times New Roman" panose="02020603050405020304" pitchFamily="18" charset="0"/>
                <a:cs typeface="B Zar" panose="00000400000000000000" pitchFamily="2" charset="-78"/>
              </a:rPr>
              <a:t>و نه</a:t>
            </a:r>
            <a:endParaRPr lang="en-US" sz="2400" b="1" dirty="0">
              <a:cs typeface="B Zar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86944" y="5940678"/>
            <a:ext cx="756000" cy="52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fa-IR" sz="2400" b="1" dirty="0">
                <a:latin typeface="Times New Roman" panose="02020603050405020304" pitchFamily="18" charset="0"/>
                <a:cs typeface="B Zar" panose="00000400000000000000" pitchFamily="2" charset="-78"/>
              </a:rPr>
              <a:t>و</a:t>
            </a:r>
            <a:endParaRPr lang="en-US" sz="2400" b="1" dirty="0">
              <a:cs typeface="B Zar" panose="000004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2538" y="5940678"/>
            <a:ext cx="756000" cy="52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latin typeface="Times New Roman" panose="02020603050405020304" pitchFamily="18" charset="0"/>
                <a:cs typeface="B Zar" panose="00000400000000000000" pitchFamily="2" charset="-78"/>
              </a:rPr>
              <a:t>زیرا</a:t>
            </a:r>
            <a:endParaRPr lang="en-US" sz="2400" b="1" dirty="0"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538" y="4788511"/>
            <a:ext cx="607269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fanboys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283" y="363793"/>
            <a:ext cx="2015613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+mj-cs"/>
              </a:rPr>
              <a:t>AND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5213" y="363793"/>
            <a:ext cx="810178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1A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‘and’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similar activities or feelings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8685" y="5274007"/>
            <a:ext cx="3076483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I get up early in the morning.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202945" y="5274008"/>
            <a:ext cx="2640466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I make an omelet myself.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823814" y="5813945"/>
            <a:ext cx="6019597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get up early in the morning,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and</a:t>
            </a:r>
            <a:r>
              <a:rPr lang="en-US" b="1" dirty="0">
                <a:solidFill>
                  <a:srgbClr val="DA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make an omelet myself.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92989" y="1415540"/>
            <a:ext cx="520435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حرف ربط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and</a:t>
            </a:r>
            <a:r>
              <a:rPr lang="fa-IR" sz="2400" b="1" dirty="0">
                <a:cs typeface="+mj-cs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به معنای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"و" </a:t>
            </a:r>
            <a:r>
              <a:rPr lang="fa-IR" sz="2400" dirty="0">
                <a:cs typeface="B Titr" panose="00000700000000000000" pitchFamily="2" charset="-78"/>
              </a:rPr>
              <a:t>است و برای نشان دادن یکسانی دو چیز استفاده می شود، در واقع در این حالت اطلاعات بیشتری را اضافه میکنیم.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4" y="1912496"/>
            <a:ext cx="2353390" cy="3163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512DE-CBA5-45D1-A10A-1DB9A8DFD1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6483" y="2850951"/>
            <a:ext cx="2353390" cy="202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9102E9-D853-4CCD-A58D-D690F8C109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3443" y="3036276"/>
            <a:ext cx="2428571" cy="202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517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2283" y="363793"/>
            <a:ext cx="2015613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+mj-cs"/>
              </a:rPr>
              <a:t>BUT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5213" y="363793"/>
            <a:ext cx="810178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CONTRAST: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‘but’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 contrast or difference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30563" y="5078247"/>
            <a:ext cx="231345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The book was boring.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862774" y="5074595"/>
            <a:ext cx="277544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Tom had to read the book.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3340821" y="5735731"/>
            <a:ext cx="529739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book was boring,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but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Tom had to read it.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43339" y="1556564"/>
            <a:ext cx="4173414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حرف ربط 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+mj-cs"/>
              </a:rPr>
              <a:t>but</a:t>
            </a:r>
            <a:r>
              <a:rPr lang="fa-IR" sz="24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به معنای </a:t>
            </a:r>
            <a:r>
              <a:rPr lang="fa-IR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"اما" </a:t>
            </a:r>
            <a:r>
              <a:rPr lang="fa-IR" sz="2400" dirty="0">
                <a:cs typeface="B Titr" panose="00000700000000000000" pitchFamily="2" charset="-78"/>
              </a:rPr>
              <a:t>و </a:t>
            </a:r>
            <a:r>
              <a:rPr lang="fa-IR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"ولی" </a:t>
            </a:r>
            <a:r>
              <a:rPr lang="fa-IR" sz="2400" dirty="0">
                <a:cs typeface="B Titr" panose="00000700000000000000" pitchFamily="2" charset="-78"/>
              </a:rPr>
              <a:t>است و برای نشان دادن تضاد و مغایرت مورد استفاده قرار می گیرد.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481" y="1260650"/>
            <a:ext cx="2710325" cy="4219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A781A2-F5A6-4792-8383-65A6885E4E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6209" y="3045045"/>
            <a:ext cx="2123054" cy="188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4EA8F4-1089-4B8D-A153-FB2EC020D4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9722" y="3146811"/>
            <a:ext cx="2428571" cy="17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2283" y="363793"/>
            <a:ext cx="2015613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+mj-cs"/>
              </a:rPr>
              <a:t>OR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5213" y="363793"/>
            <a:ext cx="810178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‘OR’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two choices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69808" y="5024488"/>
            <a:ext cx="326474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You should do your homework.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368182" y="5024488"/>
            <a:ext cx="292266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You should wash the dishes.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2858615" y="5617669"/>
            <a:ext cx="640337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You should do your home work,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or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you should wash the dishes.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274150" y="1424415"/>
            <a:ext cx="397223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حرف ربط </a:t>
            </a:r>
            <a:r>
              <a:rPr lang="en-US" sz="2400" b="1" dirty="0">
                <a:solidFill>
                  <a:srgbClr val="FFFF00"/>
                </a:solidFill>
                <a:cs typeface="+mj-cs"/>
              </a:rPr>
              <a:t>or</a:t>
            </a:r>
            <a:r>
              <a:rPr lang="fa-IR" sz="2400" b="1" dirty="0">
                <a:cs typeface="+mj-cs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به معنای 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"یا" </a:t>
            </a:r>
            <a:r>
              <a:rPr lang="fa-IR" sz="2400" dirty="0">
                <a:cs typeface="B Titr" panose="00000700000000000000" pitchFamily="2" charset="-78"/>
              </a:rPr>
              <a:t>است و برای نشان دادن انتخاب یک گزینه از بین چند گزینه استفاده می شود.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" y="1302645"/>
            <a:ext cx="2786617" cy="4142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939AEB-73A6-4473-B6B9-9C2D0065A2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8182" y="2848852"/>
            <a:ext cx="2238965" cy="200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DA0C1-7CE4-4AE3-AA97-4D2BAFF293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900" y="2954214"/>
            <a:ext cx="2335475" cy="189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  <p:bldP spid="33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2283" y="363793"/>
            <a:ext cx="2015613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+mj-cs"/>
              </a:rPr>
              <a:t>SO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5213" y="363793"/>
            <a:ext cx="8101781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‘so’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that the second sentence is the result of the first 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27441" y="5176797"/>
            <a:ext cx="3424977" cy="369332"/>
          </a:xfrm>
          <a:prstGeom prst="rect">
            <a:avLst/>
          </a:prstGeom>
          <a:solidFill>
            <a:srgbClr val="B0D2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Saeed studied hard for the exam.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6658258" y="5176797"/>
            <a:ext cx="2480167" cy="369332"/>
          </a:xfrm>
          <a:prstGeom prst="rect">
            <a:avLst/>
          </a:prstGeom>
          <a:solidFill>
            <a:srgbClr val="B0D2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</a:rPr>
              <a:t>Saeed passed the exam.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2927441" y="5778004"/>
            <a:ext cx="621098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Saeed studied hard for the exam,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so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he passed it.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46817" y="1478727"/>
            <a:ext cx="3972232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حرف ربط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so</a:t>
            </a:r>
            <a:r>
              <a:rPr lang="fa-IR" sz="2400" b="1" dirty="0">
                <a:cs typeface="+mj-cs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به معنای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"بنابراین" </a:t>
            </a:r>
            <a:r>
              <a:rPr lang="fa-IR" sz="2400" dirty="0">
                <a:cs typeface="B Titr" panose="00000700000000000000" pitchFamily="2" charset="-78"/>
              </a:rPr>
              <a:t>و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"پس" </a:t>
            </a:r>
            <a:r>
              <a:rPr lang="fa-IR" sz="2400" dirty="0">
                <a:cs typeface="B Titr" panose="00000700000000000000" pitchFamily="2" charset="-78"/>
              </a:rPr>
              <a:t>است و برای نشان دادن نتیجه و اثر یک چیزی استفاده  می شود.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999" y="1118161"/>
            <a:ext cx="3424977" cy="4410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1F2B32-8C2D-418A-BE52-4321EACB4A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9854" y="2910931"/>
            <a:ext cx="2428571" cy="215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C2B9AA-F145-4480-BBB2-30D7EE403A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5643" y="2971758"/>
            <a:ext cx="2428571" cy="208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t="45994" r="-767" b="3454"/>
          <a:stretch/>
        </p:blipFill>
        <p:spPr>
          <a:xfrm rot="5400000">
            <a:off x="8341749" y="3454079"/>
            <a:ext cx="6410632" cy="719598"/>
          </a:xfrm>
          <a:prstGeom prst="rect">
            <a:avLst/>
          </a:prstGeom>
        </p:spPr>
      </p:pic>
      <p:sp>
        <p:nvSpPr>
          <p:cNvPr id="4" name="Dodecagon 3"/>
          <p:cNvSpPr/>
          <p:nvPr/>
        </p:nvSpPr>
        <p:spPr>
          <a:xfrm>
            <a:off x="421435" y="323514"/>
            <a:ext cx="521110" cy="560439"/>
          </a:xfrm>
          <a:prstGeom prst="dodecagon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7850" y="406085"/>
            <a:ext cx="9291484" cy="40011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زمانیکه دو جمله ساده را به جمله مرکب تبدیل می کنیم لازم است قبل از </a:t>
            </a:r>
            <a:r>
              <a:rPr lang="en-US" sz="2000" b="1" i="1" dirty="0">
                <a:cs typeface="B Titr" panose="00000700000000000000" pitchFamily="2" charset="-78"/>
              </a:rPr>
              <a:t>and , so , but , or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ویرگول</a:t>
            </a:r>
            <a:r>
              <a:rPr lang="fa-IR" dirty="0">
                <a:cs typeface="B Titr" panose="00000700000000000000" pitchFamily="2" charset="-78"/>
              </a:rPr>
              <a:t> بگذاریم.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Dodecagon 8"/>
          <p:cNvSpPr/>
          <p:nvPr/>
        </p:nvSpPr>
        <p:spPr>
          <a:xfrm>
            <a:off x="421435" y="1489778"/>
            <a:ext cx="521110" cy="560439"/>
          </a:xfrm>
          <a:prstGeom prst="dodecagon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7850" y="1563890"/>
            <a:ext cx="6185304" cy="36933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در صورت تکرار یک اسم خاص میتوانیم آن را با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ضمیر مناسب </a:t>
            </a:r>
            <a:r>
              <a:rPr lang="fa-IR" dirty="0">
                <a:cs typeface="B Titr" panose="00000700000000000000" pitchFamily="2" charset="-78"/>
              </a:rPr>
              <a:t>جایگزین کنیم.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3" name="Dodecagon 12"/>
          <p:cNvSpPr/>
          <p:nvPr/>
        </p:nvSpPr>
        <p:spPr>
          <a:xfrm>
            <a:off x="421435" y="2627399"/>
            <a:ext cx="528585" cy="560439"/>
          </a:xfrm>
          <a:prstGeom prst="dodecagon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7850" y="4416407"/>
            <a:ext cx="9291484" cy="36933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کلمات ربط هم پایه ساز علاوه بر اتصال دو جمله کامل و مجزا می توانند دو عنصر گرامری یکسان را نیز متصل کنند.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8" name="Dodecagon 17"/>
          <p:cNvSpPr/>
          <p:nvPr/>
        </p:nvSpPr>
        <p:spPr>
          <a:xfrm>
            <a:off x="428910" y="4326124"/>
            <a:ext cx="521110" cy="560439"/>
          </a:xfrm>
          <a:prstGeom prst="dodecagon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0400" y="2587187"/>
            <a:ext cx="10118208" cy="67710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اگر فاعل جملات ساده یکی باشد می توانیم یکی از آن ها را به قرینه معنایی حذف کنیم و در این حالت نیازی به ویرگول نیست. (البته در حالت حذف یکی از فاعل ها جمله دیگر مرکب نیست، دقت کنید بعد از </a:t>
            </a:r>
            <a:r>
              <a:rPr lang="en-US" sz="2000" b="1" i="1" dirty="0">
                <a:solidFill>
                  <a:srgbClr val="FF0000"/>
                </a:solidFill>
                <a:cs typeface="B Titr" panose="00000700000000000000" pitchFamily="2" charset="-78"/>
              </a:rPr>
              <a:t>so</a:t>
            </a:r>
            <a:r>
              <a:rPr lang="fa-IR" dirty="0">
                <a:cs typeface="B Titr" panose="00000700000000000000" pitchFamily="2" charset="-78"/>
              </a:rPr>
              <a:t> نمیتوانیم فاعل را حذف کنیم)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542" y="927885"/>
            <a:ext cx="5267468" cy="461665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got there early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got really good seats.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9468" y="2063868"/>
            <a:ext cx="6688691" cy="369332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Clara really need to go to work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(Clara) is too sick to drive.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8250336" y="3472355"/>
            <a:ext cx="245035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 tells great jokes. 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2326" y="3463720"/>
            <a:ext cx="231993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 sings brilliantly.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72193" y="3463720"/>
            <a:ext cx="46882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 sings brilliantly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tells great jokes.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8937" y="3896419"/>
            <a:ext cx="435471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 sings brilliantly and tells great jokes.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92881" y="4874636"/>
            <a:ext cx="618449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we start class now, or wait for everyone to get here?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34731" y="5333146"/>
            <a:ext cx="618449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drink milk, orange juice(,) and water every morning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02776" y="5789535"/>
            <a:ext cx="618449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enjoy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book,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movies and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soccer.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34731" y="6235056"/>
            <a:ext cx="512539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and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different problems.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2284" y="334297"/>
            <a:ext cx="1170040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+mj-cs"/>
              </a:rPr>
              <a:t>FOR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284" y="2689126"/>
            <a:ext cx="1170040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+mj-cs"/>
              </a:rPr>
              <a:t>NOR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284" y="5176687"/>
            <a:ext cx="1170040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+mj-cs"/>
              </a:rPr>
              <a:t>YET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9304" y="304801"/>
            <a:ext cx="9144000" cy="461665"/>
          </a:xfrm>
          <a:prstGeom prst="rect">
            <a:avLst/>
          </a:prstGeom>
          <a:solidFill>
            <a:srgbClr val="FFCCCC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1900" dirty="0">
                <a:cs typeface="B Titr" panose="00000700000000000000" pitchFamily="2" charset="-78"/>
              </a:rPr>
              <a:t>حرف ربط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for</a:t>
            </a:r>
            <a:r>
              <a:rPr lang="fa-IR" sz="19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fa-IR" sz="1900" dirty="0">
                <a:cs typeface="B Titr" panose="00000700000000000000" pitchFamily="2" charset="-78"/>
              </a:rPr>
              <a:t>به معنای </a:t>
            </a:r>
            <a:r>
              <a:rPr lang="fa-IR" sz="1900" dirty="0">
                <a:solidFill>
                  <a:srgbClr val="0070C0"/>
                </a:solidFill>
                <a:cs typeface="B Titr" panose="00000700000000000000" pitchFamily="2" charset="-78"/>
              </a:rPr>
              <a:t>“چون" </a:t>
            </a:r>
            <a:r>
              <a:rPr lang="fa-IR" sz="1900" dirty="0">
                <a:cs typeface="B Titr" panose="00000700000000000000" pitchFamily="2" charset="-78"/>
              </a:rPr>
              <a:t>و </a:t>
            </a:r>
            <a:r>
              <a:rPr lang="fa-IR" sz="1900" dirty="0">
                <a:solidFill>
                  <a:srgbClr val="0070C0"/>
                </a:solidFill>
                <a:cs typeface="B Titr" panose="00000700000000000000" pitchFamily="2" charset="-78"/>
              </a:rPr>
              <a:t>"زیرا" </a:t>
            </a:r>
            <a:r>
              <a:rPr lang="fa-IR" sz="1900" dirty="0">
                <a:cs typeface="B Titr" panose="00000700000000000000" pitchFamily="2" charset="-78"/>
              </a:rPr>
              <a:t>است و برای نشان دادن دلیل و علت مورد استفاده قرار می گیرد.</a:t>
            </a:r>
            <a:endParaRPr lang="en-US" sz="19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304" y="2581404"/>
            <a:ext cx="9144000" cy="630942"/>
          </a:xfrm>
          <a:prstGeom prst="rect">
            <a:avLst/>
          </a:prstGeom>
          <a:solidFill>
            <a:srgbClr val="FFCCCC"/>
          </a:solidFill>
          <a:ln w="57150">
            <a:solidFill>
              <a:schemeClr val="accent5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1900" dirty="0">
                <a:cs typeface="B Titr" panose="00000700000000000000" pitchFamily="2" charset="-78"/>
              </a:rPr>
              <a:t>حرف ربط </a:t>
            </a:r>
            <a:r>
              <a:rPr lang="en-US" sz="1900" b="1" dirty="0">
                <a:solidFill>
                  <a:srgbClr val="0070C0"/>
                </a:solidFill>
                <a:cs typeface="+mj-cs"/>
              </a:rPr>
              <a:t>nor</a:t>
            </a:r>
            <a:r>
              <a:rPr lang="fa-IR" sz="19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fa-IR" sz="1900" dirty="0">
                <a:cs typeface="B Titr" panose="00000700000000000000" pitchFamily="2" charset="-78"/>
              </a:rPr>
              <a:t>به معنای </a:t>
            </a:r>
            <a:r>
              <a:rPr lang="fa-IR" sz="1900" dirty="0">
                <a:solidFill>
                  <a:srgbClr val="0070C0"/>
                </a:solidFill>
                <a:cs typeface="B Titr" panose="00000700000000000000" pitchFamily="2" charset="-78"/>
              </a:rPr>
              <a:t>“و نه" </a:t>
            </a:r>
            <a:r>
              <a:rPr lang="fa-IR" sz="1900" dirty="0">
                <a:cs typeface="B Titr" panose="00000700000000000000" pitchFamily="2" charset="-78"/>
              </a:rPr>
              <a:t>است و برای نشان دادن یک حالت منفی بعد از یک حالت منفی دیگر است</a:t>
            </a:r>
          </a:p>
          <a:p>
            <a:pPr algn="ctr" rtl="1"/>
            <a:r>
              <a:rPr lang="fa-IR" sz="1600" dirty="0">
                <a:cs typeface="B Titr" panose="00000700000000000000" pitchFamily="2" charset="-78"/>
              </a:rPr>
              <a:t>فعل جمله دارای حرف ربط </a:t>
            </a:r>
            <a:r>
              <a:rPr lang="en-US" sz="1600" b="1" dirty="0">
                <a:solidFill>
                  <a:srgbClr val="0070C0"/>
                </a:solidFill>
              </a:rPr>
              <a:t>nor</a:t>
            </a:r>
            <a:r>
              <a:rPr lang="fa-IR" sz="1600" dirty="0">
                <a:cs typeface="B Titr" panose="00000700000000000000" pitchFamily="2" charset="-78"/>
              </a:rPr>
              <a:t> باید مثبت باشد و ابتدا فعل کمکی می آید سپس فاعل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304" y="5220480"/>
            <a:ext cx="9144000" cy="384721"/>
          </a:xfrm>
          <a:prstGeom prst="rect">
            <a:avLst/>
          </a:prstGeom>
          <a:solidFill>
            <a:srgbClr val="FFCCCC"/>
          </a:solidFill>
          <a:ln w="57150">
            <a:solidFill>
              <a:schemeClr val="accent1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1900" dirty="0">
                <a:cs typeface="B Titr" panose="00000700000000000000" pitchFamily="2" charset="-78"/>
              </a:rPr>
              <a:t>حرف ربط </a:t>
            </a:r>
            <a:r>
              <a:rPr lang="en-US" sz="1900" b="1" dirty="0">
                <a:solidFill>
                  <a:srgbClr val="0070C0"/>
                </a:solidFill>
                <a:cs typeface="+mj-cs"/>
              </a:rPr>
              <a:t>yet</a:t>
            </a:r>
            <a:r>
              <a:rPr lang="fa-IR" sz="19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fa-IR" sz="1900" dirty="0">
                <a:cs typeface="B Titr" panose="00000700000000000000" pitchFamily="2" charset="-78"/>
              </a:rPr>
              <a:t>به معنای </a:t>
            </a:r>
            <a:r>
              <a:rPr lang="fa-IR" sz="1900" dirty="0">
                <a:solidFill>
                  <a:srgbClr val="0070C0"/>
                </a:solidFill>
                <a:cs typeface="B Titr" panose="00000700000000000000" pitchFamily="2" charset="-78"/>
              </a:rPr>
              <a:t>“با این وجود" </a:t>
            </a:r>
            <a:r>
              <a:rPr lang="fa-IR" sz="1900" dirty="0">
                <a:cs typeface="B Titr" panose="00000700000000000000" pitchFamily="2" charset="-78"/>
              </a:rPr>
              <a:t>است و برای نشان دادن تضاد غیرقابل انتظار بکار می رود.</a:t>
            </a:r>
            <a:endParaRPr lang="en-US" sz="1900" dirty="0"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5337" y="812274"/>
            <a:ext cx="63254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Cats are good pets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clean and are not noisy.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9304" y="1646188"/>
            <a:ext cx="703789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did not cheat on the test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the wrong thing to do.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9303" y="3327174"/>
            <a:ext cx="972410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have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ice cream left at home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nor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they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money to go to the store.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9304" y="4272281"/>
            <a:ext cx="703789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never been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Asia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nor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visited Africa.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9304" y="5698559"/>
            <a:ext cx="496529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very smart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yet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 not enjoy school.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9305" y="6192893"/>
            <a:ext cx="496529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sick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yet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continues playing football.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98005" y="1254944"/>
            <a:ext cx="6325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گربه ها حیوانات خانگی خوبی هستند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، زیرا </a:t>
            </a:r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تمیزن و خیلی سر و صدا نمی کنن.</a:t>
            </a:r>
            <a:endParaRPr lang="en-US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6013" y="2107679"/>
            <a:ext cx="6325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 سر امتحان تقلب نکرد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، زیرا </a:t>
            </a:r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تقلب کردن کار اشتباهیه.</a:t>
            </a:r>
            <a:endParaRPr lang="en-US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6012" y="3820954"/>
            <a:ext cx="63073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آنها توی خونه نه بستنی داشتند 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و نه </a:t>
            </a:r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پول داشتند که به مغازه برن.</a:t>
            </a:r>
            <a:endParaRPr lang="en-US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4020" y="4730935"/>
            <a:ext cx="63073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ما نه هیچوقت در آسیا بوده ایم 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و نه </a:t>
            </a:r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آفریقا را ملاقات کرده ایم.</a:t>
            </a:r>
            <a:endParaRPr lang="en-US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62916" y="5697516"/>
            <a:ext cx="496529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من خیلی باهوشم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، با این وجود </a:t>
            </a:r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از مدرسه لذت نمی برم.</a:t>
            </a:r>
            <a:endParaRPr lang="en-US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62916" y="6202450"/>
            <a:ext cx="496529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 مریضه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، با این وجود </a:t>
            </a:r>
            <a:r>
              <a:rPr lang="fa-IR" b="1" dirty="0">
                <a:latin typeface="Times New Roman" panose="02020603050405020304" pitchFamily="18" charset="0"/>
                <a:cs typeface="B Titr" panose="00000700000000000000" pitchFamily="2" charset="-78"/>
              </a:rPr>
              <a:t>به فوتبال بازی کردن ادامه میده.</a:t>
            </a:r>
            <a:endParaRPr lang="en-US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4" grpId="0" animBg="1"/>
      <p:bldP spid="5" grpId="0" animBg="1"/>
      <p:bldP spid="6" grpId="0" animBg="1"/>
      <p:bldP spid="7" grpId="0" animBg="1"/>
      <p:bldP spid="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4_5834892742982895928 - Copy</Template>
  <TotalTime>125</TotalTime>
  <Words>915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CY</dc:creator>
  <cp:keywords/>
  <dc:description/>
  <cp:lastModifiedBy>CY</cp:lastModifiedBy>
  <cp:revision>13</cp:revision>
  <dcterms:created xsi:type="dcterms:W3CDTF">2021-11-07T13:32:32Z</dcterms:created>
  <dcterms:modified xsi:type="dcterms:W3CDTF">2021-11-09T16:52:08Z</dcterms:modified>
  <cp:category/>
</cp:coreProperties>
</file>