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717" r:id="rId2"/>
    <p:sldMasterId id="2147483729" r:id="rId3"/>
  </p:sldMasterIdLst>
  <p:notesMasterIdLst>
    <p:notesMasterId r:id="rId15"/>
  </p:notesMasterIdLst>
  <p:sldIdLst>
    <p:sldId id="265" r:id="rId4"/>
    <p:sldId id="259" r:id="rId5"/>
    <p:sldId id="416" r:id="rId6"/>
    <p:sldId id="281" r:id="rId7"/>
    <p:sldId id="304" r:id="rId8"/>
    <p:sldId id="305" r:id="rId9"/>
    <p:sldId id="260" r:id="rId10"/>
    <p:sldId id="271" r:id="rId11"/>
    <p:sldId id="264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33FF"/>
    <a:srgbClr val="B0D2A0"/>
    <a:srgbClr val="CC9900"/>
    <a:srgbClr val="001AFF"/>
    <a:srgbClr val="CD002C"/>
    <a:srgbClr val="008000"/>
    <a:srgbClr val="92D05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2752" autoAdjust="0"/>
  </p:normalViewPr>
  <p:slideViewPr>
    <p:cSldViewPr snapToGrid="0" snapToObjects="1">
      <p:cViewPr varScale="1">
        <p:scale>
          <a:sx n="82" d="100"/>
          <a:sy n="8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52D2-2129-41B0-A885-A2D9FEF347B9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F349-07FB-4A26-AB30-46D99CD9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FF71-2D6C-49C2-BCF3-1BF3A5779FF5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D33C-E0F4-4A24-9EE8-69093BC2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57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C741-37E8-465B-BFE0-A0EE6EBC674C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5366-2BD8-4192-B78C-A0B15D2B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6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5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3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7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5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9AE9-8282-4012-BAC1-2E8A166F88EA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E137-E03A-4596-AED8-770890BA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671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80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7"/>
            </a:lvl1pPr>
            <a:lvl2pPr marL="447075" indent="0" algn="ctr">
              <a:buNone/>
              <a:defRPr sz="1956"/>
            </a:lvl2pPr>
            <a:lvl3pPr marL="894150" indent="0" algn="ctr">
              <a:buNone/>
              <a:defRPr sz="1760"/>
            </a:lvl3pPr>
            <a:lvl4pPr marL="1341224" indent="0" algn="ctr">
              <a:buNone/>
              <a:defRPr sz="1565"/>
            </a:lvl4pPr>
            <a:lvl5pPr marL="1788299" indent="0" algn="ctr">
              <a:buNone/>
              <a:defRPr sz="1565"/>
            </a:lvl5pPr>
            <a:lvl6pPr marL="2235374" indent="0" algn="ctr">
              <a:buNone/>
              <a:defRPr sz="1565"/>
            </a:lvl6pPr>
            <a:lvl7pPr marL="2682449" indent="0" algn="ctr">
              <a:buNone/>
              <a:defRPr sz="1565"/>
            </a:lvl7pPr>
            <a:lvl8pPr marL="3129523" indent="0" algn="ctr">
              <a:buNone/>
              <a:defRPr sz="1565"/>
            </a:lvl8pPr>
            <a:lvl9pPr marL="3576598" indent="0" algn="ctr">
              <a:buNone/>
              <a:defRPr sz="15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FE60-2698-4BEF-9B9B-68ADB5A4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216C-3FB9-42F5-8840-7241ACB6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39AE8-B374-4F18-8818-4DBDA983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775F3-53EC-4400-9FFB-27B8704E4032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63450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C932-9B71-4130-A9E5-7E0D4CF5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1465-AF84-4664-A6DB-B0B17801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19892-5093-4AE1-9660-92967818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91884-1975-4193-A2BE-D73233FA4450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2731292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1pPr>
            <a:lvl2pPr marL="447075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2pPr>
            <a:lvl3pPr marL="89415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341224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1788299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235374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2682449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129523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3576598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A6CF-65B5-4497-A457-F167FEAA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837FB-AC64-4C34-809C-97F53B6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4875E-080D-4A11-BC32-DDEACA9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75114-FD9C-4DC7-B3DC-5E9AC48B3494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3806454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F1A3C0-A6E9-4354-8EF7-D9FC36EC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BF4CEB-F427-4494-808F-5498EDE6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2BF263-25DB-4229-8E7C-73113FDA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76211-60FB-4DF5-8B3F-8286758DCA2A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127863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7" b="1"/>
            </a:lvl1pPr>
            <a:lvl2pPr marL="447075" indent="0">
              <a:buNone/>
              <a:defRPr sz="1956" b="1"/>
            </a:lvl2pPr>
            <a:lvl3pPr marL="894150" indent="0">
              <a:buNone/>
              <a:defRPr sz="1760" b="1"/>
            </a:lvl3pPr>
            <a:lvl4pPr marL="1341224" indent="0">
              <a:buNone/>
              <a:defRPr sz="1565" b="1"/>
            </a:lvl4pPr>
            <a:lvl5pPr marL="1788299" indent="0">
              <a:buNone/>
              <a:defRPr sz="1565" b="1"/>
            </a:lvl5pPr>
            <a:lvl6pPr marL="2235374" indent="0">
              <a:buNone/>
              <a:defRPr sz="1565" b="1"/>
            </a:lvl6pPr>
            <a:lvl7pPr marL="2682449" indent="0">
              <a:buNone/>
              <a:defRPr sz="1565" b="1"/>
            </a:lvl7pPr>
            <a:lvl8pPr marL="3129523" indent="0">
              <a:buNone/>
              <a:defRPr sz="1565" b="1"/>
            </a:lvl8pPr>
            <a:lvl9pPr marL="3576598" indent="0">
              <a:buNone/>
              <a:defRPr sz="15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7" b="1"/>
            </a:lvl1pPr>
            <a:lvl2pPr marL="447075" indent="0">
              <a:buNone/>
              <a:defRPr sz="1956" b="1"/>
            </a:lvl2pPr>
            <a:lvl3pPr marL="894150" indent="0">
              <a:buNone/>
              <a:defRPr sz="1760" b="1"/>
            </a:lvl3pPr>
            <a:lvl4pPr marL="1341224" indent="0">
              <a:buNone/>
              <a:defRPr sz="1565" b="1"/>
            </a:lvl4pPr>
            <a:lvl5pPr marL="1788299" indent="0">
              <a:buNone/>
              <a:defRPr sz="1565" b="1"/>
            </a:lvl5pPr>
            <a:lvl6pPr marL="2235374" indent="0">
              <a:buNone/>
              <a:defRPr sz="1565" b="1"/>
            </a:lvl6pPr>
            <a:lvl7pPr marL="2682449" indent="0">
              <a:buNone/>
              <a:defRPr sz="1565" b="1"/>
            </a:lvl7pPr>
            <a:lvl8pPr marL="3129523" indent="0">
              <a:buNone/>
              <a:defRPr sz="1565" b="1"/>
            </a:lvl8pPr>
            <a:lvl9pPr marL="3576598" indent="0">
              <a:buNone/>
              <a:defRPr sz="15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FE1C93-7722-44AB-A69F-F2456A6B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3E46A9-F17F-4FAE-899C-0A21C3AF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395977-3EF0-43FF-83EF-ACD78834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3333D-57DB-4CC9-9BE5-1F6AFEE07931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270597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5BD7BD-B632-4093-9F36-F497D6C7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52BA99-DB9F-4DEA-B63A-2C7BFA34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C5C258-2842-48FD-8DC0-F57A5A6F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A99D9-F890-4F1E-A9E5-237F35506E77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3059293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3D6EA8-A060-4D26-863B-D4918A4B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ED49E1-31FA-48F2-918A-0E83CFED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30B3D3-0708-4754-9539-E312BC57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96D0A-1046-4B1B-86E1-D7096293C6AD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97468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14B7-B4C9-4307-AB2F-9C4F9C4A4A3D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9913-E087-48BF-BFEB-CAEB2355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366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29"/>
            </a:lvl1pPr>
            <a:lvl2pPr>
              <a:defRPr sz="2738"/>
            </a:lvl2pPr>
            <a:lvl3pPr>
              <a:defRPr sz="2347"/>
            </a:lvl3pPr>
            <a:lvl4pPr>
              <a:defRPr sz="1956"/>
            </a:lvl4pPr>
            <a:lvl5pPr>
              <a:defRPr sz="1956"/>
            </a:lvl5pPr>
            <a:lvl6pPr>
              <a:defRPr sz="1956"/>
            </a:lvl6pPr>
            <a:lvl7pPr>
              <a:defRPr sz="1956"/>
            </a:lvl7pPr>
            <a:lvl8pPr>
              <a:defRPr sz="1956"/>
            </a:lvl8pPr>
            <a:lvl9pPr>
              <a:defRPr sz="19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5"/>
            </a:lvl1pPr>
            <a:lvl2pPr marL="447075" indent="0">
              <a:buNone/>
              <a:defRPr sz="1369"/>
            </a:lvl2pPr>
            <a:lvl3pPr marL="894150" indent="0">
              <a:buNone/>
              <a:defRPr sz="1174"/>
            </a:lvl3pPr>
            <a:lvl4pPr marL="1341224" indent="0">
              <a:buNone/>
              <a:defRPr sz="978"/>
            </a:lvl4pPr>
            <a:lvl5pPr marL="1788299" indent="0">
              <a:buNone/>
              <a:defRPr sz="978"/>
            </a:lvl5pPr>
            <a:lvl6pPr marL="2235374" indent="0">
              <a:buNone/>
              <a:defRPr sz="978"/>
            </a:lvl6pPr>
            <a:lvl7pPr marL="2682449" indent="0">
              <a:buNone/>
              <a:defRPr sz="978"/>
            </a:lvl7pPr>
            <a:lvl8pPr marL="3129523" indent="0">
              <a:buNone/>
              <a:defRPr sz="978"/>
            </a:lvl8pPr>
            <a:lvl9pPr marL="3576598" indent="0">
              <a:buNone/>
              <a:defRPr sz="9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69B347-FBB1-499A-A5B8-8AAFEBF2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A3FBB0-E929-4CF7-9448-C0715A35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A1DAD-5437-45F0-8C10-B6A103F8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180EB-9253-41EF-84F0-287B3AC39668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1283671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29"/>
            </a:lvl1pPr>
            <a:lvl2pPr marL="447075" indent="0">
              <a:buNone/>
              <a:defRPr sz="2738"/>
            </a:lvl2pPr>
            <a:lvl3pPr marL="894150" indent="0">
              <a:buNone/>
              <a:defRPr sz="2347"/>
            </a:lvl3pPr>
            <a:lvl4pPr marL="1341224" indent="0">
              <a:buNone/>
              <a:defRPr sz="1956"/>
            </a:lvl4pPr>
            <a:lvl5pPr marL="1788299" indent="0">
              <a:buNone/>
              <a:defRPr sz="1956"/>
            </a:lvl5pPr>
            <a:lvl6pPr marL="2235374" indent="0">
              <a:buNone/>
              <a:defRPr sz="1956"/>
            </a:lvl6pPr>
            <a:lvl7pPr marL="2682449" indent="0">
              <a:buNone/>
              <a:defRPr sz="1956"/>
            </a:lvl7pPr>
            <a:lvl8pPr marL="3129523" indent="0">
              <a:buNone/>
              <a:defRPr sz="1956"/>
            </a:lvl8pPr>
            <a:lvl9pPr marL="3576598" indent="0">
              <a:buNone/>
              <a:defRPr sz="195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5"/>
            </a:lvl1pPr>
            <a:lvl2pPr marL="447075" indent="0">
              <a:buNone/>
              <a:defRPr sz="1369"/>
            </a:lvl2pPr>
            <a:lvl3pPr marL="894150" indent="0">
              <a:buNone/>
              <a:defRPr sz="1174"/>
            </a:lvl3pPr>
            <a:lvl4pPr marL="1341224" indent="0">
              <a:buNone/>
              <a:defRPr sz="978"/>
            </a:lvl4pPr>
            <a:lvl5pPr marL="1788299" indent="0">
              <a:buNone/>
              <a:defRPr sz="978"/>
            </a:lvl5pPr>
            <a:lvl6pPr marL="2235374" indent="0">
              <a:buNone/>
              <a:defRPr sz="978"/>
            </a:lvl6pPr>
            <a:lvl7pPr marL="2682449" indent="0">
              <a:buNone/>
              <a:defRPr sz="978"/>
            </a:lvl7pPr>
            <a:lvl8pPr marL="3129523" indent="0">
              <a:buNone/>
              <a:defRPr sz="978"/>
            </a:lvl8pPr>
            <a:lvl9pPr marL="3576598" indent="0">
              <a:buNone/>
              <a:defRPr sz="9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02F491-BE65-435D-8278-E37C6B05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7731E9-D796-4505-9278-5F444B8D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080BC9-3D4F-497F-8CE9-D74B019B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B0C53-5408-4828-9C75-F721F6D03654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640028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55384-EB2A-4FBC-9D22-381D9319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981C1-F366-46A6-85BB-7A475F1C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09F1-E9A6-4FF2-9424-F34E530D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02023-0C7D-4041-A815-45E4522EA895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848230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0E88-D683-46C2-8080-A4BE0A97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CD98A-9707-4F6D-83F2-5BCBA224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2473-BCA3-4099-A125-C793A387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747E6-F17D-4D6F-B033-39719E1A1673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208371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28A8-4510-432A-BE46-A54517B53A3B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9469-61F3-496A-9B0E-FB18441D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14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AAE0-40F6-44EB-9322-CE338B76924C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E687-C9F0-4ECD-ADF2-3B8BC3D8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0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032A-6C31-462A-9033-8EB00F7D7013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F3F6-B23A-4B72-BD61-3691D0D2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8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C90-1674-4BBA-9502-D305FF887318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8435-1FBD-4EAF-B931-DC766658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60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2ABB-7C13-4052-8626-761A30945202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429-8C37-4836-B30F-87FDA5BDD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2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33E2-106B-4186-A08F-1080834E2604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AC39-8CB6-4D46-96D1-BA77BE5B7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4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58A2D-1216-4039-91A3-1A03599A00C6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68DFAB-2CC2-4A9D-AF8D-0EB32A84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F2DC01-1CFD-45A9-BA2E-B430F55273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58FE6E-5ECB-4403-8738-0C2F1EFEC9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8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0C47F8-398D-4723-83E9-D6C87324F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96" y="365650"/>
            <a:ext cx="10514609" cy="132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F50BB9-F95F-4959-9C91-8458B7BEA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96" y="1825501"/>
            <a:ext cx="10514609" cy="43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8A88D-11B1-4483-B398-8B3E8BBB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96" y="6356262"/>
            <a:ext cx="2743234" cy="36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F565-A51C-44BC-AB1B-1787BC12E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911" y="6356262"/>
            <a:ext cx="4114178" cy="36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37F94-288E-405F-9103-B407902AA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070" y="6356262"/>
            <a:ext cx="2743234" cy="365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1">
                <a:solidFill>
                  <a:srgbClr val="898989"/>
                </a:solidFill>
              </a:defRPr>
            </a:lvl1pPr>
          </a:lstStyle>
          <a:p>
            <a:fld id="{E9A58561-497A-4242-B093-141C83F0D1DD}" type="slidenum">
              <a:rPr lang="tr-TR" altLang="fa-IR"/>
              <a:pPr/>
              <a:t>‹#›</a:t>
            </a:fld>
            <a:endParaRPr lang="tr-TR" altLang="fa-IR"/>
          </a:p>
        </p:txBody>
      </p:sp>
    </p:spTree>
    <p:extLst>
      <p:ext uri="{BB962C8B-B14F-4D97-AF65-F5344CB8AC3E}">
        <p14:creationId xmlns:p14="http://schemas.microsoft.com/office/powerpoint/2010/main" val="393419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893851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34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3851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2pPr>
      <a:lvl3pPr algn="l" defTabSz="893851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3pPr>
      <a:lvl4pPr algn="l" defTabSz="893851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4pPr>
      <a:lvl5pPr algn="l" defTabSz="893851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5pPr>
      <a:lvl6pPr marL="387111" algn="l" defTabSz="893851" rtl="1" fontAlgn="base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6pPr>
      <a:lvl7pPr marL="774222" algn="l" defTabSz="893851" rtl="1" fontAlgn="base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7pPr>
      <a:lvl8pPr marL="1161334" algn="l" defTabSz="893851" rtl="1" fontAlgn="base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8pPr>
      <a:lvl9pPr marL="1548445" algn="l" defTabSz="893851" rtl="1" fontAlgn="base">
        <a:lnSpc>
          <a:spcPct val="90000"/>
        </a:lnSpc>
        <a:spcBef>
          <a:spcPct val="0"/>
        </a:spcBef>
        <a:spcAft>
          <a:spcPct val="0"/>
        </a:spcAft>
        <a:defRPr sz="423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3127" indent="-223127" algn="r" defTabSz="893851" rtl="1" eaLnBrk="0" fontAlgn="base" hangingPunct="0">
        <a:lnSpc>
          <a:spcPct val="90000"/>
        </a:lnSpc>
        <a:spcBef>
          <a:spcPts val="974"/>
        </a:spcBef>
        <a:spcAft>
          <a:spcPct val="0"/>
        </a:spcAft>
        <a:buFont typeface="Arial" panose="020B0604020202020204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1pPr>
      <a:lvl2pPr marL="669380" indent="-223127" algn="r" defTabSz="893851" rtl="1" eaLnBrk="0" fontAlgn="base" hangingPunct="0">
        <a:lnSpc>
          <a:spcPct val="90000"/>
        </a:lnSpc>
        <a:spcBef>
          <a:spcPts val="487"/>
        </a:spcBef>
        <a:spcAft>
          <a:spcPct val="0"/>
        </a:spcAft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1116978" indent="-223127" algn="r" defTabSz="893851" rtl="1" eaLnBrk="0" fontAlgn="base" hangingPunct="0">
        <a:lnSpc>
          <a:spcPct val="90000"/>
        </a:lnSpc>
        <a:spcBef>
          <a:spcPts val="487"/>
        </a:spcBef>
        <a:spcAft>
          <a:spcPct val="0"/>
        </a:spcAft>
        <a:buFont typeface="Arial" panose="020B0604020202020204" pitchFamily="34" charset="0"/>
        <a:buChar char="•"/>
        <a:defRPr sz="1947" kern="1200">
          <a:solidFill>
            <a:schemeClr val="tx1"/>
          </a:solidFill>
          <a:latin typeface="+mn-lt"/>
          <a:ea typeface="+mn-ea"/>
          <a:cs typeface="+mn-cs"/>
        </a:defRPr>
      </a:lvl3pPr>
      <a:lvl4pPr marL="1564575" indent="-223127" algn="r" defTabSz="893851" rtl="1" eaLnBrk="0" fontAlgn="base" hangingPunct="0">
        <a:lnSpc>
          <a:spcPct val="90000"/>
        </a:lnSpc>
        <a:spcBef>
          <a:spcPts val="487"/>
        </a:spcBef>
        <a:spcAft>
          <a:spcPct val="0"/>
        </a:spcAft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2010828" indent="-223127" algn="r" defTabSz="893851" rtl="1" eaLnBrk="0" fontAlgn="base" hangingPunct="0">
        <a:lnSpc>
          <a:spcPct val="90000"/>
        </a:lnSpc>
        <a:spcBef>
          <a:spcPts val="487"/>
        </a:spcBef>
        <a:spcAft>
          <a:spcPct val="0"/>
        </a:spcAft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458912" indent="-223537" algn="r" defTabSz="894150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905986" indent="-223537" algn="r" defTabSz="894150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353061" indent="-223537" algn="r" defTabSz="894150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800135" indent="-223537" algn="r" defTabSz="894150" rtl="1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5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94150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24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88299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35374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82449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23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76598" algn="r" defTabSz="894150" rtl="1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2339" y="291586"/>
            <a:ext cx="4090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14" y="855345"/>
            <a:ext cx="3966085" cy="600265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8EB233-2CAE-448B-B649-786FBD4BD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00" y="1612231"/>
            <a:ext cx="6678330" cy="466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B3571-E8C4-48AE-925B-2BF563841CE9}"/>
              </a:ext>
            </a:extLst>
          </p:cNvPr>
          <p:cNvSpPr txBox="1"/>
          <p:nvPr/>
        </p:nvSpPr>
        <p:spPr>
          <a:xfrm>
            <a:off x="4806212" y="449940"/>
            <a:ext cx="6322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3200" b="1" i="0" u="none" strike="noStrike" kern="1200" cap="all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جملات سوالی کوتاه ضمیمه </a:t>
            </a:r>
            <a:r>
              <a:rPr kumimoji="0" lang="fa-IR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(</a:t>
            </a:r>
            <a:r>
              <a:rPr kumimoji="0" lang="fa-IR" sz="3200" b="1" i="0" u="none" strike="noStrike" kern="1200" cap="all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 دم سوالی </a:t>
            </a:r>
            <a:r>
              <a:rPr kumimoji="0" lang="fa-IR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)</a:t>
            </a:r>
            <a:r>
              <a:rPr kumimoji="0" lang="fa-IR" sz="3200" b="1" i="0" u="none" strike="noStrike" kern="1200" cap="all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122351" y="960664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142" y="960664"/>
            <a:ext cx="106344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Titr" panose="00000700000000000000" pitchFamily="2" charset="-78"/>
              </a:rPr>
              <a:t>اگر جمله با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this</a:t>
            </a:r>
            <a:r>
              <a:rPr lang="fa-IR" sz="2200" b="1" dirty="0">
                <a:cs typeface="B Titr" panose="00000700000000000000" pitchFamily="2" charset="-78"/>
              </a:rPr>
              <a:t> یا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that</a:t>
            </a:r>
            <a:r>
              <a:rPr lang="fa-IR" sz="2200" b="1" dirty="0">
                <a:cs typeface="B Titr" panose="00000700000000000000" pitchFamily="2" charset="-78"/>
              </a:rPr>
              <a:t> شروع شده باشد در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از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it</a:t>
            </a:r>
            <a:r>
              <a:rPr lang="fa-IR" sz="2200" b="1" dirty="0">
                <a:cs typeface="B Titr" panose="00000700000000000000" pitchFamily="2" charset="-78"/>
              </a:rPr>
              <a:t> استفاده می کنیم</a:t>
            </a:r>
          </a:p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Titr" panose="00000700000000000000" pitchFamily="2" charset="-78"/>
              </a:rPr>
              <a:t>اگر جمله با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these</a:t>
            </a:r>
            <a:r>
              <a:rPr lang="fa-IR" sz="2200" b="1" dirty="0">
                <a:cs typeface="B Titr" panose="00000700000000000000" pitchFamily="2" charset="-78"/>
              </a:rPr>
              <a:t> یا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those</a:t>
            </a:r>
            <a:r>
              <a:rPr lang="fa-IR" sz="2200" b="1" dirty="0">
                <a:cs typeface="B Titr" panose="00000700000000000000" pitchFamily="2" charset="-78"/>
              </a:rPr>
              <a:t> شروع شده باشد در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از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they</a:t>
            </a:r>
            <a:r>
              <a:rPr lang="fa-IR" sz="2200" b="1" dirty="0">
                <a:cs typeface="B Titr" panose="00000700000000000000" pitchFamily="2" charset="-78"/>
              </a:rPr>
              <a:t> استفاده می کنیم</a:t>
            </a:r>
          </a:p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Titr" panose="00000700000000000000" pitchFamily="2" charset="-78"/>
              </a:rPr>
              <a:t>اگر جمله با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there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شروع شده باشد در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از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there</a:t>
            </a:r>
            <a:r>
              <a:rPr lang="fa-IR" sz="2200" b="1" dirty="0">
                <a:cs typeface="B Titr" panose="00000700000000000000" pitchFamily="2" charset="-78"/>
              </a:rPr>
              <a:t> استفاده می کنیم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318" y="2846876"/>
            <a:ext cx="45994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isn’t working properly, is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421" y="2835826"/>
            <a:ext cx="4599432" cy="400110"/>
          </a:xfrm>
          <a:prstGeom prst="rect">
            <a:avLst/>
          </a:prstGeom>
          <a:solidFill>
            <a:srgbClr val="B0D2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phone is the best one here, isn’t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9318" y="3486248"/>
            <a:ext cx="5111496" cy="400110"/>
          </a:xfrm>
          <a:prstGeom prst="rect">
            <a:avLst/>
          </a:prstGeom>
          <a:solidFill>
            <a:srgbClr val="B0D2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nice toys in the shop, aren’t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1070" y="3442398"/>
            <a:ext cx="4599432" cy="400110"/>
          </a:xfrm>
          <a:prstGeom prst="rect">
            <a:avLst/>
          </a:prstGeom>
          <a:solidFill>
            <a:srgbClr val="B0D2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apples aren’t ripe now, are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9318" y="4099767"/>
            <a:ext cx="5111496" cy="400110"/>
          </a:xfrm>
          <a:prstGeom prst="rect">
            <a:avLst/>
          </a:prstGeom>
          <a:solidFill>
            <a:srgbClr val="B0D2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an exciting movie, wasn’t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4551" y="4096048"/>
            <a:ext cx="5143032" cy="400110"/>
          </a:xfrm>
          <a:prstGeom prst="rect">
            <a:avLst/>
          </a:prstGeom>
          <a:solidFill>
            <a:srgbClr val="B0D2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weren’t many things to do, were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19EB4-37DC-3676-D7BC-EA79AFE8B3D7}"/>
              </a:ext>
            </a:extLst>
          </p:cNvPr>
          <p:cNvSpPr txBox="1"/>
          <p:nvPr/>
        </p:nvSpPr>
        <p:spPr>
          <a:xfrm>
            <a:off x="428278" y="4794134"/>
            <a:ext cx="106344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Titr" panose="00000700000000000000" pitchFamily="2" charset="-78"/>
              </a:rPr>
              <a:t>اگر جمله دارای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I am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باشد در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از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aren’t I</a:t>
            </a:r>
            <a:r>
              <a:rPr lang="fa-IR" sz="2200" b="1" dirty="0">
                <a:cs typeface="B Titr" panose="00000700000000000000" pitchFamily="2" charset="-78"/>
              </a:rPr>
              <a:t> استفاده می کنیم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61D90-F022-DFA2-5603-4D60024D9F20}"/>
              </a:ext>
            </a:extLst>
          </p:cNvPr>
          <p:cNvSpPr txBox="1"/>
          <p:nvPr/>
        </p:nvSpPr>
        <p:spPr>
          <a:xfrm>
            <a:off x="4032175" y="5633560"/>
            <a:ext cx="579779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professional player in PES,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A2F41D-8873-EA28-8C4E-F4C4AFE6ABE8}"/>
              </a:ext>
            </a:extLst>
          </p:cNvPr>
          <p:cNvSpPr/>
          <p:nvPr/>
        </p:nvSpPr>
        <p:spPr>
          <a:xfrm>
            <a:off x="11122351" y="4708149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2444" y="955033"/>
            <a:ext cx="110916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Titr" panose="00000700000000000000" pitchFamily="2" charset="-78"/>
              </a:rPr>
              <a:t>اگر فاعل جمله</a:t>
            </a:r>
            <a:r>
              <a:rPr lang="en-US" sz="2200" b="1" dirty="0">
                <a:cs typeface="B Titr" panose="00000700000000000000" pitchFamily="2" charset="-78"/>
              </a:rPr>
              <a:t>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something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 everything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 anything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 nothing </a:t>
            </a:r>
            <a:r>
              <a:rPr lang="fa-IR" sz="2200" b="1" dirty="0">
                <a:cs typeface="B Titr" panose="00000700000000000000" pitchFamily="2" charset="-78"/>
              </a:rPr>
              <a:t>باشد، </a:t>
            </a:r>
            <a:r>
              <a:rPr lang="fa-IR" sz="2200" b="1" dirty="0">
                <a:solidFill>
                  <a:srgbClr val="002060"/>
                </a:solidFill>
                <a:cs typeface="B Titr" panose="00000700000000000000" pitchFamily="2" charset="-78"/>
              </a:rPr>
              <a:t>ضمیر فاعلی </a:t>
            </a:r>
            <a:r>
              <a:rPr lang="fa-IR" sz="2200" b="1" dirty="0">
                <a:cs typeface="B Titr" panose="00000700000000000000" pitchFamily="2" charset="-78"/>
              </a:rPr>
              <a:t>در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،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it</a:t>
            </a:r>
            <a:r>
              <a:rPr lang="fa-IR" sz="2200" b="1" dirty="0">
                <a:cs typeface="B Titr" panose="00000700000000000000" pitchFamily="2" charset="-78"/>
              </a:rPr>
              <a:t> است</a:t>
            </a:r>
          </a:p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Titr" panose="00000700000000000000" pitchFamily="2" charset="-78"/>
              </a:rPr>
              <a:t>اگر فاعل جمله</a:t>
            </a:r>
            <a:r>
              <a:rPr lang="en-US" sz="2200" b="1" dirty="0">
                <a:cs typeface="B Titr" panose="00000700000000000000" pitchFamily="2" charset="-78"/>
              </a:rPr>
              <a:t>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everyone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 someone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 no one </a:t>
            </a:r>
            <a:r>
              <a:rPr lang="fa-IR" sz="2200" b="1" dirty="0">
                <a:cs typeface="B Titr" panose="00000700000000000000" pitchFamily="2" charset="-78"/>
              </a:rPr>
              <a:t>باشد، </a:t>
            </a:r>
            <a:r>
              <a:rPr lang="fa-IR" sz="2200" b="1" dirty="0">
                <a:solidFill>
                  <a:srgbClr val="002060"/>
                </a:solidFill>
                <a:cs typeface="B Titr" panose="00000700000000000000" pitchFamily="2" charset="-78"/>
              </a:rPr>
              <a:t>ضمیر فاعلی </a:t>
            </a:r>
            <a:r>
              <a:rPr lang="fa-IR" sz="2200" b="1" dirty="0">
                <a:cs typeface="B Titr" panose="00000700000000000000" pitchFamily="2" charset="-78"/>
              </a:rPr>
              <a:t>در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،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they</a:t>
            </a:r>
            <a:r>
              <a:rPr lang="fa-IR" sz="2200" b="1" dirty="0">
                <a:cs typeface="B Titr" panose="00000700000000000000" pitchFamily="2" charset="-78"/>
              </a:rPr>
              <a:t> است</a:t>
            </a:r>
            <a:endParaRPr lang="en-US" sz="2200" b="1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Titr" panose="00000700000000000000" pitchFamily="2" charset="-78"/>
              </a:rPr>
              <a:t>اگر فاعل جمله</a:t>
            </a:r>
            <a:r>
              <a:rPr lang="en-US" sz="2200" b="1" dirty="0">
                <a:cs typeface="B Titr" panose="00000700000000000000" pitchFamily="2" charset="-78"/>
              </a:rPr>
              <a:t>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everybody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 somebody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 no body </a:t>
            </a:r>
            <a:r>
              <a:rPr lang="fa-IR" sz="2200" b="1" dirty="0">
                <a:cs typeface="B Titr" panose="00000700000000000000" pitchFamily="2" charset="-78"/>
              </a:rPr>
              <a:t>باشد، </a:t>
            </a:r>
            <a:r>
              <a:rPr lang="fa-IR" sz="2200" b="1" dirty="0">
                <a:solidFill>
                  <a:srgbClr val="002060"/>
                </a:solidFill>
                <a:cs typeface="B Titr" panose="00000700000000000000" pitchFamily="2" charset="-78"/>
              </a:rPr>
              <a:t>ضمیر فاعلی </a:t>
            </a:r>
            <a:r>
              <a:rPr lang="fa-IR" sz="2200" b="1" dirty="0">
                <a:cs typeface="B Titr" panose="00000700000000000000" pitchFamily="2" charset="-78"/>
              </a:rPr>
              <a:t>در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،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they</a:t>
            </a:r>
            <a:r>
              <a:rPr lang="fa-IR" sz="2200" b="1" dirty="0">
                <a:cs typeface="B Titr" panose="00000700000000000000" pitchFamily="2" charset="-78"/>
              </a:rPr>
              <a:t> است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0" y="2993412"/>
            <a:ext cx="553703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is under the strict control, isn’t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14013" y="2950934"/>
            <a:ext cx="539938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Nothing is available here , is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980" y="3624448"/>
            <a:ext cx="553703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told me everything, didn’t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5383" y="3587942"/>
            <a:ext cx="539938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has a car in this school, do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981" y="4235554"/>
            <a:ext cx="553703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was aware of its result, weren’t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49182" y="4235554"/>
            <a:ext cx="539938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Nobody is talented enough, are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305637-6B62-4CAF-3049-0EBF5779E9FE}"/>
              </a:ext>
            </a:extLst>
          </p:cNvPr>
          <p:cNvSpPr/>
          <p:nvPr/>
        </p:nvSpPr>
        <p:spPr>
          <a:xfrm>
            <a:off x="11364116" y="955033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8"/>
          <a:stretch/>
        </p:blipFill>
        <p:spPr>
          <a:xfrm>
            <a:off x="1487145" y="2622067"/>
            <a:ext cx="2980423" cy="3635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8492" y="306942"/>
            <a:ext cx="236372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6331" y="2694906"/>
            <a:ext cx="5123688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endParaRPr lang="en-US" sz="900" b="1" dirty="0">
              <a:cs typeface="B Zar" panose="00000400000000000000" pitchFamily="2" charset="-78"/>
            </a:endParaRPr>
          </a:p>
          <a:p>
            <a:pPr algn="just" rtl="1"/>
            <a:r>
              <a:rPr lang="fa-IR" sz="2400" b="1" dirty="0">
                <a:cs typeface="B Zar" panose="00000400000000000000" pitchFamily="2" charset="-78"/>
              </a:rPr>
              <a:t>تو دانش آموز هستی، </a:t>
            </a:r>
            <a:r>
              <a:rPr lang="fa-IR" sz="2400" b="1" dirty="0">
                <a:solidFill>
                  <a:srgbClr val="CD002C"/>
                </a:solidFill>
                <a:cs typeface="B Zar" panose="00000400000000000000" pitchFamily="2" charset="-78"/>
              </a:rPr>
              <a:t>مگه نه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؟</a:t>
            </a:r>
          </a:p>
          <a:p>
            <a:pPr algn="just" rtl="1"/>
            <a:r>
              <a:rPr lang="fa-IR" sz="2400" b="1" dirty="0">
                <a:cs typeface="B Zar" panose="00000400000000000000" pitchFamily="2" charset="-78"/>
              </a:rPr>
              <a:t>اونا اهل اسپانیا هستند،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اینطور نیست؟</a:t>
            </a:r>
          </a:p>
          <a:p>
            <a:pPr algn="just" rtl="1"/>
            <a:r>
              <a:rPr lang="fa-IR" sz="2400" b="1" dirty="0">
                <a:cs typeface="B Zar" panose="00000400000000000000" pitchFamily="2" charset="-78"/>
              </a:rPr>
              <a:t>امروز قراره بارون بیاد،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مگه نه؟</a:t>
            </a:r>
          </a:p>
          <a:p>
            <a:pPr algn="just" rtl="1"/>
            <a:r>
              <a:rPr lang="fa-IR" sz="2400" b="1" dirty="0">
                <a:cs typeface="B Zar" panose="00000400000000000000" pitchFamily="2" charset="-78"/>
              </a:rPr>
              <a:t>اونا بدهیشون رو تسویه کرده بودن،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مگه نه؟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74683" y="4501176"/>
            <a:ext cx="6472487" cy="1946463"/>
            <a:chOff x="5867341" y="4142232"/>
            <a:chExt cx="6472487" cy="1946463"/>
          </a:xfrm>
        </p:grpSpPr>
        <p:sp>
          <p:nvSpPr>
            <p:cNvPr id="7" name="TextBox 6"/>
            <p:cNvSpPr txBox="1"/>
            <p:nvPr/>
          </p:nvSpPr>
          <p:spPr>
            <a:xfrm>
              <a:off x="5867341" y="4519035"/>
              <a:ext cx="5586984" cy="156966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rtl="1"/>
              <a:r>
                <a:rPr lang="en-US" sz="2400" b="1" dirty="0">
                  <a:solidFill>
                    <a:schemeClr val="bg1"/>
                  </a:solidFill>
                  <a:cs typeface="B Zar" panose="00000400000000000000" pitchFamily="2" charset="-78"/>
                </a:rPr>
                <a:t>He is a student,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isn’t he?</a:t>
              </a:r>
            </a:p>
            <a:p>
              <a:pPr rtl="1"/>
              <a:r>
                <a:rPr lang="en-US" sz="2400" b="1" dirty="0">
                  <a:solidFill>
                    <a:schemeClr val="bg1"/>
                  </a:solidFill>
                  <a:cs typeface="B Zar" panose="00000400000000000000" pitchFamily="2" charset="-78"/>
                </a:rPr>
                <a:t>They are from Spain,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aren’t they?</a:t>
              </a:r>
            </a:p>
            <a:p>
              <a:pPr rtl="1"/>
              <a:r>
                <a:rPr lang="en-US" sz="2400" b="1" dirty="0">
                  <a:solidFill>
                    <a:schemeClr val="bg1"/>
                  </a:solidFill>
                  <a:cs typeface="B Zar" panose="00000400000000000000" pitchFamily="2" charset="-78"/>
                </a:rPr>
                <a:t>They don’t have a big house,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do they?</a:t>
              </a:r>
            </a:p>
            <a:p>
              <a:pPr rtl="1"/>
              <a:r>
                <a:rPr lang="en-US" sz="2400" b="1" dirty="0">
                  <a:solidFill>
                    <a:schemeClr val="bg1"/>
                  </a:solidFill>
                  <a:cs typeface="B Zar" panose="00000400000000000000" pitchFamily="2" charset="-78"/>
                </a:rPr>
                <a:t>My brother has played football,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hasn’t he?</a:t>
              </a:r>
              <a:endPara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59084" y="4142232"/>
              <a:ext cx="1380744" cy="1161633"/>
            </a:xfrm>
            <a:prstGeom prst="star6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en-US" sz="1600" b="1" dirty="0">
                  <a:cs typeface="B Zar" panose="00000400000000000000" pitchFamily="2" charset="-78"/>
                </a:rPr>
                <a:t>In English</a:t>
              </a:r>
              <a:endParaRPr lang="fa-IR" sz="1600" b="1" dirty="0">
                <a:solidFill>
                  <a:srgbClr val="FF0000"/>
                </a:solidFill>
                <a:cs typeface="B Zar" panose="00000400000000000000" pitchFamily="2" charset="-78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74A987-5AA8-4C40-ADD9-3A62D67ECAE6}"/>
              </a:ext>
            </a:extLst>
          </p:cNvPr>
          <p:cNvSpPr txBox="1"/>
          <p:nvPr/>
        </p:nvSpPr>
        <p:spPr>
          <a:xfrm>
            <a:off x="276726" y="977704"/>
            <a:ext cx="115495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  Mitra_2 (MRT)" panose="00000700000000000000" pitchFamily="2" charset="-78"/>
              </a:rPr>
              <a:t>در مکالمات روزانه، چنانچه در مورد جمله خبری که گفته شده برای تاکید یا تایید بخواهیم سؤالی مطرح کنیم، بلافاصله از ساختار سؤالی کوتاه پایانی (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Franklin Gothic Book"/>
                <a:ea typeface="+mn-ea"/>
                <a:cs typeface="A  Mitra_2 (MRT)" panose="00000700000000000000" pitchFamily="2" charset="-78"/>
              </a:rPr>
              <a:t>دم سوالی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  Mitra_2 (MRT)" panose="00000700000000000000" pitchFamily="2" charset="-78"/>
              </a:rPr>
              <a:t>) استفاده می کنیم.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 به این نوع سوال که برای تاکید در انتهای آن یک جمله خبری می آید و این جمله بسیار کوتاه است ،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سوال کوتاه ضمیمه 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می گوییم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A  Mitra_2 (MRT)" panose="000007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که در فارسی به معنای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«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مگر نه؟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»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یا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A  Mitra_2 (MRT)" panose="000007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«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این طور نیست؟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»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  Mitra_2 (MRT)" panose="00000700000000000000" pitchFamily="2" charset="-78"/>
              </a:rPr>
              <a:t>می باشد.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>
            <a:extLst>
              <a:ext uri="{FF2B5EF4-FFF2-40B4-BE49-F238E27FC236}">
                <a16:creationId xmlns:a16="http://schemas.microsoft.com/office/drawing/2014/main" id="{CDA71E96-D1CA-4D08-BF07-A0544A3D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82" y="3420499"/>
            <a:ext cx="3317301" cy="239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7404CB-7EEB-4592-92BC-551912CB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40" y="4341965"/>
            <a:ext cx="8108735" cy="1096756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1.Mina is happy,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 she?</a:t>
            </a:r>
            <a:endParaRPr lang="fa-IR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5" name="Callout: Down Arrow 28">
            <a:extLst>
              <a:ext uri="{FF2B5EF4-FFF2-40B4-BE49-F238E27FC236}">
                <a16:creationId xmlns:a16="http://schemas.microsoft.com/office/drawing/2014/main" id="{8731AE8F-E080-4E03-9C49-3EAF9CF3D777}"/>
              </a:ext>
            </a:extLst>
          </p:cNvPr>
          <p:cNvSpPr/>
          <p:nvPr/>
        </p:nvSpPr>
        <p:spPr>
          <a:xfrm>
            <a:off x="1981766" y="3275928"/>
            <a:ext cx="3322073" cy="1153206"/>
          </a:xfrm>
          <a:prstGeom prst="downArrowCallout">
            <a:avLst>
              <a:gd name="adj1" fmla="val 9376"/>
              <a:gd name="adj2" fmla="val 30216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7111">
              <a:defRPr/>
            </a:pPr>
            <a:r>
              <a:rPr lang="en-US" altLang="fa-IR" sz="3725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positive</a:t>
            </a:r>
            <a:endParaRPr lang="fa-IR" sz="3725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Callout: Up Arrow 29">
            <a:extLst>
              <a:ext uri="{FF2B5EF4-FFF2-40B4-BE49-F238E27FC236}">
                <a16:creationId xmlns:a16="http://schemas.microsoft.com/office/drawing/2014/main" id="{9ADF177A-73F6-49BF-AB71-076D4AD3FE09}"/>
              </a:ext>
            </a:extLst>
          </p:cNvPr>
          <p:cNvSpPr/>
          <p:nvPr/>
        </p:nvSpPr>
        <p:spPr>
          <a:xfrm>
            <a:off x="5538878" y="5341146"/>
            <a:ext cx="2453648" cy="999983"/>
          </a:xfrm>
          <a:prstGeom prst="upArrowCallout">
            <a:avLst>
              <a:gd name="adj1" fmla="val 13348"/>
              <a:gd name="adj2" fmla="val 30543"/>
              <a:gd name="adj3" fmla="val 18240"/>
              <a:gd name="adj4" fmla="val 6404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7111">
              <a:defRPr/>
            </a:pPr>
            <a:r>
              <a:rPr lang="en-US" sz="3725" b="1" dirty="0">
                <a:solidFill>
                  <a:prstClr val="white"/>
                </a:solidFill>
                <a:latin typeface="Calibri" panose="020F0502020204030204"/>
              </a:rPr>
              <a:t>negative</a:t>
            </a:r>
            <a:endParaRPr lang="fa-IR" sz="3725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65EAB-FF19-46E0-936E-0EFB94CF324C}"/>
              </a:ext>
            </a:extLst>
          </p:cNvPr>
          <p:cNvCxnSpPr>
            <a:cxnSpLocks/>
          </p:cNvCxnSpPr>
          <p:nvPr/>
        </p:nvCxnSpPr>
        <p:spPr>
          <a:xfrm>
            <a:off x="2083300" y="5467682"/>
            <a:ext cx="12829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365EAB-FF19-46E0-936E-0EFB94CF324C}"/>
              </a:ext>
            </a:extLst>
          </p:cNvPr>
          <p:cNvCxnSpPr>
            <a:cxnSpLocks/>
          </p:cNvCxnSpPr>
          <p:nvPr/>
        </p:nvCxnSpPr>
        <p:spPr>
          <a:xfrm>
            <a:off x="5552774" y="5244373"/>
            <a:ext cx="2419314" cy="537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88C3C8-E5BB-4366-B113-4C2CBC963D03}"/>
              </a:ext>
            </a:extLst>
          </p:cNvPr>
          <p:cNvCxnSpPr/>
          <p:nvPr/>
        </p:nvCxnSpPr>
        <p:spPr>
          <a:xfrm>
            <a:off x="3900637" y="4618106"/>
            <a:ext cx="1403202" cy="13440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B6A6AEE-E47E-4DE1-8911-50D3591060A8}"/>
              </a:ext>
            </a:extLst>
          </p:cNvPr>
          <p:cNvSpPr/>
          <p:nvPr/>
        </p:nvSpPr>
        <p:spPr>
          <a:xfrm>
            <a:off x="2026218" y="4085790"/>
            <a:ext cx="1340032" cy="1158583"/>
          </a:xfrm>
          <a:prstGeom prst="ellipse">
            <a:avLst/>
          </a:prstGeom>
          <a:noFill/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7111">
              <a:defRPr/>
            </a:pPr>
            <a:endParaRPr lang="en-US" sz="3725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6FD875-5C9F-4EAE-93E5-6BA1402A0499}"/>
              </a:ext>
            </a:extLst>
          </p:cNvPr>
          <p:cNvSpPr/>
          <p:nvPr/>
        </p:nvSpPr>
        <p:spPr>
          <a:xfrm>
            <a:off x="6652493" y="4052072"/>
            <a:ext cx="1340032" cy="1158583"/>
          </a:xfrm>
          <a:prstGeom prst="ellipse">
            <a:avLst/>
          </a:prstGeom>
          <a:noFill/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7111">
              <a:defRPr/>
            </a:pPr>
            <a:endParaRPr lang="en-US" sz="3725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DB23D6-00E3-45B8-A069-B9649417798B}"/>
              </a:ext>
            </a:extLst>
          </p:cNvPr>
          <p:cNvSpPr txBox="1">
            <a:spLocks/>
          </p:cNvSpPr>
          <p:nvPr/>
        </p:nvSpPr>
        <p:spPr>
          <a:xfrm>
            <a:off x="443488" y="87143"/>
            <a:ext cx="11565988" cy="310254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A7EA52"/>
            </a:solidFill>
            <a:prstDash val="soli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این جملات خود به دو دسته تقسیم می شوند: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الف) </a:t>
            </a: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جملات مثبت با ساختار سؤالی منفی</a:t>
            </a: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، مثال: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 </a:t>
            </a:r>
            <a:endParaRPr kumimoji="0" lang="fa-IR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B Koodak" panose="00000700000000000000" pitchFamily="2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The weather is  very nice,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isn’t it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?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                                                   (</a:t>
            </a: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هوا خیلی خوبه، این طور نیست؟ / مگه نه؟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)</a:t>
            </a:r>
            <a:endParaRPr kumimoji="0" lang="fa-IR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B Koodak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ب) </a:t>
            </a: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جملات منفی با ساختار سؤالی مثبت</a:t>
            </a: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، مثال: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 </a:t>
            </a:r>
            <a:endParaRPr kumimoji="0" lang="fa-IR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B Koodak" panose="00000700000000000000" pitchFamily="2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You don’t like music,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do you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?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                                    (</a:t>
            </a: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شما موسیقی دوست ندارید، این طور نیست؟ / مگه نه؟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B Koodak" panose="00000700000000000000" pitchFamily="2" charset="-78"/>
              </a:rPr>
              <a:t>)</a:t>
            </a:r>
            <a:endParaRPr kumimoji="0" lang="fa-IR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11" grpId="0" animBg="1"/>
      <p:bldP spid="12" grpId="0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70021"/>
            <a:ext cx="10058400" cy="967339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players 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sad, ……………</a:t>
            </a:r>
            <a:r>
              <a:rPr lang="fa-I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675109"/>
            <a:ext cx="10058400" cy="44128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69891" y="1008185"/>
            <a:ext cx="1764405" cy="6918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aren’t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06612" y="1023861"/>
            <a:ext cx="1438376" cy="6918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7" name="Plus 6"/>
          <p:cNvSpPr/>
          <p:nvPr/>
        </p:nvSpPr>
        <p:spPr>
          <a:xfrm>
            <a:off x="4198513" y="1593712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inus 7"/>
          <p:cNvSpPr/>
          <p:nvPr/>
        </p:nvSpPr>
        <p:spPr>
          <a:xfrm>
            <a:off x="6928833" y="1695109"/>
            <a:ext cx="965915" cy="711606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85021" y="5598652"/>
            <a:ext cx="4609699" cy="7116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ضمیر فاعلی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فعل کمکی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334" y="832338"/>
            <a:ext cx="9915346" cy="90502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Sardar was sad, …………?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334" y="1737360"/>
            <a:ext cx="9932186" cy="43871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12545" y="1003283"/>
            <a:ext cx="1764405" cy="6918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wasn’t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00774" y="978914"/>
            <a:ext cx="1050354" cy="6918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151128" y="1872021"/>
            <a:ext cx="1004552" cy="1432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us 7"/>
          <p:cNvSpPr/>
          <p:nvPr/>
        </p:nvSpPr>
        <p:spPr>
          <a:xfrm>
            <a:off x="4029799" y="1670740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inus 8"/>
          <p:cNvSpPr/>
          <p:nvPr/>
        </p:nvSpPr>
        <p:spPr>
          <a:xfrm>
            <a:off x="6928833" y="1695109"/>
            <a:ext cx="965915" cy="711606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6251" y="5585200"/>
            <a:ext cx="4579429" cy="7116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ضمیر فاعلی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فعل کمکی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02677"/>
            <a:ext cx="10058400" cy="83468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Voria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practiced hard, ……….....?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0868"/>
            <a:ext cx="10058400" cy="44386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91800" y="1083754"/>
            <a:ext cx="1498405" cy="6471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hasn’t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82294" y="1057800"/>
            <a:ext cx="855785" cy="6795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8" name="Plus 7"/>
          <p:cNvSpPr/>
          <p:nvPr/>
        </p:nvSpPr>
        <p:spPr>
          <a:xfrm>
            <a:off x="3446386" y="1689748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inus 8"/>
          <p:cNvSpPr/>
          <p:nvPr/>
        </p:nvSpPr>
        <p:spPr>
          <a:xfrm>
            <a:off x="7624290" y="1892542"/>
            <a:ext cx="965915" cy="711606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27777" y="5485995"/>
            <a:ext cx="4566943" cy="7116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ضمیر فاعلی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فعل کمکی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164824" y="1069848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1296" y="404910"/>
            <a:ext cx="443484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fa-IR" sz="2000" dirty="0">
                <a:solidFill>
                  <a:srgbClr val="001AFF"/>
                </a:solidFill>
                <a:cs typeface="B Titr" panose="00000700000000000000" pitchFamily="2" charset="-78"/>
              </a:rPr>
              <a:t>+</a:t>
            </a:r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 فاعل </a:t>
            </a:r>
            <a:r>
              <a:rPr lang="fa-IR" sz="2000" dirty="0">
                <a:solidFill>
                  <a:srgbClr val="001AFF"/>
                </a:solidFill>
                <a:cs typeface="B Titr" panose="00000700000000000000" pitchFamily="2" charset="-78"/>
              </a:rPr>
              <a:t>+</a:t>
            </a:r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 فعل کمکی </a:t>
            </a:r>
            <a:r>
              <a:rPr lang="en-US" sz="2000" dirty="0">
                <a:solidFill>
                  <a:schemeClr val="tx1"/>
                </a:solidFill>
                <a:cs typeface="B Titr" panose="00000700000000000000" pitchFamily="2" charset="-78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 question: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" y="911104"/>
            <a:ext cx="10634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cs typeface="B Titr" panose="00000700000000000000" pitchFamily="2" charset="-78"/>
              </a:rPr>
              <a:t>برای مشخص کردن فعل کمکی به جمله اصلی توجه می کنیم اگر خود جمله </a:t>
            </a: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فعل کمکی(</a:t>
            </a:r>
            <a:r>
              <a:rPr lang="en-US" sz="2800" dirty="0">
                <a:solidFill>
                  <a:srgbClr val="002060"/>
                </a:solidFill>
                <a:cs typeface="B Titr" panose="00000700000000000000" pitchFamily="2" charset="-78"/>
              </a:rPr>
              <a:t>am-is-are-was</a:t>
            </a:r>
            <a:r>
              <a:rPr lang="en-US" sz="2000" dirty="0">
                <a:solidFill>
                  <a:srgbClr val="002060"/>
                </a:solidFill>
                <a:cs typeface="B Titr" panose="00000700000000000000" pitchFamily="2" charset="-78"/>
              </a:rPr>
              <a:t>-</a:t>
            </a:r>
            <a:r>
              <a:rPr lang="en-US" sz="2800" dirty="0">
                <a:solidFill>
                  <a:srgbClr val="002060"/>
                </a:solidFill>
                <a:cs typeface="B Titr" panose="00000700000000000000" pitchFamily="2" charset="-78"/>
              </a:rPr>
              <a:t>were-can-could-will-would-should-must</a:t>
            </a: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 )داشت </a:t>
            </a:r>
            <a:r>
              <a:rPr lang="fa-IR" sz="2000" dirty="0">
                <a:cs typeface="B Titr" panose="00000700000000000000" pitchFamily="2" charset="-78"/>
              </a:rPr>
              <a:t>از آن استفاده می کنیم، درغیراینصورت</a:t>
            </a: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برای زمان </a:t>
            </a: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حال ساده </a:t>
            </a:r>
            <a:r>
              <a:rPr lang="fa-IR" sz="2000" dirty="0">
                <a:cs typeface="B Titr" panose="00000700000000000000" pitchFamily="2" charset="-78"/>
              </a:rPr>
              <a:t>از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do</a:t>
            </a:r>
            <a:r>
              <a:rPr lang="en-US" sz="2400" b="1" dirty="0">
                <a:cs typeface="+mj-cs"/>
              </a:rPr>
              <a:t>,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 don’t</a:t>
            </a:r>
            <a:r>
              <a:rPr lang="en-US" sz="2400" b="1" dirty="0">
                <a:cs typeface="+mj-cs"/>
              </a:rPr>
              <a:t>,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 does</a:t>
            </a:r>
            <a:r>
              <a:rPr lang="en-US" sz="2400" b="1" dirty="0">
                <a:cs typeface="+mj-cs"/>
              </a:rPr>
              <a:t>,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 doesn’t </a:t>
            </a:r>
            <a:r>
              <a:rPr lang="fa-IR" sz="24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و زمان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گذشته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از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did</a:t>
            </a:r>
            <a:r>
              <a:rPr lang="en-US" sz="2400" b="1" dirty="0">
                <a:cs typeface="+mj-cs"/>
              </a:rPr>
              <a:t>,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 didn’t </a:t>
            </a:r>
            <a:r>
              <a:rPr lang="fa-IR" sz="24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استفاده می کنیم.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692" y="2458186"/>
            <a:ext cx="6057900" cy="40011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b="1" dirty="0">
                <a:solidFill>
                  <a:srgbClr val="001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skillful at playing guitar,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3692" y="3063015"/>
            <a:ext cx="6057900" cy="40011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b="1" dirty="0">
                <a:solidFill>
                  <a:srgbClr val="001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weren’t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playing tennis in the gym,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3692" y="3667844"/>
            <a:ext cx="6057900" cy="40011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001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studied all his book,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hasn’t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3692" y="4687280"/>
            <a:ext cx="6057900" cy="400110"/>
          </a:xfrm>
          <a:prstGeom prst="rect">
            <a:avLst/>
          </a:prstGeom>
          <a:solidFill>
            <a:srgbClr val="B0D2A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000" b="1" dirty="0">
                <a:solidFill>
                  <a:srgbClr val="001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lot of questions every session,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3692" y="5311033"/>
            <a:ext cx="6057900" cy="400110"/>
          </a:xfrm>
          <a:prstGeom prst="rect">
            <a:avLst/>
          </a:prstGeom>
          <a:solidFill>
            <a:srgbClr val="B0D2A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b="1" dirty="0">
                <a:solidFill>
                  <a:srgbClr val="001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novels yesterday,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3692" y="5934786"/>
            <a:ext cx="6057900" cy="400110"/>
          </a:xfrm>
          <a:prstGeom prst="rect">
            <a:avLst/>
          </a:prstGeom>
          <a:solidFill>
            <a:srgbClr val="B0D2A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000" b="1" dirty="0">
                <a:solidFill>
                  <a:srgbClr val="001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three hours a day in this factory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307592" y="2554410"/>
            <a:ext cx="2468880" cy="1417320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با فعل کمکی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307592" y="4752871"/>
            <a:ext cx="2395728" cy="1417320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بدون فعل کمکی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164824" y="1014984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961566"/>
            <a:ext cx="1063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200" dirty="0">
                <a:cs typeface="B Titr" panose="00000700000000000000" pitchFamily="2" charset="-78"/>
              </a:rPr>
              <a:t>از لحاظ </a:t>
            </a:r>
            <a:r>
              <a:rPr lang="fa-IR" sz="2200" dirty="0">
                <a:solidFill>
                  <a:srgbClr val="002060"/>
                </a:solidFill>
                <a:cs typeface="B Titr" panose="00000700000000000000" pitchFamily="2" charset="-78"/>
              </a:rPr>
              <a:t>مثبت یا منفی بودن </a:t>
            </a:r>
            <a:r>
              <a:rPr lang="fa-IR" sz="2200" dirty="0">
                <a:cs typeface="B Titr" panose="00000700000000000000" pitchFamily="2" charset="-78"/>
              </a:rPr>
              <a:t>با جمله اصلی در </a:t>
            </a:r>
            <a:r>
              <a:rPr lang="fa-IR" sz="2200" dirty="0">
                <a:solidFill>
                  <a:srgbClr val="002060"/>
                </a:solidFill>
                <a:cs typeface="B Titr" panose="00000700000000000000" pitchFamily="2" charset="-78"/>
              </a:rPr>
              <a:t>تضاد</a:t>
            </a:r>
            <a:r>
              <a:rPr lang="fa-IR" sz="2200" dirty="0">
                <a:cs typeface="B Titr" panose="00000700000000000000" pitchFamily="2" charset="-78"/>
              </a:rPr>
              <a:t> است یعنی اگر </a:t>
            </a:r>
            <a:r>
              <a:rPr lang="fa-IR" sz="2200" dirty="0">
                <a:solidFill>
                  <a:srgbClr val="7030A0"/>
                </a:solidFill>
                <a:cs typeface="B Titr" panose="00000700000000000000" pitchFamily="2" charset="-78"/>
              </a:rPr>
              <a:t>جمله اصلی مثبت </a:t>
            </a:r>
            <a:r>
              <a:rPr lang="fa-IR" sz="2200" dirty="0">
                <a:cs typeface="B Titr" panose="00000700000000000000" pitchFamily="2" charset="-78"/>
              </a:rPr>
              <a:t>باشد،            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200" dirty="0">
                <a:solidFill>
                  <a:srgbClr val="008000"/>
                </a:solidFill>
                <a:cs typeface="B Titr" panose="00000700000000000000" pitchFamily="2" charset="-78"/>
              </a:rPr>
              <a:t>منفی</a:t>
            </a:r>
            <a:r>
              <a:rPr lang="fa-IR" sz="2200" dirty="0">
                <a:cs typeface="B Titr" panose="00000700000000000000" pitchFamily="2" charset="-78"/>
              </a:rPr>
              <a:t> می شود و اگر </a:t>
            </a:r>
            <a:r>
              <a:rPr lang="fa-IR" sz="2200" dirty="0">
                <a:solidFill>
                  <a:srgbClr val="7030A0"/>
                </a:solidFill>
                <a:cs typeface="B Titr" panose="00000700000000000000" pitchFamily="2" charset="-78"/>
              </a:rPr>
              <a:t>جمله اصلی منفی </a:t>
            </a:r>
            <a:r>
              <a:rPr lang="fa-IR" sz="2200" dirty="0">
                <a:cs typeface="B Titr" panose="00000700000000000000" pitchFamily="2" charset="-78"/>
              </a:rPr>
              <a:t>باشد،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200" dirty="0">
                <a:solidFill>
                  <a:srgbClr val="008000"/>
                </a:solidFill>
                <a:cs typeface="B Titr" panose="00000700000000000000" pitchFamily="2" charset="-78"/>
              </a:rPr>
              <a:t>مثبت</a:t>
            </a:r>
            <a:r>
              <a:rPr lang="fa-IR" sz="2200" dirty="0">
                <a:cs typeface="B Titr" panose="00000700000000000000" pitchFamily="2" charset="-78"/>
              </a:rPr>
              <a:t> می شود.</a:t>
            </a:r>
            <a:endParaRPr lang="en-US" sz="2200" dirty="0"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6384" y="2190988"/>
            <a:ext cx="458114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 , ………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1520" y="2190988"/>
            <a:ext cx="458114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 , ……… ?</a:t>
            </a:r>
          </a:p>
        </p:txBody>
      </p:sp>
      <p:sp>
        <p:nvSpPr>
          <p:cNvPr id="3" name="Plus 2"/>
          <p:cNvSpPr/>
          <p:nvPr/>
        </p:nvSpPr>
        <p:spPr>
          <a:xfrm>
            <a:off x="1968480" y="1644635"/>
            <a:ext cx="540000" cy="540000"/>
          </a:xfrm>
          <a:prstGeom prst="mathPlu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4352544" y="1689354"/>
            <a:ext cx="540000" cy="540000"/>
          </a:xfrm>
          <a:prstGeom prst="mathMinu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10203768" y="1657350"/>
            <a:ext cx="540000" cy="540000"/>
          </a:xfrm>
          <a:prstGeom prst="mathPlu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8224560" y="1689354"/>
            <a:ext cx="540000" cy="540000"/>
          </a:xfrm>
          <a:prstGeom prst="mathMinu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0304" y="2631908"/>
            <a:ext cx="5033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him here,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304" y="3066105"/>
            <a:ext cx="5033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organizing the new students,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304" y="3499963"/>
            <a:ext cx="5033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table for lunch,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4836" y="2631908"/>
            <a:ext cx="5033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drink milk in the morning,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4837" y="3505775"/>
            <a:ext cx="5033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driving to work,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4836" y="3060763"/>
            <a:ext cx="5033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achieve a good score,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I?</a:t>
            </a:r>
          </a:p>
        </p:txBody>
      </p:sp>
      <p:sp>
        <p:nvSpPr>
          <p:cNvPr id="17" name="Oval 16"/>
          <p:cNvSpPr/>
          <p:nvPr/>
        </p:nvSpPr>
        <p:spPr>
          <a:xfrm>
            <a:off x="11212469" y="4184659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442" y="4223753"/>
            <a:ext cx="1104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>
                <a:cs typeface="B Titr" panose="00000700000000000000" pitchFamily="2" charset="-78"/>
              </a:rPr>
              <a:t>در صورت وجود کلماتی که بار معنایی منفی به جمله می دهند باید</a:t>
            </a:r>
            <a:r>
              <a:rPr lang="en-US" sz="2000" b="1" dirty="0">
                <a:solidFill>
                  <a:srgbClr val="FF0000"/>
                </a:solidFill>
                <a:cs typeface="B Titr" panose="00000700000000000000" pitchFamily="2" charset="-78"/>
              </a:rPr>
              <a:t>tag question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>
                <a:cs typeface="B Titr" panose="00000700000000000000" pitchFamily="2" charset="-78"/>
              </a:rPr>
              <a:t>مثبت نوشته شود این کلمات عبارتند از: </a:t>
            </a:r>
            <a:endParaRPr lang="en-US" sz="2000" b="1" dirty="0">
              <a:cs typeface="B Titr" panose="00000700000000000000" pitchFamily="2" charset="-78"/>
            </a:endParaRPr>
          </a:p>
          <a:p>
            <a:pPr algn="just" rtl="1"/>
            <a:r>
              <a:rPr lang="fa-IR" sz="2200" b="1" dirty="0">
                <a:cs typeface="B Titr" panose="00000700000000000000" pitchFamily="2" charset="-78"/>
              </a:rPr>
              <a:t> 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seldom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little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few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nothing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hardly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never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no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none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rarely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barely 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nor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neither</a:t>
            </a:r>
            <a:r>
              <a:rPr lang="en-US" sz="2200" b="1" dirty="0">
                <a:cs typeface="B Titr" panose="00000700000000000000" pitchFamily="2" charset="-78"/>
              </a:rPr>
              <a:t>,</a:t>
            </a:r>
            <a:r>
              <a:rPr lang="en-US" sz="2200" b="1" dirty="0">
                <a:solidFill>
                  <a:srgbClr val="7030A0"/>
                </a:solidFill>
                <a:cs typeface="B Titr" panose="00000700000000000000" pitchFamily="2" charset="-78"/>
              </a:rPr>
              <a:t> scarcely</a:t>
            </a:r>
            <a:endParaRPr lang="en-US" sz="2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3830" y="5173939"/>
            <a:ext cx="460169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hardly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visit your grandma,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4029" y="5768779"/>
            <a:ext cx="569559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my friends were in the team,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3829" y="5785571"/>
            <a:ext cx="460169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watches TV at night,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9231" y="5169817"/>
            <a:ext cx="569559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swim in this river near our home,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I?</a:t>
            </a:r>
          </a:p>
        </p:txBody>
      </p:sp>
    </p:spTree>
    <p:extLst>
      <p:ext uri="{BB962C8B-B14F-4D97-AF65-F5344CB8AC3E}">
        <p14:creationId xmlns:p14="http://schemas.microsoft.com/office/powerpoint/2010/main" val="13425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8" grpId="0" animBg="1"/>
      <p:bldP spid="3" grpId="0" animBg="1"/>
      <p:bldP spid="9" grpId="0" animBg="1"/>
      <p:bldP spid="10" grpId="0" animBg="1"/>
      <p:bldP spid="11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1164824" y="1036069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" y="1142669"/>
            <a:ext cx="1063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b="1" dirty="0">
                <a:cs typeface="B Titr" panose="00000700000000000000" pitchFamily="2" charset="-78"/>
              </a:rPr>
              <a:t>در قسمت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باید از 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ضمیر فاعلی </a:t>
            </a:r>
            <a:r>
              <a:rPr lang="fa-IR" sz="2200" b="1" dirty="0">
                <a:cs typeface="B Titr" panose="00000700000000000000" pitchFamily="2" charset="-78"/>
              </a:rPr>
              <a:t>استفاده کنیم </a:t>
            </a:r>
            <a:endParaRPr lang="en-US" sz="2200" b="1" dirty="0"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8445"/>
            <a:ext cx="459943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Barack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drives his car fast, doesn’t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9873" y="1758445"/>
            <a:ext cx="639765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Susan and Rose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playing video games, aren’t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11077526" y="2608420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176" y="2673809"/>
            <a:ext cx="1063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b="1" dirty="0">
                <a:cs typeface="B Titr" panose="00000700000000000000" pitchFamily="2" charset="-78"/>
              </a:rPr>
              <a:t>در قسمت </a:t>
            </a:r>
            <a:r>
              <a:rPr lang="en-US" sz="2200" b="1" dirty="0">
                <a:solidFill>
                  <a:srgbClr val="FF0000"/>
                </a:solidFill>
                <a:cs typeface="B Titr" panose="00000700000000000000" pitchFamily="2" charset="-78"/>
              </a:rPr>
              <a:t>tag question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فعل کمکی </a:t>
            </a:r>
            <a:r>
              <a:rPr lang="fa-IR" sz="2200" b="1" dirty="0">
                <a:cs typeface="B Titr" panose="00000700000000000000" pitchFamily="2" charset="-78"/>
              </a:rPr>
              <a:t>بایستی بصورت 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مخفف</a:t>
            </a:r>
            <a:r>
              <a:rPr lang="fa-IR" sz="2200" b="1" dirty="0">
                <a:cs typeface="B Titr" panose="00000700000000000000" pitchFamily="2" charset="-78"/>
              </a:rPr>
              <a:t> نوشته شود </a:t>
            </a:r>
            <a:endParaRPr lang="en-US" sz="2200" b="1" dirty="0"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6854" y="3353195"/>
            <a:ext cx="80970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and I leaned English in this institute,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did not)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we?</a:t>
            </a:r>
          </a:p>
        </p:txBody>
      </p:sp>
      <p:sp>
        <p:nvSpPr>
          <p:cNvPr id="25" name="Oval 24"/>
          <p:cNvSpPr/>
          <p:nvPr/>
        </p:nvSpPr>
        <p:spPr>
          <a:xfrm>
            <a:off x="11164824" y="4175083"/>
            <a:ext cx="630000" cy="6309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051" y="4105831"/>
            <a:ext cx="10634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b="1" dirty="0">
                <a:cs typeface="B Titr" panose="00000700000000000000" pitchFamily="2" charset="-78"/>
              </a:rPr>
              <a:t>فعل های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have</a:t>
            </a:r>
            <a:r>
              <a:rPr lang="en-US" sz="2200" b="1" dirty="0">
                <a:cs typeface="B Titr" panose="00000700000000000000" pitchFamily="2" charset="-78"/>
              </a:rPr>
              <a:t> </a:t>
            </a:r>
            <a:r>
              <a:rPr lang="fa-IR" sz="2200" b="1" dirty="0">
                <a:cs typeface="B Titr" panose="00000700000000000000" pitchFamily="2" charset="-78"/>
              </a:rPr>
              <a:t> و</a:t>
            </a:r>
            <a:r>
              <a:rPr lang="fa-IR" sz="22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has</a:t>
            </a:r>
            <a:r>
              <a:rPr lang="fa-IR" sz="2200" b="1" dirty="0">
                <a:cs typeface="B Titr" panose="00000700000000000000" pitchFamily="2" charset="-78"/>
              </a:rPr>
              <a:t> اگر 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فعل اصلی </a:t>
            </a:r>
            <a:r>
              <a:rPr lang="fa-IR" sz="2200" b="1" dirty="0">
                <a:cs typeface="B Titr" panose="00000700000000000000" pitchFamily="2" charset="-78"/>
              </a:rPr>
              <a:t>باشند(به معنی داشتن و ...) با توجه به زمان جمله باید از فعل کمکی مناسب استفاده کرد، اما اگر </a:t>
            </a:r>
            <a:r>
              <a:rPr lang="fa-IR" sz="2200" b="1" dirty="0">
                <a:solidFill>
                  <a:srgbClr val="7030A0"/>
                </a:solidFill>
                <a:cs typeface="B Titr" panose="00000700000000000000" pitchFamily="2" charset="-78"/>
              </a:rPr>
              <a:t>فعل کمکی </a:t>
            </a:r>
            <a:r>
              <a:rPr lang="fa-IR" sz="2200" b="1" dirty="0">
                <a:cs typeface="B Titr" panose="00000700000000000000" pitchFamily="2" charset="-78"/>
              </a:rPr>
              <a:t>باشند (مثلا در زمان حال کامل) خودشان را میتوان استفاده نمود</a:t>
            </a:r>
            <a:endParaRPr lang="en-US" sz="2200" b="1" dirty="0">
              <a:cs typeface="B Titr" panose="000007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9310" y="5676352"/>
            <a:ext cx="543871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intelligent friends,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I?</a:t>
            </a:r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fa-I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(فعل اصلی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6916" y="5075665"/>
            <a:ext cx="704350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taught in this school for two years,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haven’t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I?</a:t>
            </a:r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fa-I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(فعل کمکی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" grpId="0" animBg="1"/>
      <p:bldP spid="19" grpId="0" animBg="1"/>
      <p:bldP spid="20" grpId="0" animBg="1"/>
      <p:bldP spid="21" grpId="0"/>
      <p:bldP spid="22" grpId="0" animBg="1"/>
      <p:bldP spid="25" grpId="0" animBg="1"/>
      <p:bldP spid="26" grpId="0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Boyalı Kaleml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1" anchor="ctr"/>
      <a:lstStyle>
        <a:defPPr algn="ctr">
          <a:defRPr sz="4400" dirty="0" smtClean="0"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4_6021690637441566578</Template>
  <TotalTime>123</TotalTime>
  <Words>1015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Arabic Typesetting</vt:lpstr>
      <vt:lpstr>Arial</vt:lpstr>
      <vt:lpstr>Arial Black</vt:lpstr>
      <vt:lpstr>Calibri</vt:lpstr>
      <vt:lpstr>Calibri Light</vt:lpstr>
      <vt:lpstr>Franklin Gothic Book</vt:lpstr>
      <vt:lpstr>Garamond</vt:lpstr>
      <vt:lpstr>Times New Roman</vt:lpstr>
      <vt:lpstr>Office Theme</vt:lpstr>
      <vt:lpstr>Retrospect</vt:lpstr>
      <vt:lpstr>Boyalı Kalemler</vt:lpstr>
      <vt:lpstr>PowerPoint Presentation</vt:lpstr>
      <vt:lpstr>PowerPoint Presentation</vt:lpstr>
      <vt:lpstr>PowerPoint Presentation</vt:lpstr>
      <vt:lpstr>The players are sad, …………….?</vt:lpstr>
      <vt:lpstr>Sardar was sad, …………?</vt:lpstr>
      <vt:lpstr>Voria has practiced hard, ……….....?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CY</dc:creator>
  <cp:keywords/>
  <dc:description/>
  <cp:lastModifiedBy>CY</cp:lastModifiedBy>
  <cp:revision>19</cp:revision>
  <dcterms:created xsi:type="dcterms:W3CDTF">2021-11-07T13:14:03Z</dcterms:created>
  <dcterms:modified xsi:type="dcterms:W3CDTF">2022-11-08T17:07:20Z</dcterms:modified>
  <cp:category/>
</cp:coreProperties>
</file>