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  <p:sldMasterId id="2147483675" r:id="rId2"/>
  </p:sldMasterIdLst>
  <p:notesMasterIdLst>
    <p:notesMasterId r:id="rId19"/>
  </p:notesMasterIdLst>
  <p:sldIdLst>
    <p:sldId id="257" r:id="rId3"/>
    <p:sldId id="259" r:id="rId4"/>
    <p:sldId id="260" r:id="rId5"/>
    <p:sldId id="276" r:id="rId6"/>
    <p:sldId id="275" r:id="rId7"/>
    <p:sldId id="277" r:id="rId8"/>
    <p:sldId id="271" r:id="rId9"/>
    <p:sldId id="264" r:id="rId10"/>
    <p:sldId id="263" r:id="rId11"/>
    <p:sldId id="266" r:id="rId12"/>
    <p:sldId id="261" r:id="rId13"/>
    <p:sldId id="267" r:id="rId14"/>
    <p:sldId id="262" r:id="rId15"/>
    <p:sldId id="268" r:id="rId16"/>
    <p:sldId id="270" r:id="rId17"/>
    <p:sldId id="273" r:id="rId1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CD002C"/>
    <a:srgbClr val="001AFF"/>
    <a:srgbClr val="008000"/>
    <a:srgbClr val="B0D2A0"/>
    <a:srgbClr val="FF99FF"/>
    <a:srgbClr val="CC66FF"/>
    <a:srgbClr val="FFD966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4" autoAdjust="0"/>
    <p:restoredTop sz="94643"/>
  </p:normalViewPr>
  <p:slideViewPr>
    <p:cSldViewPr snapToGrid="0" snapToObjects="1">
      <p:cViewPr varScale="1">
        <p:scale>
          <a:sx n="82" d="100"/>
          <a:sy n="82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652D2-2129-41B0-A885-A2D9FEF347B9}" type="datetimeFigureOut">
              <a:rPr lang="en-US"/>
              <a:pPr>
                <a:defRPr/>
              </a:pPr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0F349-07FB-4A26-AB30-46D99CD9E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0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8FF71-2D6C-49C2-BCF3-1BF3A5779FF5}" type="datetimeFigureOut">
              <a:rPr lang="en-US"/>
              <a:pPr>
                <a:defRPr/>
              </a:pPr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9D33C-E0F4-4A24-9EE8-69093BC20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7575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7C741-37E8-465B-BFE0-A0EE6EBC674C}" type="datetimeFigureOut">
              <a:rPr lang="en-US"/>
              <a:pPr>
                <a:defRPr/>
              </a:pPr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15366-2BD8-4192-B78C-A0B15D2BE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760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693628-1CEB-4AB2-A240-7F034BA315C7}" type="slidenum">
              <a:rPr lang="es-ES" altLang="fa-IR">
                <a:solidFill>
                  <a:srgbClr val="000000"/>
                </a:solidFill>
              </a:rPr>
              <a:pPr/>
              <a:t>‹#›</a:t>
            </a:fld>
            <a:endParaRPr lang="es-E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039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BE6913-1C42-465E-A538-58808B2BAD01}" type="slidenum">
              <a:rPr lang="es-ES" altLang="fa-IR">
                <a:solidFill>
                  <a:srgbClr val="000000"/>
                </a:solidFill>
              </a:rPr>
              <a:pPr/>
              <a:t>‹#›</a:t>
            </a:fld>
            <a:endParaRPr lang="es-E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848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8C0068-52DE-4B03-8754-350656983447}" type="slidenum">
              <a:rPr lang="es-ES" altLang="fa-IR">
                <a:solidFill>
                  <a:srgbClr val="000000"/>
                </a:solidFill>
              </a:rPr>
              <a:pPr/>
              <a:t>‹#›</a:t>
            </a:fld>
            <a:endParaRPr lang="es-E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486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90870-3D5B-4876-8457-AABD9870DE98}" type="slidenum">
              <a:rPr lang="es-ES" altLang="fa-IR">
                <a:solidFill>
                  <a:srgbClr val="000000"/>
                </a:solidFill>
              </a:rPr>
              <a:pPr/>
              <a:t>‹#›</a:t>
            </a:fld>
            <a:endParaRPr lang="es-E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361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EF6FF9-6E42-4977-8325-690202074A0C}" type="slidenum">
              <a:rPr lang="es-ES" altLang="fa-IR">
                <a:solidFill>
                  <a:srgbClr val="000000"/>
                </a:solidFill>
              </a:rPr>
              <a:pPr/>
              <a:t>‹#›</a:t>
            </a:fld>
            <a:endParaRPr lang="es-E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726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DED070-D0CA-45D0-AD54-ADBD747E68DE}" type="slidenum">
              <a:rPr lang="es-ES" altLang="fa-IR">
                <a:solidFill>
                  <a:srgbClr val="000000"/>
                </a:solidFill>
              </a:rPr>
              <a:pPr/>
              <a:t>‹#›</a:t>
            </a:fld>
            <a:endParaRPr lang="es-E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04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02337E-D9E7-4BDC-85F9-FA38758B984A}" type="slidenum">
              <a:rPr lang="es-ES" altLang="fa-IR">
                <a:solidFill>
                  <a:srgbClr val="000000"/>
                </a:solidFill>
              </a:rPr>
              <a:pPr/>
              <a:t>‹#›</a:t>
            </a:fld>
            <a:endParaRPr lang="es-E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03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DCE722-9DA3-494C-AFD4-2CFB46722792}" type="slidenum">
              <a:rPr lang="es-ES" altLang="fa-IR">
                <a:solidFill>
                  <a:srgbClr val="000000"/>
                </a:solidFill>
              </a:rPr>
              <a:pPr/>
              <a:t>‹#›</a:t>
            </a:fld>
            <a:endParaRPr lang="es-E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765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F9AE9-8282-4012-BAC1-2E8A166F88EA}" type="datetimeFigureOut">
              <a:rPr lang="en-US"/>
              <a:pPr>
                <a:defRPr/>
              </a:pPr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8E137-E03A-4596-AED8-770890BA7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96712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9A018D-3B66-4BFB-9770-645526BB7573}" type="slidenum">
              <a:rPr lang="es-ES" altLang="fa-IR">
                <a:solidFill>
                  <a:srgbClr val="000000"/>
                </a:solidFill>
              </a:rPr>
              <a:pPr/>
              <a:t>‹#›</a:t>
            </a:fld>
            <a:endParaRPr lang="es-E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800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A8E034-EA6C-41A4-BBED-388C411032A9}" type="slidenum">
              <a:rPr lang="es-ES" altLang="fa-IR">
                <a:solidFill>
                  <a:srgbClr val="000000"/>
                </a:solidFill>
              </a:rPr>
              <a:pPr/>
              <a:t>‹#›</a:t>
            </a:fld>
            <a:endParaRPr lang="es-E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1029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0BA4D-C03F-43EF-99B6-1DB2D07AB1AC}" type="slidenum">
              <a:rPr lang="es-ES" altLang="fa-IR">
                <a:solidFill>
                  <a:srgbClr val="000000"/>
                </a:solidFill>
              </a:rPr>
              <a:pPr/>
              <a:t>‹#›</a:t>
            </a:fld>
            <a:endParaRPr lang="es-E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676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A14B7-B4C9-4307-AB2F-9C4F9C4A4A3D}" type="datetimeFigureOut">
              <a:rPr lang="en-US"/>
              <a:pPr>
                <a:defRPr/>
              </a:pPr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F9913-E087-48BF-BFEB-CAEB2355B8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6366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028A8-4510-432A-BE46-A54517B53A3B}" type="datetimeFigureOut">
              <a:rPr lang="en-US"/>
              <a:pPr>
                <a:defRPr/>
              </a:pPr>
              <a:t>10/30/2022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79469-61F3-496A-9B0E-FB18441DBE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7141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1AAE0-40F6-44EB-9322-CE338B76924C}" type="datetimeFigureOut">
              <a:rPr lang="en-US"/>
              <a:pPr>
                <a:defRPr/>
              </a:pPr>
              <a:t>10/30/2022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2E687-C9F0-4ECD-ADF2-3B8BC3D83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709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E032A-6C31-462A-9033-8EB00F7D7013}" type="datetimeFigureOut">
              <a:rPr lang="en-US"/>
              <a:pPr>
                <a:defRPr/>
              </a:pPr>
              <a:t>10/30/2022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3F3F6-B23A-4B72-BD61-3691D0D24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0827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E7C90-1674-4BBA-9502-D305FF887318}" type="datetimeFigureOut">
              <a:rPr lang="en-US"/>
              <a:pPr>
                <a:defRPr/>
              </a:pPr>
              <a:t>10/30/2022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98435-1FBD-4EAF-B931-DC766658D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4604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92ABB-7C13-4052-8626-761A30945202}" type="datetimeFigureOut">
              <a:rPr lang="en-US"/>
              <a:pPr>
                <a:defRPr/>
              </a:pPr>
              <a:t>10/30/2022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E1429-8C37-4836-B30F-87FDA5BDD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320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933E2-106B-4186-A08F-1080834E2604}" type="datetimeFigureOut">
              <a:rPr lang="en-US"/>
              <a:pPr>
                <a:defRPr/>
              </a:pPr>
              <a:t>10/30/2022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3AC39-8CB6-4D46-96D1-BA77BE5B7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8144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958A2D-1216-4039-91A3-1A03599A00C6}" type="datetimeFigureOut">
              <a:rPr lang="en-US"/>
              <a:pPr>
                <a:defRPr/>
              </a:pPr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68DFAB-2CC2-4A9D-AF8D-0EB32A848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fa-IR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fa-IR"/>
              <a:t>Haga clic para modificar el estilo de texto del patrón</a:t>
            </a:r>
          </a:p>
          <a:p>
            <a:pPr lvl="1"/>
            <a:r>
              <a:rPr lang="es-ES" altLang="fa-IR"/>
              <a:t>Segundo nivel</a:t>
            </a:r>
          </a:p>
          <a:p>
            <a:pPr lvl="2"/>
            <a:r>
              <a:rPr lang="es-ES" altLang="fa-IR"/>
              <a:t>Tercer nivel</a:t>
            </a:r>
          </a:p>
          <a:p>
            <a:pPr lvl="3"/>
            <a:r>
              <a:rPr lang="es-ES" altLang="fa-IR"/>
              <a:t>Cuarto nivel</a:t>
            </a:r>
          </a:p>
          <a:p>
            <a:pPr lvl="4"/>
            <a:r>
              <a:rPr lang="es-ES" altLang="fa-IR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5B1AA0-A321-4956-9BAA-69C63C198B27}" type="slidenum">
              <a:rPr lang="es-ES" altLang="fa-I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72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ED6CE9-72F7-4B17-9A70-D5E09D372005}"/>
              </a:ext>
            </a:extLst>
          </p:cNvPr>
          <p:cNvSpPr txBox="1"/>
          <p:nvPr/>
        </p:nvSpPr>
        <p:spPr>
          <a:xfrm>
            <a:off x="1600200" y="804317"/>
            <a:ext cx="82168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96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Grammar</a:t>
            </a:r>
          </a:p>
        </p:txBody>
      </p:sp>
      <p:sp>
        <p:nvSpPr>
          <p:cNvPr id="3" name="Rectangle 170">
            <a:extLst>
              <a:ext uri="{FF2B5EF4-FFF2-40B4-BE49-F238E27FC236}">
                <a16:creationId xmlns:a16="http://schemas.microsoft.com/office/drawing/2014/main" id="{364C86F3-572F-447A-A2EC-939F40772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299" y="4057282"/>
            <a:ext cx="5867400" cy="187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fa-IR" sz="8000" b="1" kern="0" dirty="0">
                <a:solidFill>
                  <a:srgbClr val="CD002C"/>
                </a:solidFill>
                <a:latin typeface="Andalus" pitchFamily="18" charset="-78"/>
                <a:cs typeface="Andalus" pitchFamily="18" charset="-78"/>
              </a:rPr>
              <a:t>Passive Voice</a:t>
            </a:r>
          </a:p>
        </p:txBody>
      </p:sp>
      <p:sp>
        <p:nvSpPr>
          <p:cNvPr id="4" name="Rectangle 170">
            <a:extLst>
              <a:ext uri="{FF2B5EF4-FFF2-40B4-BE49-F238E27FC236}">
                <a16:creationId xmlns:a16="http://schemas.microsoft.com/office/drawing/2014/main" id="{0C2B259A-7B03-4FB4-88DA-997460C6E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8245" y="5317879"/>
            <a:ext cx="4267201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a-IR" altLang="fa-IR" sz="6000" b="1" kern="0" dirty="0">
                <a:solidFill>
                  <a:srgbClr val="002060"/>
                </a:solidFill>
                <a:latin typeface="Andalus" pitchFamily="18" charset="-78"/>
                <a:cs typeface="2  Sara" panose="00000400000000000000" pitchFamily="2" charset="-78"/>
              </a:rPr>
              <a:t>وجه مجهول</a:t>
            </a:r>
            <a:endParaRPr lang="en-US" altLang="fa-IR" sz="6000" b="1" kern="0" dirty="0">
              <a:solidFill>
                <a:srgbClr val="002060"/>
              </a:solidFill>
              <a:latin typeface="Andalus" pitchFamily="18" charset="-78"/>
              <a:cs typeface="2  Sara" panose="00000400000000000000" pitchFamily="2" charset="-78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7278624" y="370332"/>
            <a:ext cx="3593592" cy="466344"/>
          </a:xfrm>
          <a:prstGeom prst="wedgeRoundRectCallout">
            <a:avLst>
              <a:gd name="adj1" fmla="val -34188"/>
              <a:gd name="adj2" fmla="val 84069"/>
              <a:gd name="adj3" fmla="val 1666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>
                <a:cs typeface="B Titr" panose="00000700000000000000" pitchFamily="2" charset="-78"/>
              </a:rPr>
              <a:t>جمله مجهول در زمان </a:t>
            </a:r>
            <a:r>
              <a:rPr lang="fa-IR" sz="2400" dirty="0">
                <a:solidFill>
                  <a:srgbClr val="0070C0"/>
                </a:solidFill>
                <a:cs typeface="B Titr" panose="00000700000000000000" pitchFamily="2" charset="-78"/>
              </a:rPr>
              <a:t>حال کامل</a:t>
            </a:r>
            <a:endParaRPr lang="en-US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6384" y="2499185"/>
            <a:ext cx="3380423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washed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dishes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93408" y="2402107"/>
            <a:ext cx="4178808" cy="400110"/>
          </a:xfrm>
          <a:prstGeom prst="rect">
            <a:avLst/>
          </a:prstGeom>
          <a:solidFill>
            <a:srgbClr val="B0D2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dishes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been washed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6382" y="3024033"/>
            <a:ext cx="3380423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</a:t>
            </a:r>
            <a:r>
              <a:rPr 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watered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flowers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93408" y="2947273"/>
            <a:ext cx="4178808" cy="400110"/>
          </a:xfrm>
          <a:prstGeom prst="rect">
            <a:avLst/>
          </a:prstGeom>
          <a:solidFill>
            <a:srgbClr val="B0D2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flowers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been watered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6383" y="3576607"/>
            <a:ext cx="3380424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written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letter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93408" y="3482423"/>
            <a:ext cx="4178808" cy="400110"/>
          </a:xfrm>
          <a:prstGeom prst="rect">
            <a:avLst/>
          </a:prstGeom>
          <a:solidFill>
            <a:srgbClr val="B0D2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letter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been written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6383" y="4068999"/>
            <a:ext cx="3380423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invited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93408" y="3993107"/>
            <a:ext cx="4178808" cy="400110"/>
          </a:xfrm>
          <a:prstGeom prst="rect">
            <a:avLst/>
          </a:prstGeom>
          <a:solidFill>
            <a:srgbClr val="B0D2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Lora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been invited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47709" y="4698146"/>
            <a:ext cx="6827711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booked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nice room in this modern hotel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82621" y="5139760"/>
            <a:ext cx="7507510" cy="400110"/>
          </a:xfrm>
          <a:prstGeom prst="rect">
            <a:avLst/>
          </a:prstGeom>
          <a:solidFill>
            <a:srgbClr val="FFD9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nice room in this modern hotel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been booked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12634" y="5622879"/>
            <a:ext cx="5055204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community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solved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problems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65520" y="6124544"/>
            <a:ext cx="5749433" cy="400110"/>
          </a:xfrm>
          <a:prstGeom prst="rect">
            <a:avLst/>
          </a:prstGeom>
          <a:solidFill>
            <a:srgbClr val="FFD9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problems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been solved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our community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916" y="4403558"/>
            <a:ext cx="2496873" cy="2387254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888D765-4D88-40AA-BEAA-D7E6148749F2}"/>
              </a:ext>
            </a:extLst>
          </p:cNvPr>
          <p:cNvSpPr txBox="1">
            <a:spLocks/>
          </p:cNvSpPr>
          <p:nvPr/>
        </p:nvSpPr>
        <p:spPr bwMode="auto">
          <a:xfrm>
            <a:off x="1882621" y="1142617"/>
            <a:ext cx="8686800" cy="9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Active: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Subject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have</a:t>
            </a:r>
            <a:r>
              <a:rPr kumimoji="0" lang="fa-I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</a:t>
            </a:r>
            <a:r>
              <a:rPr kumimoji="0" lang="fa-IR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has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Past Participle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Object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Passive: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Object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+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have</a:t>
            </a:r>
            <a:r>
              <a:rPr kumimoji="0" lang="fa-IR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/</a:t>
            </a:r>
            <a:r>
              <a:rPr kumimoji="0" lang="fa-IR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has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+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been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+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Past Participle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a-IR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ular Callout 23"/>
          <p:cNvSpPr/>
          <p:nvPr/>
        </p:nvSpPr>
        <p:spPr>
          <a:xfrm>
            <a:off x="7470648" y="370332"/>
            <a:ext cx="3401568" cy="466344"/>
          </a:xfrm>
          <a:prstGeom prst="wedgeRoundRectCallout">
            <a:avLst>
              <a:gd name="adj1" fmla="val -34188"/>
              <a:gd name="adj2" fmla="val 84069"/>
              <a:gd name="adj3" fmla="val 1666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>
                <a:cs typeface="B Titr" panose="00000700000000000000" pitchFamily="2" charset="-78"/>
              </a:rPr>
              <a:t>جمله مجهول در زمان </a:t>
            </a:r>
            <a:r>
              <a:rPr lang="fa-IR" sz="2400" dirty="0">
                <a:solidFill>
                  <a:srgbClr val="0070C0"/>
                </a:solidFill>
                <a:cs typeface="B Titr" panose="00000700000000000000" pitchFamily="2" charset="-78"/>
              </a:rPr>
              <a:t>گذشته ساده</a:t>
            </a:r>
            <a:endParaRPr lang="en-US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1835" y="2289525"/>
            <a:ext cx="3380423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cleaned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my room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93408" y="2210635"/>
            <a:ext cx="4178808" cy="400110"/>
          </a:xfrm>
          <a:prstGeom prst="rect">
            <a:avLst/>
          </a:prstGeom>
          <a:solidFill>
            <a:srgbClr val="B0D2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room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cleaned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61835" y="2815551"/>
            <a:ext cx="3380423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bought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few books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93408" y="2752905"/>
            <a:ext cx="4178808" cy="400110"/>
          </a:xfrm>
          <a:prstGeom prst="rect">
            <a:avLst/>
          </a:prstGeom>
          <a:solidFill>
            <a:srgbClr val="B0D2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few books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bought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61834" y="3315971"/>
            <a:ext cx="3380424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watched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two movies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93408" y="3307543"/>
            <a:ext cx="4178808" cy="400110"/>
          </a:xfrm>
          <a:prstGeom prst="rect">
            <a:avLst/>
          </a:prstGeom>
          <a:solidFill>
            <a:srgbClr val="B0D2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movies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watched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61834" y="3862064"/>
            <a:ext cx="3380423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Susan </a:t>
            </a:r>
            <a:r>
              <a:rPr 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novel yesterday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693408" y="3838627"/>
            <a:ext cx="4178808" cy="400110"/>
          </a:xfrm>
          <a:prstGeom prst="rect">
            <a:avLst/>
          </a:prstGeom>
          <a:solidFill>
            <a:srgbClr val="B0D2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novel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read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Susan yesterday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118597" y="4542472"/>
            <a:ext cx="6827711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teacher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explained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passive voice greatly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884204" y="5046400"/>
            <a:ext cx="7507510" cy="400110"/>
          </a:xfrm>
          <a:prstGeom prst="rect">
            <a:avLst/>
          </a:prstGeom>
          <a:solidFill>
            <a:srgbClr val="FFD9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passive voice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sz="2000" b="1" dirty="0">
                <a:solidFill>
                  <a:srgbClr val="CD00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greatly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explained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our teacher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30432" y="5592493"/>
            <a:ext cx="5055204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washed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your hands for thirty seconds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97975" y="6153089"/>
            <a:ext cx="5520118" cy="400110"/>
          </a:xfrm>
          <a:prstGeom prst="rect">
            <a:avLst/>
          </a:prstGeom>
          <a:solidFill>
            <a:srgbClr val="FFD9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hands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washed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thirty seconds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6" b="6832"/>
          <a:stretch/>
        </p:blipFill>
        <p:spPr>
          <a:xfrm>
            <a:off x="9612923" y="4290646"/>
            <a:ext cx="2394714" cy="2276236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2DCC040-1908-43C4-A200-39C7AD042845}"/>
              </a:ext>
            </a:extLst>
          </p:cNvPr>
          <p:cNvSpPr txBox="1">
            <a:spLocks/>
          </p:cNvSpPr>
          <p:nvPr/>
        </p:nvSpPr>
        <p:spPr bwMode="auto">
          <a:xfrm>
            <a:off x="1981200" y="991204"/>
            <a:ext cx="8229600" cy="1095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Active: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Subject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Verb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Object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……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Passive: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Object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+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was</a:t>
            </a:r>
            <a:r>
              <a:rPr kumimoji="0" lang="fa-IR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/</a:t>
            </a:r>
            <a:r>
              <a:rPr kumimoji="0" lang="fa-IR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were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+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past participle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ular Callout 22"/>
          <p:cNvSpPr/>
          <p:nvPr/>
        </p:nvSpPr>
        <p:spPr>
          <a:xfrm>
            <a:off x="7050024" y="370332"/>
            <a:ext cx="3822192" cy="466344"/>
          </a:xfrm>
          <a:prstGeom prst="wedgeRoundRectCallout">
            <a:avLst>
              <a:gd name="adj1" fmla="val -34188"/>
              <a:gd name="adj2" fmla="val 84069"/>
              <a:gd name="adj3" fmla="val 1666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>
                <a:cs typeface="B Titr" panose="00000700000000000000" pitchFamily="2" charset="-78"/>
              </a:rPr>
              <a:t>جمله مجهول در زمان </a:t>
            </a:r>
            <a:r>
              <a:rPr lang="fa-IR" sz="2400" dirty="0">
                <a:solidFill>
                  <a:srgbClr val="0070C0"/>
                </a:solidFill>
                <a:cs typeface="B Titr" panose="00000700000000000000" pitchFamily="2" charset="-78"/>
              </a:rPr>
              <a:t>گذشته استمراری</a:t>
            </a:r>
            <a:endParaRPr lang="en-US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6384" y="2159886"/>
            <a:ext cx="3380423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Paul </a:t>
            </a:r>
            <a:r>
              <a:rPr 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watching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cartoon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46751" y="2290913"/>
            <a:ext cx="4178808" cy="400110"/>
          </a:xfrm>
          <a:prstGeom prst="rect">
            <a:avLst/>
          </a:prstGeom>
          <a:solidFill>
            <a:srgbClr val="B0D2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Cartoon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watched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Paul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6384" y="2699728"/>
            <a:ext cx="3380423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studying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50033" y="2799205"/>
            <a:ext cx="4178808" cy="400110"/>
          </a:xfrm>
          <a:prstGeom prst="rect">
            <a:avLst/>
          </a:prstGeom>
          <a:solidFill>
            <a:srgbClr val="B0D2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them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6383" y="3246131"/>
            <a:ext cx="3380424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putting on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shoes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650033" y="3303980"/>
            <a:ext cx="4178808" cy="400110"/>
          </a:xfrm>
          <a:prstGeom prst="rect">
            <a:avLst/>
          </a:prstGeom>
          <a:solidFill>
            <a:srgbClr val="B0D2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shoes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put on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6383" y="3808755"/>
            <a:ext cx="3380423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teaching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56832" y="3808755"/>
            <a:ext cx="4178808" cy="400110"/>
          </a:xfrm>
          <a:prstGeom prst="rect">
            <a:avLst/>
          </a:prstGeom>
          <a:solidFill>
            <a:srgbClr val="B0D2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taught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49754" y="4460095"/>
            <a:ext cx="6827711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feeding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nice parrot in the cage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60993" y="4994751"/>
            <a:ext cx="7507510" cy="400110"/>
          </a:xfrm>
          <a:prstGeom prst="rect">
            <a:avLst/>
          </a:prstGeom>
          <a:solidFill>
            <a:srgbClr val="FFD9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nice parrot in the cage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sz="20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66070" y="5556738"/>
            <a:ext cx="5055204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Mike and I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eating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sandwich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33613" y="6087558"/>
            <a:ext cx="5520118" cy="400110"/>
          </a:xfrm>
          <a:prstGeom prst="rect">
            <a:avLst/>
          </a:prstGeom>
          <a:solidFill>
            <a:srgbClr val="FFD9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sandwich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sz="20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eaten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202" y="4190552"/>
            <a:ext cx="1939708" cy="2864654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9CCD4E5-F079-4FCB-8B3D-9283386C1656}"/>
              </a:ext>
            </a:extLst>
          </p:cNvPr>
          <p:cNvSpPr txBox="1">
            <a:spLocks/>
          </p:cNvSpPr>
          <p:nvPr/>
        </p:nvSpPr>
        <p:spPr bwMode="auto">
          <a:xfrm>
            <a:off x="1678872" y="893333"/>
            <a:ext cx="8229600" cy="130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a-IR" sz="32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B76C0D1-E3C3-4298-8431-044DFCA6D4B5}"/>
              </a:ext>
            </a:extLst>
          </p:cNvPr>
          <p:cNvSpPr/>
          <p:nvPr/>
        </p:nvSpPr>
        <p:spPr>
          <a:xfrm>
            <a:off x="1790700" y="1150942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Active: </a:t>
            </a:r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Subject + was</a:t>
            </a:r>
            <a:r>
              <a:rPr lang="fa-IR" sz="24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Arial"/>
                <a:cs typeface="Arial"/>
              </a:rPr>
              <a:t>/</a:t>
            </a:r>
            <a:r>
              <a:rPr lang="fa-IR" sz="2400" b="1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were </a:t>
            </a:r>
            <a:r>
              <a:rPr lang="en-US" sz="2400" b="1" dirty="0">
                <a:solidFill>
                  <a:srgbClr val="00B0F0"/>
                </a:solidFill>
                <a:latin typeface="Arial"/>
                <a:cs typeface="Arial"/>
              </a:rPr>
              <a:t>+</a:t>
            </a:r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 Verb</a:t>
            </a:r>
            <a:r>
              <a:rPr lang="en-US" sz="2400" b="1" dirty="0">
                <a:solidFill>
                  <a:srgbClr val="00B0F0"/>
                </a:solidFill>
                <a:latin typeface="Arial"/>
                <a:cs typeface="Arial"/>
              </a:rPr>
              <a:t>+</a:t>
            </a:r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/>
                <a:cs typeface="Arial"/>
              </a:rPr>
              <a:t>ing</a:t>
            </a:r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Arial"/>
                <a:cs typeface="Arial"/>
              </a:rPr>
              <a:t>+</a:t>
            </a:r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 Object </a:t>
            </a:r>
            <a:r>
              <a:rPr lang="en-US" sz="2400" b="1" dirty="0">
                <a:solidFill>
                  <a:srgbClr val="00B0F0"/>
                </a:solidFill>
                <a:latin typeface="Arial"/>
                <a:cs typeface="Arial"/>
              </a:rPr>
              <a:t>+</a:t>
            </a:r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 ……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B050"/>
                </a:solidFill>
                <a:latin typeface="Arial"/>
                <a:cs typeface="Arial"/>
              </a:rPr>
              <a:t>Passive: </a:t>
            </a:r>
            <a:r>
              <a:rPr lang="en-US" sz="2400" b="1" dirty="0">
                <a:solidFill>
                  <a:srgbClr val="00B0F0"/>
                </a:solidFill>
                <a:latin typeface="Arial"/>
                <a:cs typeface="Arial"/>
              </a:rPr>
              <a:t>Object</a:t>
            </a:r>
            <a:r>
              <a:rPr lang="en-US" sz="2400" b="1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latin typeface="Arial"/>
                <a:cs typeface="Arial"/>
              </a:rPr>
              <a:t>+</a:t>
            </a:r>
            <a:r>
              <a:rPr lang="en-US" sz="2400" b="1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Arial"/>
                <a:cs typeface="Arial"/>
              </a:rPr>
              <a:t>was</a:t>
            </a:r>
            <a:r>
              <a:rPr lang="fa-IR" sz="2400" b="1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latin typeface="Arial"/>
                <a:cs typeface="Arial"/>
              </a:rPr>
              <a:t>/</a:t>
            </a:r>
            <a:r>
              <a:rPr lang="fa-IR" sz="2400" b="1" dirty="0"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Arial"/>
                <a:cs typeface="Arial"/>
              </a:rPr>
              <a:t>were</a:t>
            </a:r>
            <a:r>
              <a:rPr lang="en-US" sz="2400" b="1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latin typeface="Arial"/>
                <a:cs typeface="Arial"/>
              </a:rPr>
              <a:t>+</a:t>
            </a:r>
            <a:r>
              <a:rPr lang="en-US" sz="2400" b="1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FF66CC"/>
                </a:solidFill>
                <a:latin typeface="Arial"/>
                <a:cs typeface="Arial"/>
              </a:rPr>
              <a:t>being</a:t>
            </a:r>
            <a:r>
              <a:rPr lang="en-US" sz="2400" b="1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latin typeface="Arial"/>
                <a:cs typeface="Arial"/>
              </a:rPr>
              <a:t>+</a:t>
            </a:r>
            <a:r>
              <a:rPr lang="en-US" sz="2400" b="1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Arial"/>
                <a:cs typeface="Arial"/>
              </a:rPr>
              <a:t>Past Participle</a:t>
            </a:r>
            <a:endParaRPr lang="en-US" sz="2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62603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27"/>
          <a:stretch/>
        </p:blipFill>
        <p:spPr>
          <a:xfrm>
            <a:off x="9499420" y="4094919"/>
            <a:ext cx="2471271" cy="2590248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906700" y="2245935"/>
            <a:ext cx="3380423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Brad </a:t>
            </a:r>
            <a:r>
              <a:rPr 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carry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684749" y="2191339"/>
            <a:ext cx="4178808" cy="400110"/>
          </a:xfrm>
          <a:prstGeom prst="rect">
            <a:avLst/>
          </a:prstGeom>
          <a:solidFill>
            <a:srgbClr val="B0D2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bag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be carried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Brad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06698" y="2752586"/>
            <a:ext cx="3380423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drink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93408" y="2734544"/>
            <a:ext cx="4178808" cy="400110"/>
          </a:xfrm>
          <a:prstGeom prst="rect">
            <a:avLst/>
          </a:prstGeom>
          <a:solidFill>
            <a:srgbClr val="B0D2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</a:t>
            </a:r>
            <a:r>
              <a:rPr lang="en-US" sz="20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drunk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06699" y="3292425"/>
            <a:ext cx="3380424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 going to speak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French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93408" y="3292425"/>
            <a:ext cx="4178808" cy="400110"/>
          </a:xfrm>
          <a:prstGeom prst="rect">
            <a:avLst/>
          </a:prstGeom>
          <a:solidFill>
            <a:srgbClr val="B0D2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French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going to </a:t>
            </a:r>
            <a:r>
              <a:rPr lang="en-US" sz="20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spoken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06699" y="3829120"/>
            <a:ext cx="3380423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Sue </a:t>
            </a:r>
            <a:r>
              <a:rPr 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deliver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document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684749" y="3850306"/>
            <a:ext cx="4379976" cy="400110"/>
          </a:xfrm>
          <a:prstGeom prst="rect">
            <a:avLst/>
          </a:prstGeom>
          <a:solidFill>
            <a:srgbClr val="B0D2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document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</a:t>
            </a:r>
            <a:r>
              <a:rPr lang="en-US" sz="20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delivered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Sue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53410" y="4465058"/>
            <a:ext cx="6827711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brother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show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good performance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035111" y="5015514"/>
            <a:ext cx="7507510" cy="400110"/>
          </a:xfrm>
          <a:prstGeom prst="rect">
            <a:avLst/>
          </a:prstGeom>
          <a:solidFill>
            <a:srgbClr val="FFD9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good performance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</a:t>
            </a:r>
            <a:r>
              <a:rPr lang="en-US" sz="20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shown 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my brother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61264" y="5487171"/>
            <a:ext cx="5055204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Justin and you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going to find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answer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028807" y="6030376"/>
            <a:ext cx="5520118" cy="400110"/>
          </a:xfrm>
          <a:prstGeom prst="rect">
            <a:avLst/>
          </a:prstGeom>
          <a:solidFill>
            <a:srgbClr val="FFD9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answer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going to </a:t>
            </a:r>
            <a:r>
              <a:rPr lang="en-US" sz="20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found 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B197D7-F048-4173-91B7-2EC328F4FE23}"/>
              </a:ext>
            </a:extLst>
          </p:cNvPr>
          <p:cNvSpPr txBox="1">
            <a:spLocks/>
          </p:cNvSpPr>
          <p:nvPr/>
        </p:nvSpPr>
        <p:spPr bwMode="auto">
          <a:xfrm>
            <a:off x="1917192" y="1137349"/>
            <a:ext cx="8458200" cy="810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Active: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Subject + will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be going to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Verb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Object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……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Passive: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Object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+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will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/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 going to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+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+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Past Participle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a-IR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B324C0-F5A5-4647-8097-CCF590923E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2023" y="316734"/>
            <a:ext cx="5578323" cy="713294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16736" y="530352"/>
            <a:ext cx="9464040" cy="54014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1500" b="1" dirty="0">
                <a:ln/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VERY IMPORTANT POINTS</a:t>
            </a:r>
          </a:p>
        </p:txBody>
      </p:sp>
    </p:spTree>
    <p:extLst>
      <p:ext uri="{BB962C8B-B14F-4D97-AF65-F5344CB8AC3E}">
        <p14:creationId xmlns:p14="http://schemas.microsoft.com/office/powerpoint/2010/main" val="14357699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93373" y="2249931"/>
            <a:ext cx="3112312" cy="794802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rtl="1"/>
            <a:r>
              <a:rPr lang="fa-IR" sz="2000" dirty="0">
                <a:cs typeface="B Titr" panose="00000700000000000000" pitchFamily="2" charset="-78"/>
              </a:rPr>
              <a:t>2. فعل های دارای دو مفعول</a:t>
            </a:r>
            <a:endParaRPr lang="en-US" sz="2000" dirty="0">
              <a:cs typeface="B Titr" panose="000007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40626" y="2324167"/>
            <a:ext cx="6764217" cy="646331"/>
          </a:xfrm>
          <a:prstGeom prst="rect">
            <a:avLst/>
          </a:prstGeom>
          <a:solidFill>
            <a:srgbClr val="B0D2A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en-US" b="1" dirty="0">
                <a:cs typeface="B Zar" panose="00000400000000000000" pitchFamily="2" charset="-78"/>
              </a:rPr>
              <a:t>give </a:t>
            </a:r>
            <a:r>
              <a:rPr lang="en-US" b="1" dirty="0">
                <a:solidFill>
                  <a:srgbClr val="C00000"/>
                </a:solidFill>
                <a:cs typeface="B Zar" panose="00000400000000000000" pitchFamily="2" charset="-78"/>
              </a:rPr>
              <a:t>/</a:t>
            </a:r>
            <a:r>
              <a:rPr lang="en-US" b="1" dirty="0">
                <a:cs typeface="B Zar" panose="00000400000000000000" pitchFamily="2" charset="-78"/>
              </a:rPr>
              <a:t> send </a:t>
            </a:r>
            <a:r>
              <a:rPr lang="en-US" b="1" dirty="0">
                <a:solidFill>
                  <a:srgbClr val="C00000"/>
                </a:solidFill>
                <a:cs typeface="B Zar" panose="00000400000000000000" pitchFamily="2" charset="-78"/>
              </a:rPr>
              <a:t>/ </a:t>
            </a:r>
            <a:r>
              <a:rPr lang="en-US" b="1" dirty="0">
                <a:cs typeface="B Zar" panose="00000400000000000000" pitchFamily="2" charset="-78"/>
              </a:rPr>
              <a:t>show </a:t>
            </a:r>
            <a:r>
              <a:rPr lang="en-US" b="1" dirty="0">
                <a:solidFill>
                  <a:srgbClr val="C00000"/>
                </a:solidFill>
                <a:cs typeface="B Zar" panose="00000400000000000000" pitchFamily="2" charset="-78"/>
              </a:rPr>
              <a:t>/</a:t>
            </a:r>
            <a:r>
              <a:rPr lang="en-US" b="1" dirty="0">
                <a:cs typeface="B Zar" panose="00000400000000000000" pitchFamily="2" charset="-78"/>
              </a:rPr>
              <a:t> promise </a:t>
            </a:r>
            <a:r>
              <a:rPr lang="en-US" b="1" dirty="0">
                <a:solidFill>
                  <a:srgbClr val="C00000"/>
                </a:solidFill>
                <a:cs typeface="B Zar" panose="00000400000000000000" pitchFamily="2" charset="-78"/>
              </a:rPr>
              <a:t>/</a:t>
            </a:r>
            <a:r>
              <a:rPr lang="en-US" b="1" dirty="0">
                <a:cs typeface="B Zar" panose="00000400000000000000" pitchFamily="2" charset="-78"/>
              </a:rPr>
              <a:t> lend </a:t>
            </a:r>
            <a:r>
              <a:rPr lang="en-US" b="1" dirty="0">
                <a:solidFill>
                  <a:srgbClr val="C00000"/>
                </a:solidFill>
                <a:cs typeface="B Zar" panose="00000400000000000000" pitchFamily="2" charset="-78"/>
              </a:rPr>
              <a:t>/</a:t>
            </a:r>
            <a:r>
              <a:rPr lang="en-US" b="1" dirty="0">
                <a:cs typeface="B Zar" panose="00000400000000000000" pitchFamily="2" charset="-78"/>
              </a:rPr>
              <a:t> offer </a:t>
            </a:r>
            <a:r>
              <a:rPr lang="en-US" b="1" dirty="0">
                <a:solidFill>
                  <a:srgbClr val="C00000"/>
                </a:solidFill>
                <a:cs typeface="B Zar" panose="00000400000000000000" pitchFamily="2" charset="-78"/>
              </a:rPr>
              <a:t>/</a:t>
            </a:r>
            <a:r>
              <a:rPr lang="en-US" b="1" dirty="0">
                <a:cs typeface="B Zar" panose="00000400000000000000" pitchFamily="2" charset="-78"/>
              </a:rPr>
              <a:t> ask </a:t>
            </a:r>
            <a:r>
              <a:rPr lang="en-US" b="1" dirty="0">
                <a:solidFill>
                  <a:srgbClr val="C00000"/>
                </a:solidFill>
                <a:cs typeface="B Zar" panose="00000400000000000000" pitchFamily="2" charset="-78"/>
              </a:rPr>
              <a:t>/</a:t>
            </a:r>
            <a:r>
              <a:rPr lang="en-US" b="1" dirty="0">
                <a:cs typeface="B Zar" panose="00000400000000000000" pitchFamily="2" charset="-78"/>
              </a:rPr>
              <a:t> tell</a:t>
            </a:r>
          </a:p>
          <a:p>
            <a:pPr algn="ctr" rtl="1"/>
            <a:r>
              <a:rPr lang="en-US" b="1" dirty="0">
                <a:cs typeface="B Zar" panose="00000400000000000000" pitchFamily="2" charset="-78"/>
              </a:rPr>
              <a:t>teach </a:t>
            </a:r>
            <a:r>
              <a:rPr lang="en-US" b="1" dirty="0">
                <a:solidFill>
                  <a:srgbClr val="C00000"/>
                </a:solidFill>
                <a:cs typeface="B Zar" panose="00000400000000000000" pitchFamily="2" charset="-78"/>
              </a:rPr>
              <a:t>/</a:t>
            </a:r>
            <a:r>
              <a:rPr lang="en-US" b="1" dirty="0">
                <a:cs typeface="B Zar" panose="00000400000000000000" pitchFamily="2" charset="-78"/>
              </a:rPr>
              <a:t> pay </a:t>
            </a:r>
            <a:r>
              <a:rPr lang="en-US" b="1" dirty="0">
                <a:solidFill>
                  <a:srgbClr val="C00000"/>
                </a:solidFill>
                <a:cs typeface="B Zar" panose="00000400000000000000" pitchFamily="2" charset="-78"/>
              </a:rPr>
              <a:t>/</a:t>
            </a:r>
            <a:r>
              <a:rPr lang="en-US" b="1" dirty="0">
                <a:cs typeface="B Zar" panose="00000400000000000000" pitchFamily="2" charset="-78"/>
              </a:rPr>
              <a:t> buy </a:t>
            </a:r>
            <a:r>
              <a:rPr lang="en-US" b="1" dirty="0">
                <a:solidFill>
                  <a:srgbClr val="C00000"/>
                </a:solidFill>
                <a:cs typeface="B Zar" panose="00000400000000000000" pitchFamily="2" charset="-78"/>
              </a:rPr>
              <a:t>/ </a:t>
            </a:r>
            <a:r>
              <a:rPr lang="en-US" b="1" dirty="0">
                <a:cs typeface="B Zar" panose="00000400000000000000" pitchFamily="2" charset="-78"/>
              </a:rPr>
              <a:t>sell </a:t>
            </a:r>
            <a:r>
              <a:rPr lang="en-US" b="1" dirty="0">
                <a:solidFill>
                  <a:srgbClr val="C00000"/>
                </a:solidFill>
                <a:cs typeface="B Zar" panose="00000400000000000000" pitchFamily="2" charset="-78"/>
              </a:rPr>
              <a:t>/</a:t>
            </a:r>
            <a:r>
              <a:rPr lang="en-US" b="1" dirty="0">
                <a:cs typeface="B Zar" panose="00000400000000000000" pitchFamily="2" charset="-78"/>
              </a:rPr>
              <a:t> make </a:t>
            </a:r>
            <a:r>
              <a:rPr lang="en-US" b="1" dirty="0">
                <a:solidFill>
                  <a:srgbClr val="C00000"/>
                </a:solidFill>
                <a:cs typeface="B Zar" panose="00000400000000000000" pitchFamily="2" charset="-78"/>
              </a:rPr>
              <a:t>/ </a:t>
            </a:r>
            <a:r>
              <a:rPr lang="en-US" b="1" dirty="0">
                <a:cs typeface="B Zar" panose="00000400000000000000" pitchFamily="2" charset="-78"/>
              </a:rPr>
              <a:t>borrow </a:t>
            </a:r>
            <a:r>
              <a:rPr lang="en-US" b="1" dirty="0">
                <a:solidFill>
                  <a:srgbClr val="C00000"/>
                </a:solidFill>
                <a:cs typeface="B Zar" panose="00000400000000000000" pitchFamily="2" charset="-78"/>
              </a:rPr>
              <a:t>/ </a:t>
            </a:r>
            <a:r>
              <a:rPr lang="en-US" b="1" dirty="0">
                <a:cs typeface="B Zar" panose="00000400000000000000" pitchFamily="2" charset="-78"/>
              </a:rPr>
              <a:t>bring </a:t>
            </a:r>
            <a:r>
              <a:rPr lang="en-US" b="1" dirty="0">
                <a:solidFill>
                  <a:srgbClr val="C00000"/>
                </a:solidFill>
                <a:cs typeface="B Zar" panose="00000400000000000000" pitchFamily="2" charset="-78"/>
              </a:rPr>
              <a:t>/</a:t>
            </a:r>
            <a:r>
              <a:rPr lang="en-US" b="1" dirty="0">
                <a:cs typeface="B Zar" panose="00000400000000000000" pitchFamily="2" charset="-78"/>
              </a:rPr>
              <a:t> teach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90560" y="3388272"/>
            <a:ext cx="3376246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asked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question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90339" y="3634211"/>
            <a:ext cx="4049484" cy="4001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was asked a question by him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90339" y="3146726"/>
            <a:ext cx="4049484" cy="4001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question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asked of me by him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53388" y="4769088"/>
            <a:ext cx="3376246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offer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two options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90339" y="4979691"/>
            <a:ext cx="4049484" cy="4001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offered two options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90339" y="4501255"/>
            <a:ext cx="4049484" cy="4001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Two options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offered to him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DACBA0-57E1-C892-15EB-8ADC458CA97E}"/>
              </a:ext>
            </a:extLst>
          </p:cNvPr>
          <p:cNvSpPr txBox="1"/>
          <p:nvPr/>
        </p:nvSpPr>
        <p:spPr>
          <a:xfrm>
            <a:off x="360726" y="569162"/>
            <a:ext cx="3667644" cy="794802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rtl="1"/>
            <a:r>
              <a:rPr lang="fa-IR" sz="2000" dirty="0">
                <a:cs typeface="B Titr" panose="00000700000000000000" pitchFamily="2" charset="-78"/>
              </a:rPr>
              <a:t>1. سوالی یا منفی کردن جمله مجهول</a:t>
            </a:r>
            <a:endParaRPr lang="en-US" sz="2000" dirty="0">
              <a:cs typeface="B Titr" panose="000007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F8854D-8712-A73B-CD45-7FCCFBA52CE9}"/>
              </a:ext>
            </a:extLst>
          </p:cNvPr>
          <p:cNvSpPr txBox="1"/>
          <p:nvPr/>
        </p:nvSpPr>
        <p:spPr>
          <a:xfrm>
            <a:off x="4028370" y="610639"/>
            <a:ext cx="6764217" cy="369332"/>
          </a:xfrm>
          <a:prstGeom prst="rect">
            <a:avLst/>
          </a:prstGeom>
          <a:solidFill>
            <a:srgbClr val="B0D2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a-IR" b="1" dirty="0">
                <a:cs typeface="B Zar" panose="00000400000000000000" pitchFamily="2" charset="-78"/>
              </a:rPr>
              <a:t>برای </a:t>
            </a:r>
            <a:r>
              <a:rPr lang="fa-IR" b="1" dirty="0">
                <a:solidFill>
                  <a:srgbClr val="C00000"/>
                </a:solidFill>
                <a:cs typeface="B Zar" panose="00000400000000000000" pitchFamily="2" charset="-78"/>
              </a:rPr>
              <a:t>سوالی</a:t>
            </a:r>
            <a:r>
              <a:rPr lang="fa-IR" b="1" dirty="0">
                <a:cs typeface="B Zar" panose="00000400000000000000" pitchFamily="2" charset="-78"/>
              </a:rPr>
              <a:t> یا</a:t>
            </a:r>
            <a:r>
              <a:rPr lang="fa-IR" b="1" dirty="0">
                <a:solidFill>
                  <a:srgbClr val="C00000"/>
                </a:solidFill>
                <a:cs typeface="B Zar" panose="00000400000000000000" pitchFamily="2" charset="-78"/>
              </a:rPr>
              <a:t> منفی </a:t>
            </a:r>
            <a:r>
              <a:rPr lang="fa-IR" b="1" dirty="0">
                <a:cs typeface="B Zar" panose="00000400000000000000" pitchFamily="2" charset="-78"/>
              </a:rPr>
              <a:t>کردن جملات مجهول از </a:t>
            </a:r>
            <a:r>
              <a:rPr lang="fa-IR" b="1" dirty="0">
                <a:solidFill>
                  <a:srgbClr val="FF0000"/>
                </a:solidFill>
                <a:cs typeface="B Zar" panose="00000400000000000000" pitchFamily="2" charset="-78"/>
              </a:rPr>
              <a:t>اولین فعل کمکی </a:t>
            </a:r>
            <a:r>
              <a:rPr lang="fa-IR" b="1" dirty="0">
                <a:cs typeface="B Zar" panose="00000400000000000000" pitchFamily="2" charset="-78"/>
              </a:rPr>
              <a:t>استفاده می کنیم</a:t>
            </a:r>
            <a:endParaRPr lang="en-US" b="1" dirty="0">
              <a:cs typeface="B Zar" panose="000004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02282C-3A2D-0A64-0A9E-FCE7594AC3CA}"/>
              </a:ext>
            </a:extLst>
          </p:cNvPr>
          <p:cNvSpPr txBox="1"/>
          <p:nvPr/>
        </p:nvSpPr>
        <p:spPr>
          <a:xfrm>
            <a:off x="3914948" y="1348351"/>
            <a:ext cx="2728971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playing the piano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BD79F4-76F4-1B6B-55A6-84BC33AD3A2A}"/>
              </a:ext>
            </a:extLst>
          </p:cNvPr>
          <p:cNvSpPr txBox="1"/>
          <p:nvPr/>
        </p:nvSpPr>
        <p:spPr>
          <a:xfrm>
            <a:off x="7025475" y="1067346"/>
            <a:ext cx="4049484" cy="4001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piano 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not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 played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E32D9F-0222-0814-8709-7A9FDCDFD42C}"/>
              </a:ext>
            </a:extLst>
          </p:cNvPr>
          <p:cNvSpPr txBox="1"/>
          <p:nvPr/>
        </p:nvSpPr>
        <p:spPr>
          <a:xfrm>
            <a:off x="7025475" y="1609348"/>
            <a:ext cx="4049484" cy="4001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piano being played?</a:t>
            </a:r>
          </a:p>
        </p:txBody>
      </p:sp>
    </p:spTree>
    <p:extLst>
      <p:ext uri="{BB962C8B-B14F-4D97-AF65-F5344CB8AC3E}">
        <p14:creationId xmlns:p14="http://schemas.microsoft.com/office/powerpoint/2010/main" val="38177721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  <p:bldP spid="14" grpId="0" animBg="1"/>
      <p:bldP spid="16" grpId="0" animBg="1"/>
      <p:bldP spid="17" grpId="0" animBg="1"/>
      <p:bldP spid="2" grpId="0" animBg="1"/>
      <p:bldP spid="3" grpId="0" animBg="1"/>
      <p:bldP spid="18" grpId="0" animBg="1"/>
      <p:bldP spid="19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5975" y="3932732"/>
            <a:ext cx="5299274" cy="794802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rtl="1"/>
            <a:r>
              <a:rPr lang="fa-IR" sz="2000" dirty="0">
                <a:cs typeface="B Titr" panose="00000700000000000000" pitchFamily="2" charset="-78"/>
              </a:rPr>
              <a:t>10. قید تکرار و یا حالت در جملات مجهول کجا می آید؟</a:t>
            </a:r>
            <a:endParaRPr lang="en-US" sz="2000" dirty="0">
              <a:cs typeface="B Titr" panose="000007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42001" y="3961829"/>
            <a:ext cx="5811520" cy="646331"/>
          </a:xfrm>
          <a:prstGeom prst="rect">
            <a:avLst/>
          </a:prstGeom>
          <a:solidFill>
            <a:srgbClr val="B0D2A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Zar" panose="00000400000000000000" pitchFamily="2" charset="-78"/>
              </a:rPr>
              <a:t>در صورت وجود قید حالت یا تکرار در جمله معلوم، در جمله مجهول باید این قید را بین </a:t>
            </a:r>
            <a:r>
              <a:rPr lang="en-US" b="1" dirty="0">
                <a:solidFill>
                  <a:srgbClr val="FF0000"/>
                </a:solidFill>
                <a:cs typeface="B Zar" panose="00000400000000000000" pitchFamily="2" charset="-78"/>
              </a:rPr>
              <a:t>to be</a:t>
            </a:r>
            <a:r>
              <a:rPr lang="fa-IR" b="1" dirty="0">
                <a:solidFill>
                  <a:srgbClr val="FF0000"/>
                </a:solidFill>
                <a:cs typeface="B Zar" panose="00000400000000000000" pitchFamily="2" charset="-78"/>
              </a:rPr>
              <a:t> </a:t>
            </a:r>
            <a:r>
              <a:rPr lang="fa-IR" b="1" dirty="0">
                <a:cs typeface="B Zar" panose="00000400000000000000" pitchFamily="2" charset="-78"/>
              </a:rPr>
              <a:t>و</a:t>
            </a:r>
            <a:r>
              <a:rPr lang="fa-IR" b="1" dirty="0">
                <a:solidFill>
                  <a:srgbClr val="FF0000"/>
                </a:solidFill>
                <a:cs typeface="B Zar" panose="00000400000000000000" pitchFamily="2" charset="-78"/>
              </a:rPr>
              <a:t> </a:t>
            </a:r>
            <a:r>
              <a:rPr lang="en-US" b="1" dirty="0" err="1">
                <a:solidFill>
                  <a:srgbClr val="FF0000"/>
                </a:solidFill>
                <a:cs typeface="B Zar" panose="00000400000000000000" pitchFamily="2" charset="-78"/>
              </a:rPr>
              <a:t>p.p</a:t>
            </a:r>
            <a:r>
              <a:rPr lang="fa-IR" b="1" dirty="0">
                <a:cs typeface="B Zar" panose="00000400000000000000" pitchFamily="2" charset="-78"/>
              </a:rPr>
              <a:t> بیاوریم.</a:t>
            </a:r>
            <a:endParaRPr lang="en-US" b="1" dirty="0">
              <a:cs typeface="B Zar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6218" y="5135640"/>
            <a:ext cx="3967093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brother drives a car 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slowly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22236" y="5135640"/>
            <a:ext cx="4331285" cy="4001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car is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slowly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driven by my brother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DCCC53-20FA-A88C-DF83-4E95C625D860}"/>
              </a:ext>
            </a:extLst>
          </p:cNvPr>
          <p:cNvSpPr txBox="1"/>
          <p:nvPr/>
        </p:nvSpPr>
        <p:spPr>
          <a:xfrm>
            <a:off x="455975" y="980215"/>
            <a:ext cx="3968314" cy="794802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rtl="1"/>
            <a:r>
              <a:rPr lang="fa-IR" sz="2000" dirty="0">
                <a:cs typeface="B Titr" panose="00000700000000000000" pitchFamily="2" charset="-78"/>
              </a:rPr>
              <a:t>3. نحوه آوردن فاعل در جمله مجهول</a:t>
            </a:r>
            <a:endParaRPr lang="en-US" sz="2000" dirty="0">
              <a:cs typeface="B Titr" panose="000007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9F0594-DABD-40FC-DF43-C2430E33C206}"/>
              </a:ext>
            </a:extLst>
          </p:cNvPr>
          <p:cNvSpPr txBox="1"/>
          <p:nvPr/>
        </p:nvSpPr>
        <p:spPr>
          <a:xfrm>
            <a:off x="4936979" y="982819"/>
            <a:ext cx="6764217" cy="646331"/>
          </a:xfrm>
          <a:prstGeom prst="rect">
            <a:avLst/>
          </a:prstGeom>
          <a:solidFill>
            <a:srgbClr val="B0D2A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Zar" panose="00000400000000000000" pitchFamily="2" charset="-78"/>
              </a:rPr>
              <a:t>در صورتیکه فاعل جمله معلوم انسان باشد در انتهای جمله </a:t>
            </a:r>
            <a:r>
              <a:rPr lang="fa-IR" b="1" dirty="0">
                <a:solidFill>
                  <a:srgbClr val="FF0000"/>
                </a:solidFill>
                <a:cs typeface="B Zar" panose="00000400000000000000" pitchFamily="2" charset="-78"/>
              </a:rPr>
              <a:t>فاعل</a:t>
            </a:r>
            <a:r>
              <a:rPr lang="en-US" b="1" dirty="0">
                <a:solidFill>
                  <a:srgbClr val="FF0000"/>
                </a:solidFill>
                <a:cs typeface="B Zar" panose="00000400000000000000" pitchFamily="2" charset="-78"/>
              </a:rPr>
              <a:t>by + </a:t>
            </a:r>
            <a:r>
              <a:rPr lang="fa-IR" b="1" dirty="0">
                <a:solidFill>
                  <a:srgbClr val="FF0000"/>
                </a:solidFill>
                <a:cs typeface="B Zar" panose="00000400000000000000" pitchFamily="2" charset="-78"/>
              </a:rPr>
              <a:t> </a:t>
            </a:r>
            <a:r>
              <a:rPr lang="fa-IR" b="1" dirty="0">
                <a:cs typeface="B Zar" panose="00000400000000000000" pitchFamily="2" charset="-78"/>
              </a:rPr>
              <a:t>را می آوریم</a:t>
            </a:r>
          </a:p>
          <a:p>
            <a:pPr algn="ctr" rtl="1"/>
            <a:r>
              <a:rPr lang="fa-IR" b="1" dirty="0">
                <a:cs typeface="B Zar" panose="00000400000000000000" pitchFamily="2" charset="-78"/>
              </a:rPr>
              <a:t>اما در صورتیکه فاعل ابزار، وسایل یا ماده باشد از </a:t>
            </a:r>
            <a:r>
              <a:rPr lang="en-US" b="1" dirty="0">
                <a:solidFill>
                  <a:srgbClr val="FF0000"/>
                </a:solidFill>
                <a:cs typeface="B Zar" panose="00000400000000000000" pitchFamily="2" charset="-78"/>
              </a:rPr>
              <a:t>with</a:t>
            </a:r>
            <a:r>
              <a:rPr lang="fa-IR" b="1" dirty="0">
                <a:cs typeface="B Zar" panose="00000400000000000000" pitchFamily="2" charset="-78"/>
              </a:rPr>
              <a:t> استفاده می کنیم</a:t>
            </a:r>
            <a:endParaRPr lang="en-US" b="1" dirty="0">
              <a:cs typeface="B Zar" panose="000004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B866BC-ACBE-DCBF-A905-BDAB49A273A7}"/>
              </a:ext>
            </a:extLst>
          </p:cNvPr>
          <p:cNvSpPr txBox="1"/>
          <p:nvPr/>
        </p:nvSpPr>
        <p:spPr>
          <a:xfrm>
            <a:off x="3217136" y="1934914"/>
            <a:ext cx="3602334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killed Marvel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9FDA7D-E5F1-CE8D-A6FB-97C67879FC65}"/>
              </a:ext>
            </a:extLst>
          </p:cNvPr>
          <p:cNvSpPr txBox="1"/>
          <p:nvPr/>
        </p:nvSpPr>
        <p:spPr>
          <a:xfrm>
            <a:off x="7100104" y="1887375"/>
            <a:ext cx="4601092" cy="4001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Marvel was killed 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John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875C6E-15BF-9A7B-B6D8-8F1081FDFC56}"/>
              </a:ext>
            </a:extLst>
          </p:cNvPr>
          <p:cNvSpPr txBox="1"/>
          <p:nvPr/>
        </p:nvSpPr>
        <p:spPr>
          <a:xfrm>
            <a:off x="3193888" y="2502969"/>
            <a:ext cx="3648829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stone killed Marvel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4271E4-01CC-F477-3B99-F9AC3876A85C}"/>
              </a:ext>
            </a:extLst>
          </p:cNvPr>
          <p:cNvSpPr txBox="1"/>
          <p:nvPr/>
        </p:nvSpPr>
        <p:spPr>
          <a:xfrm>
            <a:off x="7134932" y="2524492"/>
            <a:ext cx="4601093" cy="4001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Marvel was killed 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 stone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2C9A25-1E5D-4A4B-3A69-CECC310AE0C8}"/>
              </a:ext>
            </a:extLst>
          </p:cNvPr>
          <p:cNvSpPr txBox="1"/>
          <p:nvPr/>
        </p:nvSpPr>
        <p:spPr>
          <a:xfrm>
            <a:off x="3240383" y="3124516"/>
            <a:ext cx="3602334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Harsh clouds darkened the sky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450528-364F-069E-EB32-091F0B6DFFB7}"/>
              </a:ext>
            </a:extLst>
          </p:cNvPr>
          <p:cNvSpPr txBox="1"/>
          <p:nvPr/>
        </p:nvSpPr>
        <p:spPr>
          <a:xfrm>
            <a:off x="7123991" y="3090758"/>
            <a:ext cx="4601093" cy="4001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sky was darkened 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harsh clouds</a:t>
            </a:r>
          </a:p>
        </p:txBody>
      </p:sp>
    </p:spTree>
    <p:extLst>
      <p:ext uri="{BB962C8B-B14F-4D97-AF65-F5344CB8AC3E}">
        <p14:creationId xmlns:p14="http://schemas.microsoft.com/office/powerpoint/2010/main" val="256805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" grpId="0" animBg="1"/>
      <p:bldP spid="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7937">
            <a:off x="288877" y="328360"/>
            <a:ext cx="3545377" cy="21072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9904418" y="540818"/>
            <a:ext cx="186424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 voice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38328" y="1797109"/>
            <a:ext cx="213033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 voice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76850" y="1329410"/>
            <a:ext cx="6621745" cy="43088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sz="2200" dirty="0">
                <a:cs typeface="B Titr" panose="00000700000000000000" pitchFamily="2" charset="-78"/>
              </a:rPr>
              <a:t>جمله معلوم: جملاتی که در آن </a:t>
            </a:r>
            <a:r>
              <a:rPr lang="fa-IR" sz="2200" dirty="0">
                <a:solidFill>
                  <a:srgbClr val="0070C0"/>
                </a:solidFill>
                <a:cs typeface="B Titr" panose="00000700000000000000" pitchFamily="2" charset="-78"/>
              </a:rPr>
              <a:t>فاعل یا انجام دهنده مشخص است</a:t>
            </a:r>
            <a:r>
              <a:rPr lang="fa-IR" sz="2200" dirty="0">
                <a:cs typeface="B Titr" panose="00000700000000000000" pitchFamily="2" charset="-78"/>
              </a:rPr>
              <a:t>.</a:t>
            </a:r>
            <a:endParaRPr lang="en-US" sz="2200" dirty="0">
              <a:cs typeface="B Titr" panose="000007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98" y="2673501"/>
            <a:ext cx="11365992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sz="2200" dirty="0">
                <a:cs typeface="B Titr" panose="00000700000000000000" pitchFamily="2" charset="-78"/>
              </a:rPr>
              <a:t>جمله مجهول: جملاتی که در آن </a:t>
            </a:r>
            <a:r>
              <a:rPr lang="fa-IR" sz="2200" dirty="0">
                <a:solidFill>
                  <a:srgbClr val="0070C0"/>
                </a:solidFill>
                <a:cs typeface="B Titr" panose="00000700000000000000" pitchFamily="2" charset="-78"/>
              </a:rPr>
              <a:t>فاعل یا انجام دهنده </a:t>
            </a:r>
            <a:r>
              <a:rPr lang="fa-IR" sz="2200" dirty="0">
                <a:cs typeface="B Titr" panose="00000700000000000000" pitchFamily="2" charset="-78"/>
              </a:rPr>
              <a:t>مشخص نیست یامهم نیست بلکه خود عمل مهم است، در این جملات مفعول جایگزین فاعل می شود</a:t>
            </a:r>
            <a:r>
              <a:rPr lang="en-US" sz="2200" dirty="0">
                <a:cs typeface="B Titr" panose="00000700000000000000" pitchFamily="2" charset="-78"/>
              </a:rPr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425980" y="521132"/>
            <a:ext cx="4688544" cy="838261"/>
            <a:chOff x="3049890" y="717878"/>
            <a:chExt cx="4688544" cy="838261"/>
          </a:xfrm>
        </p:grpSpPr>
        <p:sp>
          <p:nvSpPr>
            <p:cNvPr id="10" name="TextBox 9"/>
            <p:cNvSpPr txBox="1"/>
            <p:nvPr/>
          </p:nvSpPr>
          <p:spPr>
            <a:xfrm>
              <a:off x="3049890" y="717878"/>
              <a:ext cx="4688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2400" dirty="0">
                  <a:solidFill>
                    <a:srgbClr val="00B050"/>
                  </a:solidFill>
                  <a:cs typeface="B Jadid" panose="00000700000000000000" pitchFamily="2" charset="-78"/>
                </a:rPr>
                <a:t>میلاد </a:t>
              </a:r>
              <a:r>
                <a:rPr lang="en-US" sz="2400" dirty="0">
                  <a:solidFill>
                    <a:srgbClr val="00B050"/>
                  </a:solidFill>
                  <a:cs typeface="B Jadid" panose="00000700000000000000" pitchFamily="2" charset="-78"/>
                </a:rPr>
                <a:t>    </a:t>
              </a:r>
              <a:r>
                <a:rPr lang="fa-IR" sz="2400" dirty="0">
                  <a:solidFill>
                    <a:srgbClr val="00B050"/>
                  </a:solidFill>
                  <a:cs typeface="B Jadid" panose="00000700000000000000" pitchFamily="2" charset="-78"/>
                </a:rPr>
                <a:t>غذا</a:t>
              </a:r>
              <a:r>
                <a:rPr lang="en-US" sz="2400" dirty="0">
                  <a:solidFill>
                    <a:srgbClr val="00B050"/>
                  </a:solidFill>
                  <a:cs typeface="B Jadid" panose="00000700000000000000" pitchFamily="2" charset="-78"/>
                </a:rPr>
                <a:t>     </a:t>
              </a:r>
              <a:r>
                <a:rPr lang="fa-IR" sz="2400" dirty="0">
                  <a:solidFill>
                    <a:srgbClr val="00B050"/>
                  </a:solidFill>
                  <a:cs typeface="B Jadid" panose="00000700000000000000" pitchFamily="2" charset="-78"/>
                </a:rPr>
                <a:t> را </a:t>
              </a:r>
              <a:r>
                <a:rPr lang="en-US" sz="2400" dirty="0">
                  <a:solidFill>
                    <a:srgbClr val="00B050"/>
                  </a:solidFill>
                  <a:cs typeface="B Jadid" panose="00000700000000000000" pitchFamily="2" charset="-78"/>
                </a:rPr>
                <a:t>   </a:t>
              </a:r>
              <a:r>
                <a:rPr lang="fa-IR" sz="2400" dirty="0">
                  <a:solidFill>
                    <a:srgbClr val="00B050"/>
                  </a:solidFill>
                  <a:cs typeface="B Jadid" panose="00000700000000000000" pitchFamily="2" charset="-78"/>
                </a:rPr>
                <a:t>خورد.</a:t>
              </a:r>
              <a:endParaRPr lang="en-US" sz="2400" dirty="0">
                <a:solidFill>
                  <a:srgbClr val="00B050"/>
                </a:solidFill>
                <a:cs typeface="B Jadid" panose="00000700000000000000" pitchFamily="2" charset="-78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6250294" y="1199229"/>
              <a:ext cx="54864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503435" y="1179543"/>
              <a:ext cx="54864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143288" y="1160117"/>
              <a:ext cx="7469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b="1" i="1" dirty="0">
                  <a:solidFill>
                    <a:srgbClr val="7030A0"/>
                  </a:solidFill>
                  <a:latin typeface="Times New Roman" panose="02020603050405020304" pitchFamily="18" charset="0"/>
                  <a:cs typeface="B Zar" panose="00000400000000000000" pitchFamily="2" charset="-78"/>
                </a:rPr>
                <a:t>فاعل</a:t>
              </a:r>
              <a:endParaRPr lang="en-US" b="1" i="1" dirty="0">
                <a:solidFill>
                  <a:srgbClr val="7030A0"/>
                </a:solidFill>
                <a:latin typeface="Times New Roman" panose="02020603050405020304" pitchFamily="18" charset="0"/>
                <a:cs typeface="B Zar" panose="00000400000000000000" pitchFamily="2" charset="-7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34523" y="1186807"/>
              <a:ext cx="9818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b="1" i="1" dirty="0">
                  <a:solidFill>
                    <a:srgbClr val="7030A0"/>
                  </a:solidFill>
                  <a:latin typeface="Times New Roman" panose="02020603050405020304" pitchFamily="18" charset="0"/>
                  <a:cs typeface="B Zar" panose="00000400000000000000" pitchFamily="2" charset="-78"/>
                </a:rPr>
                <a:t>مفعول</a:t>
              </a:r>
              <a:endParaRPr lang="en-US" b="1" i="1" dirty="0">
                <a:solidFill>
                  <a:srgbClr val="7030A0"/>
                </a:solidFill>
                <a:latin typeface="Times New Roman" panose="02020603050405020304" pitchFamily="18" charset="0"/>
                <a:cs typeface="B Zar" panose="00000400000000000000" pitchFamily="2" charset="-78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757288" y="1807876"/>
            <a:ext cx="4688544" cy="874593"/>
            <a:chOff x="-442538" y="2236184"/>
            <a:chExt cx="4688544" cy="874593"/>
          </a:xfrm>
        </p:grpSpPr>
        <p:sp>
          <p:nvSpPr>
            <p:cNvPr id="17" name="TextBox 16"/>
            <p:cNvSpPr txBox="1"/>
            <p:nvPr/>
          </p:nvSpPr>
          <p:spPr>
            <a:xfrm>
              <a:off x="-442538" y="2236184"/>
              <a:ext cx="4688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2400" dirty="0">
                  <a:solidFill>
                    <a:srgbClr val="00B050"/>
                  </a:solidFill>
                  <a:cs typeface="B Jadid" panose="00000700000000000000" pitchFamily="2" charset="-78"/>
                </a:rPr>
                <a:t>غذا  </a:t>
              </a:r>
              <a:r>
                <a:rPr lang="en-US" sz="2400" dirty="0">
                  <a:solidFill>
                    <a:srgbClr val="00B050"/>
                  </a:solidFill>
                  <a:cs typeface="B Jadid" panose="00000700000000000000" pitchFamily="2" charset="-78"/>
                </a:rPr>
                <a:t>   </a:t>
              </a:r>
              <a:r>
                <a:rPr lang="fa-IR" sz="2400" dirty="0">
                  <a:solidFill>
                    <a:srgbClr val="00B050"/>
                  </a:solidFill>
                  <a:cs typeface="B Jadid" panose="00000700000000000000" pitchFamily="2" charset="-78"/>
                </a:rPr>
                <a:t>خورده    شد.</a:t>
              </a:r>
              <a:endParaRPr lang="en-US" sz="2400" dirty="0">
                <a:solidFill>
                  <a:srgbClr val="00B050"/>
                </a:solidFill>
                <a:cs typeface="B Jadid" panose="00000700000000000000" pitchFamily="2" charset="-78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2554574" y="2687082"/>
              <a:ext cx="54864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570426" y="2741445"/>
              <a:ext cx="25102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b="1" i="1" dirty="0">
                  <a:solidFill>
                    <a:srgbClr val="7030A0"/>
                  </a:solidFill>
                  <a:latin typeface="Times New Roman" panose="02020603050405020304" pitchFamily="18" charset="0"/>
                  <a:cs typeface="B Zar" panose="00000400000000000000" pitchFamily="2" charset="-78"/>
                </a:rPr>
                <a:t>مفعول(نائب فاعل)</a:t>
              </a:r>
              <a:endParaRPr lang="en-US" b="1" i="1" dirty="0">
                <a:solidFill>
                  <a:srgbClr val="7030A0"/>
                </a:solidFill>
                <a:latin typeface="Times New Roman" panose="02020603050405020304" pitchFamily="18" charset="0"/>
                <a:cs typeface="B Zar" panose="00000400000000000000" pitchFamily="2" charset="-78"/>
              </a:endParaRPr>
            </a:p>
          </p:txBody>
        </p:sp>
      </p:grpSp>
      <p:sp>
        <p:nvSpPr>
          <p:cNvPr id="22" name="Left Arrow 21"/>
          <p:cNvSpPr/>
          <p:nvPr/>
        </p:nvSpPr>
        <p:spPr>
          <a:xfrm>
            <a:off x="10904099" y="3925359"/>
            <a:ext cx="894496" cy="621792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cs typeface="B Titr" panose="00000700000000000000" pitchFamily="2" charset="-78"/>
              </a:rPr>
              <a:t>نکته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23" name="Folded Corner 22"/>
          <p:cNvSpPr/>
          <p:nvPr/>
        </p:nvSpPr>
        <p:spPr>
          <a:xfrm>
            <a:off x="441998" y="3882689"/>
            <a:ext cx="10364269" cy="690455"/>
          </a:xfrm>
          <a:prstGeom prst="foldedCorner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b="1" dirty="0">
                <a:cs typeface="B Zar" panose="00000400000000000000" pitchFamily="2" charset="-78"/>
              </a:rPr>
              <a:t>جملاتی را میتوان مجهول کرد که فعل آنها</a:t>
            </a:r>
            <a:r>
              <a:rPr lang="fa-IR" b="1" i="1" dirty="0">
                <a:cs typeface="B Zar" panose="00000400000000000000" pitchFamily="2" charset="-78"/>
              </a:rPr>
              <a:t> </a:t>
            </a:r>
            <a:r>
              <a:rPr lang="fa-IR" b="1" i="1" dirty="0">
                <a:solidFill>
                  <a:schemeClr val="accent1">
                    <a:lumMod val="50000"/>
                  </a:schemeClr>
                </a:solidFill>
                <a:cs typeface="B Zar" panose="00000400000000000000" pitchFamily="2" charset="-78"/>
              </a:rPr>
              <a:t>متعدی</a:t>
            </a:r>
            <a:r>
              <a:rPr lang="fa-IR" b="1" dirty="0">
                <a:cs typeface="B Zar" panose="00000400000000000000" pitchFamily="2" charset="-78"/>
              </a:rPr>
              <a:t> (</a:t>
            </a:r>
            <a:r>
              <a:rPr lang="en-US" b="1" dirty="0">
                <a:cs typeface="B Zar" panose="00000400000000000000" pitchFamily="2" charset="-78"/>
              </a:rPr>
              <a:t>transitive</a:t>
            </a:r>
            <a:r>
              <a:rPr lang="fa-IR" b="1" dirty="0">
                <a:cs typeface="B Zar" panose="00000400000000000000" pitchFamily="2" charset="-78"/>
              </a:rPr>
              <a:t>) باشد، لذا افعال </a:t>
            </a:r>
            <a:r>
              <a:rPr lang="fa-IR" b="1" i="1" dirty="0">
                <a:solidFill>
                  <a:schemeClr val="accent1">
                    <a:lumMod val="50000"/>
                  </a:schemeClr>
                </a:solidFill>
                <a:cs typeface="B Zar" panose="00000400000000000000" pitchFamily="2" charset="-78"/>
              </a:rPr>
              <a:t>لازم</a:t>
            </a:r>
            <a:r>
              <a:rPr lang="fa-IR" b="1" dirty="0">
                <a:cs typeface="B Zar" panose="00000400000000000000" pitchFamily="2" charset="-78"/>
              </a:rPr>
              <a:t> (</a:t>
            </a:r>
            <a:r>
              <a:rPr lang="en-US" b="1" dirty="0">
                <a:cs typeface="B Zar" panose="00000400000000000000" pitchFamily="2" charset="-78"/>
              </a:rPr>
              <a:t>intransitive</a:t>
            </a:r>
            <a:r>
              <a:rPr lang="fa-IR" b="1" dirty="0">
                <a:cs typeface="B Zar" panose="00000400000000000000" pitchFamily="2" charset="-78"/>
              </a:rPr>
              <a:t>) را نمی توان مجهول کرد</a:t>
            </a:r>
            <a:endParaRPr lang="en-US" b="1" dirty="0">
              <a:cs typeface="B Zar" panose="00000400000000000000" pitchFamily="2" charset="-78"/>
            </a:endParaRPr>
          </a:p>
          <a:p>
            <a:pPr algn="ctr" rtl="1"/>
            <a:r>
              <a:rPr lang="en-US" sz="1600" b="1" i="1" dirty="0">
                <a:solidFill>
                  <a:srgbClr val="002060"/>
                </a:solidFill>
                <a:cs typeface="B Zar" panose="00000400000000000000" pitchFamily="2" charset="-78"/>
              </a:rPr>
              <a:t>      </a:t>
            </a:r>
            <a:r>
              <a:rPr lang="fa-IR" sz="1600" b="1" i="1" dirty="0">
                <a:solidFill>
                  <a:srgbClr val="002060"/>
                </a:solidFill>
                <a:cs typeface="B Zar" panose="00000400000000000000" pitchFamily="2" charset="-78"/>
              </a:rPr>
              <a:t>متعدی:بردن، نگاه کردن، آوردن                                         </a:t>
            </a:r>
            <a:r>
              <a:rPr lang="en-US" sz="1600" b="1" i="1" dirty="0">
                <a:solidFill>
                  <a:srgbClr val="002060"/>
                </a:solidFill>
                <a:cs typeface="B Zar" panose="00000400000000000000" pitchFamily="2" charset="-78"/>
              </a:rPr>
              <a:t>                     </a:t>
            </a:r>
            <a:r>
              <a:rPr lang="fa-IR" sz="1600" b="1" i="1" dirty="0">
                <a:solidFill>
                  <a:srgbClr val="002060"/>
                </a:solidFill>
                <a:cs typeface="B Zar" panose="00000400000000000000" pitchFamily="2" charset="-78"/>
              </a:rPr>
              <a:t>                    لازم: افتادن، رفتن ، آمدن </a:t>
            </a:r>
            <a:endParaRPr lang="en-US" sz="1600" b="1" dirty="0">
              <a:solidFill>
                <a:srgbClr val="002060"/>
              </a:solidFill>
              <a:cs typeface="B Zar" panose="00000400000000000000" pitchFamily="2" charset="-78"/>
            </a:endParaRPr>
          </a:p>
        </p:txBody>
      </p:sp>
      <p:sp>
        <p:nvSpPr>
          <p:cNvPr id="28" name="Folded Corner 27"/>
          <p:cNvSpPr/>
          <p:nvPr/>
        </p:nvSpPr>
        <p:spPr>
          <a:xfrm>
            <a:off x="833882" y="4708771"/>
            <a:ext cx="9972385" cy="1111437"/>
          </a:xfrm>
          <a:prstGeom prst="foldedCorner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b="1" dirty="0">
                <a:cs typeface="B Zar" panose="00000400000000000000" pitchFamily="2" charset="-78"/>
              </a:rPr>
              <a:t>مهمترین افعال لازم ( </a:t>
            </a:r>
            <a:r>
              <a:rPr lang="en-US" b="1" dirty="0">
                <a:cs typeface="B Zar" panose="00000400000000000000" pitchFamily="2" charset="-78"/>
              </a:rPr>
              <a:t>intransitive</a:t>
            </a:r>
            <a:r>
              <a:rPr lang="fa-IR" b="1" dirty="0">
                <a:cs typeface="B Zar" panose="00000400000000000000" pitchFamily="2" charset="-78"/>
              </a:rPr>
              <a:t> ) در زبان انگلیسی:</a:t>
            </a:r>
            <a:endParaRPr lang="en-US" b="1" dirty="0">
              <a:cs typeface="B Zar" panose="00000400000000000000" pitchFamily="2" charset="-78"/>
            </a:endParaRPr>
          </a:p>
          <a:p>
            <a:pPr algn="r" rtl="1"/>
            <a:endParaRPr lang="fa-IR" sz="300" b="1" dirty="0">
              <a:cs typeface="B Zar" panose="00000400000000000000" pitchFamily="2" charset="-78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cs typeface="B Zar" panose="00000400000000000000" pitchFamily="2" charset="-78"/>
              </a:rPr>
              <a:t>agree </a:t>
            </a:r>
            <a:r>
              <a:rPr lang="en-US" sz="2000" b="1" dirty="0">
                <a:solidFill>
                  <a:schemeClr val="tx1"/>
                </a:solidFill>
                <a:cs typeface="B Zar" panose="00000400000000000000" pitchFamily="2" charset="-78"/>
              </a:rPr>
              <a:t>/</a:t>
            </a:r>
            <a:r>
              <a:rPr lang="en-US" sz="2000" b="1" dirty="0">
                <a:solidFill>
                  <a:srgbClr val="FF0000"/>
                </a:solidFill>
                <a:cs typeface="B Zar" panose="00000400000000000000" pitchFamily="2" charset="-78"/>
              </a:rPr>
              <a:t> appear </a:t>
            </a:r>
            <a:r>
              <a:rPr lang="en-US" sz="2000" b="1" dirty="0">
                <a:solidFill>
                  <a:schemeClr val="tx1"/>
                </a:solidFill>
                <a:cs typeface="B Zar" panose="00000400000000000000" pitchFamily="2" charset="-78"/>
              </a:rPr>
              <a:t>/</a:t>
            </a:r>
            <a:r>
              <a:rPr lang="en-US" sz="2000" b="1" dirty="0">
                <a:solidFill>
                  <a:srgbClr val="FF0000"/>
                </a:solidFill>
                <a:cs typeface="B Zar" panose="00000400000000000000" pitchFamily="2" charset="-78"/>
              </a:rPr>
              <a:t> arrive </a:t>
            </a:r>
            <a:r>
              <a:rPr lang="en-US" sz="2000" b="1" dirty="0">
                <a:solidFill>
                  <a:schemeClr val="tx1"/>
                </a:solidFill>
                <a:cs typeface="B Zar" panose="00000400000000000000" pitchFamily="2" charset="-78"/>
              </a:rPr>
              <a:t>/</a:t>
            </a:r>
            <a:r>
              <a:rPr lang="en-US" sz="2000" b="1" dirty="0">
                <a:solidFill>
                  <a:srgbClr val="FF0000"/>
                </a:solidFill>
                <a:cs typeface="B Zar" panose="00000400000000000000" pitchFamily="2" charset="-78"/>
              </a:rPr>
              <a:t> die </a:t>
            </a:r>
            <a:r>
              <a:rPr lang="en-US" sz="2000" b="1" dirty="0">
                <a:solidFill>
                  <a:schemeClr val="tx1"/>
                </a:solidFill>
                <a:cs typeface="B Zar" panose="00000400000000000000" pitchFamily="2" charset="-78"/>
              </a:rPr>
              <a:t>/</a:t>
            </a:r>
            <a:r>
              <a:rPr lang="en-US" sz="2000" b="1" dirty="0">
                <a:solidFill>
                  <a:srgbClr val="FF0000"/>
                </a:solidFill>
                <a:cs typeface="B Zar" panose="00000400000000000000" pitchFamily="2" charset="-78"/>
              </a:rPr>
              <a:t> get up </a:t>
            </a:r>
            <a:r>
              <a:rPr lang="en-US" sz="2000" b="1" dirty="0">
                <a:solidFill>
                  <a:schemeClr val="tx1"/>
                </a:solidFill>
                <a:cs typeface="B Zar" panose="00000400000000000000" pitchFamily="2" charset="-78"/>
              </a:rPr>
              <a:t>/ </a:t>
            </a:r>
            <a:r>
              <a:rPr lang="en-US" sz="2000" b="1" dirty="0">
                <a:solidFill>
                  <a:srgbClr val="FF0000"/>
                </a:solidFill>
                <a:cs typeface="B Zar" panose="00000400000000000000" pitchFamily="2" charset="-78"/>
              </a:rPr>
              <a:t>go</a:t>
            </a:r>
            <a:r>
              <a:rPr lang="en-US" sz="2000" b="1" dirty="0">
                <a:solidFill>
                  <a:schemeClr val="tx1"/>
                </a:solidFill>
                <a:cs typeface="B Zar" panose="00000400000000000000" pitchFamily="2" charset="-78"/>
              </a:rPr>
              <a:t>/</a:t>
            </a:r>
            <a:r>
              <a:rPr lang="en-US" sz="2000" b="1" dirty="0">
                <a:solidFill>
                  <a:srgbClr val="FF0000"/>
                </a:solidFill>
                <a:cs typeface="B Zar" panose="00000400000000000000" pitchFamily="2" charset="-78"/>
              </a:rPr>
              <a:t> happen </a:t>
            </a:r>
            <a:r>
              <a:rPr lang="en-US" sz="2000" b="1" dirty="0">
                <a:solidFill>
                  <a:schemeClr val="tx1"/>
                </a:solidFill>
                <a:cs typeface="B Zar" panose="00000400000000000000" pitchFamily="2" charset="-78"/>
              </a:rPr>
              <a:t>/</a:t>
            </a:r>
            <a:r>
              <a:rPr lang="en-US" sz="2000" b="1" dirty="0">
                <a:solidFill>
                  <a:srgbClr val="FF0000"/>
                </a:solidFill>
                <a:cs typeface="B Zar" panose="00000400000000000000" pitchFamily="2" charset="-78"/>
              </a:rPr>
              <a:t> inquire </a:t>
            </a:r>
            <a:r>
              <a:rPr lang="en-US" sz="2000" b="1" dirty="0">
                <a:solidFill>
                  <a:schemeClr val="tx1"/>
                </a:solidFill>
                <a:cs typeface="B Zar" panose="00000400000000000000" pitchFamily="2" charset="-78"/>
              </a:rPr>
              <a:t>/</a:t>
            </a:r>
            <a:r>
              <a:rPr lang="en-US" sz="2000" b="1" dirty="0">
                <a:solidFill>
                  <a:srgbClr val="FF0000"/>
                </a:solidFill>
                <a:cs typeface="B Zar" panose="00000400000000000000" pitchFamily="2" charset="-78"/>
              </a:rPr>
              <a:t> laugh </a:t>
            </a:r>
            <a:r>
              <a:rPr lang="en-US" sz="2000" b="1" dirty="0">
                <a:solidFill>
                  <a:schemeClr val="tx1"/>
                </a:solidFill>
                <a:cs typeface="B Zar" panose="00000400000000000000" pitchFamily="2" charset="-78"/>
              </a:rPr>
              <a:t>/</a:t>
            </a:r>
            <a:r>
              <a:rPr lang="en-US" sz="2000" b="1" dirty="0">
                <a:solidFill>
                  <a:srgbClr val="FF0000"/>
                </a:solidFill>
                <a:cs typeface="B Zar" panose="00000400000000000000" pitchFamily="2" charset="-78"/>
              </a:rPr>
              <a:t> live </a:t>
            </a:r>
            <a:r>
              <a:rPr lang="en-US" sz="2000" b="1" dirty="0">
                <a:solidFill>
                  <a:schemeClr val="tx1"/>
                </a:solidFill>
                <a:cs typeface="B Zar" panose="00000400000000000000" pitchFamily="2" charset="-78"/>
              </a:rPr>
              <a:t>/</a:t>
            </a:r>
            <a:r>
              <a:rPr lang="en-US" sz="2000" b="1" dirty="0">
                <a:solidFill>
                  <a:srgbClr val="FF0000"/>
                </a:solidFill>
                <a:cs typeface="B Zar" panose="00000400000000000000" pitchFamily="2" charset="-78"/>
              </a:rPr>
              <a:t> look </a:t>
            </a:r>
            <a:r>
              <a:rPr lang="en-US" sz="2000" b="1" dirty="0">
                <a:solidFill>
                  <a:schemeClr val="tx1"/>
                </a:solidFill>
                <a:cs typeface="B Zar" panose="00000400000000000000" pitchFamily="2" charset="-78"/>
              </a:rPr>
              <a:t>/</a:t>
            </a:r>
            <a:r>
              <a:rPr lang="en-US" sz="2000" b="1" dirty="0">
                <a:solidFill>
                  <a:srgbClr val="FF0000"/>
                </a:solidFill>
                <a:cs typeface="B Zar" panose="00000400000000000000" pitchFamily="2" charset="-78"/>
              </a:rPr>
              <a:t>occur remain </a:t>
            </a:r>
            <a:r>
              <a:rPr lang="en-US" sz="2000" b="1" dirty="0">
                <a:solidFill>
                  <a:schemeClr val="tx1"/>
                </a:solidFill>
                <a:cs typeface="B Zar" panose="00000400000000000000" pitchFamily="2" charset="-78"/>
              </a:rPr>
              <a:t>/</a:t>
            </a:r>
            <a:r>
              <a:rPr lang="en-US" sz="2000" b="1" dirty="0">
                <a:solidFill>
                  <a:srgbClr val="FF0000"/>
                </a:solidFill>
                <a:cs typeface="B Zar" panose="00000400000000000000" pitchFamily="2" charset="-78"/>
              </a:rPr>
              <a:t> rise </a:t>
            </a:r>
            <a:r>
              <a:rPr lang="en-US" sz="2000" b="1" dirty="0">
                <a:solidFill>
                  <a:schemeClr val="tx1"/>
                </a:solidFill>
                <a:cs typeface="B Zar" panose="00000400000000000000" pitchFamily="2" charset="-78"/>
              </a:rPr>
              <a:t>/</a:t>
            </a:r>
            <a:r>
              <a:rPr lang="en-US" sz="2000" b="1" dirty="0">
                <a:solidFill>
                  <a:srgbClr val="FF0000"/>
                </a:solidFill>
                <a:cs typeface="B Zar" panose="00000400000000000000" pitchFamily="2" charset="-78"/>
              </a:rPr>
              <a:t> seem </a:t>
            </a:r>
            <a:r>
              <a:rPr lang="en-US" sz="2000" b="1" dirty="0">
                <a:solidFill>
                  <a:schemeClr val="tx1"/>
                </a:solidFill>
                <a:cs typeface="B Zar" panose="00000400000000000000" pitchFamily="2" charset="-78"/>
              </a:rPr>
              <a:t>/</a:t>
            </a:r>
            <a:r>
              <a:rPr lang="en-US" sz="2000" b="1" dirty="0">
                <a:solidFill>
                  <a:srgbClr val="FF0000"/>
                </a:solidFill>
                <a:cs typeface="B Zar" panose="00000400000000000000" pitchFamily="2" charset="-78"/>
              </a:rPr>
              <a:t> sit </a:t>
            </a:r>
            <a:r>
              <a:rPr lang="en-US" sz="2000" b="1" dirty="0">
                <a:solidFill>
                  <a:schemeClr val="tx1"/>
                </a:solidFill>
                <a:cs typeface="B Zar" panose="00000400000000000000" pitchFamily="2" charset="-78"/>
              </a:rPr>
              <a:t>/ </a:t>
            </a:r>
            <a:r>
              <a:rPr lang="en-US" sz="2000" b="1" dirty="0">
                <a:solidFill>
                  <a:srgbClr val="FF0000"/>
                </a:solidFill>
                <a:cs typeface="B Zar" panose="00000400000000000000" pitchFamily="2" charset="-78"/>
              </a:rPr>
              <a:t>sleep </a:t>
            </a:r>
            <a:r>
              <a:rPr lang="en-US" sz="2000" b="1" dirty="0">
                <a:solidFill>
                  <a:schemeClr val="tx1"/>
                </a:solidFill>
                <a:cs typeface="B Zar" panose="00000400000000000000" pitchFamily="2" charset="-78"/>
              </a:rPr>
              <a:t>/</a:t>
            </a:r>
            <a:r>
              <a:rPr lang="en-US" sz="2000" b="1" dirty="0">
                <a:solidFill>
                  <a:srgbClr val="FF0000"/>
                </a:solidFill>
                <a:cs typeface="B Zar" panose="00000400000000000000" pitchFamily="2" charset="-78"/>
              </a:rPr>
              <a:t> wait </a:t>
            </a:r>
            <a:r>
              <a:rPr lang="en-US" sz="2000" b="1" dirty="0">
                <a:solidFill>
                  <a:schemeClr val="tx1"/>
                </a:solidFill>
                <a:cs typeface="B Zar" panose="00000400000000000000" pitchFamily="2" charset="-78"/>
              </a:rPr>
              <a:t>/</a:t>
            </a:r>
            <a:r>
              <a:rPr lang="en-US" sz="2000" b="1" dirty="0">
                <a:solidFill>
                  <a:srgbClr val="FF0000"/>
                </a:solidFill>
                <a:cs typeface="B Zar" panose="00000400000000000000" pitchFamily="2" charset="-78"/>
              </a:rPr>
              <a:t> work</a:t>
            </a:r>
          </a:p>
        </p:txBody>
      </p:sp>
      <p:sp>
        <p:nvSpPr>
          <p:cNvPr id="30" name="Left Arrow 29"/>
          <p:cNvSpPr/>
          <p:nvPr/>
        </p:nvSpPr>
        <p:spPr>
          <a:xfrm>
            <a:off x="10904099" y="4941015"/>
            <a:ext cx="894496" cy="621792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cs typeface="B Titr" panose="00000700000000000000" pitchFamily="2" charset="-78"/>
              </a:rPr>
              <a:t>نکته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1" name="Left Arrow 30"/>
          <p:cNvSpPr/>
          <p:nvPr/>
        </p:nvSpPr>
        <p:spPr>
          <a:xfrm>
            <a:off x="10904099" y="5947266"/>
            <a:ext cx="894496" cy="621792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cs typeface="B Titr" panose="00000700000000000000" pitchFamily="2" charset="-78"/>
              </a:rPr>
              <a:t>نکته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2" name="Folded Corner 31"/>
          <p:cNvSpPr/>
          <p:nvPr/>
        </p:nvSpPr>
        <p:spPr>
          <a:xfrm>
            <a:off x="1367930" y="5917505"/>
            <a:ext cx="9468613" cy="718710"/>
          </a:xfrm>
          <a:prstGeom prst="foldedCorner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b="1" dirty="0">
                <a:solidFill>
                  <a:schemeClr val="tx1"/>
                </a:solidFill>
                <a:cs typeface="B Zar" panose="00000400000000000000" pitchFamily="2" charset="-78"/>
              </a:rPr>
              <a:t>دلیل استفاده از ساختار مجهول در جملات این است که: </a:t>
            </a:r>
            <a:r>
              <a:rPr lang="fa-IR" b="1" dirty="0">
                <a:solidFill>
                  <a:srgbClr val="FF0000"/>
                </a:solidFill>
                <a:cs typeface="B Zar" panose="00000400000000000000" pitchFamily="2" charset="-78"/>
              </a:rPr>
              <a:t>عمل انجام شده بیشتر از فاعل </a:t>
            </a:r>
            <a:r>
              <a:rPr lang="fa-IR" b="1" dirty="0">
                <a:solidFill>
                  <a:schemeClr val="tx1"/>
                </a:solidFill>
                <a:cs typeface="B Zar" panose="00000400000000000000" pitchFamily="2" charset="-78"/>
              </a:rPr>
              <a:t>برای ما مهم است و اینکه قصد نداریم فاعل در جمله وجود داشته باشد.</a:t>
            </a:r>
            <a:endParaRPr lang="en-US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2" grpId="0" animBg="1"/>
      <p:bldP spid="23" grpId="0" animBg="1"/>
      <p:bldP spid="28" grpId="0" animBg="1"/>
      <p:bldP spid="30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46378" y="1616313"/>
            <a:ext cx="2276856" cy="830997"/>
          </a:xfrm>
          <a:prstGeom prst="borderCallout1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a-I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orvarid" panose="00000400000000000000" pitchFamily="2" charset="-78"/>
              </a:rPr>
              <a:t>نحوه تبدیل جملات</a:t>
            </a:r>
          </a:p>
          <a:p>
            <a:pPr algn="ctr" rtl="1"/>
            <a:r>
              <a:rPr lang="fa-I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orvarid" panose="00000400000000000000" pitchFamily="2" charset="-78"/>
              </a:rPr>
              <a:t> معلوم به مجهول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orvarid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631" y="2656620"/>
            <a:ext cx="179207" cy="3321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25842" y="2693196"/>
            <a:ext cx="2950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Jadid" panose="00000700000000000000" pitchFamily="2" charset="-78"/>
              </a:rPr>
              <a:t>ابتدا فاعل را حذف می کنیم</a:t>
            </a: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Jadid" panose="00000700000000000000" pitchFamily="2" charset="-78"/>
              </a:rPr>
              <a:t>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Jadid" panose="000007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5273" y="3515530"/>
            <a:ext cx="9500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Jadid" panose="00000700000000000000" pitchFamily="2" charset="-78"/>
              </a:rPr>
              <a:t>سپس مفعول جمله معلوم را ابتدای جمله قرار می دهیم.</a:t>
            </a:r>
            <a:endParaRPr lang="en-US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Jadid" panose="000007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3062" y="4488261"/>
            <a:ext cx="9902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Jadid" panose="00000700000000000000" pitchFamily="2" charset="-78"/>
              </a:rPr>
              <a:t>با توجه به زمان جمله و همچنین مفرد یا جمع بودن مفعول ، فعل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to be </a:t>
            </a:r>
            <a:r>
              <a:rPr lang="fa-IR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fa-IR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Jadid" panose="00000700000000000000" pitchFamily="2" charset="-78"/>
              </a:rPr>
              <a:t>مناسب را قرار می دهیم.</a:t>
            </a:r>
            <a:endParaRPr lang="en-US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Jadid" panose="00000700000000000000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1933" y="5352407"/>
            <a:ext cx="10186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Jadid" panose="00000700000000000000" pitchFamily="2" charset="-78"/>
              </a:rPr>
              <a:t>پس از قرار دادن فعل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Jadid" panose="00000700000000000000" pitchFamily="2" charset="-78"/>
              </a:rPr>
              <a:t> 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Jadid" panose="00000700000000000000" pitchFamily="2" charset="-78"/>
              </a:rPr>
              <a:t>to be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Jadid" panose="00000700000000000000" pitchFamily="2" charset="-78"/>
              </a:rPr>
              <a:t> </a:t>
            </a:r>
            <a:r>
              <a:rPr lang="fa-IR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Jadid" panose="00000700000000000000" pitchFamily="2" charset="-78"/>
              </a:rPr>
              <a:t>شکل سوم فعل یعنی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Jadid" panose="00000700000000000000" pitchFamily="2" charset="-78"/>
              </a:rPr>
              <a:t>past participle </a:t>
            </a:r>
            <a:r>
              <a:rPr lang="fa-I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Jadid" panose="00000700000000000000" pitchFamily="2" charset="-78"/>
              </a:rPr>
              <a:t> </a:t>
            </a:r>
            <a:r>
              <a:rPr lang="fa-IR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Jadid" panose="00000700000000000000" pitchFamily="2" charset="-78"/>
              </a:rPr>
              <a:t>را می نویسیم.</a:t>
            </a:r>
            <a:endParaRPr lang="en-US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Jadid" panose="00000700000000000000" pitchFamily="2" charset="-78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402336" y="393192"/>
            <a:ext cx="4099326" cy="457200"/>
          </a:xfrm>
          <a:prstGeom prst="homePlate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>
                <a:solidFill>
                  <a:srgbClr val="FFC000"/>
                </a:solidFill>
                <a:cs typeface="B Farnaz" panose="00000400000000000000" pitchFamily="2" charset="-78"/>
              </a:rPr>
              <a:t>ساختار جمله مجهول</a:t>
            </a:r>
            <a:endParaRPr lang="en-US" sz="3200" dirty="0">
              <a:solidFill>
                <a:srgbClr val="FFC000"/>
              </a:solidFill>
              <a:cs typeface="B Farnaz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174" y="1120107"/>
            <a:ext cx="10998982" cy="461665"/>
          </a:xfrm>
          <a:prstGeom prst="rect">
            <a:avLst/>
          </a:prstGeom>
          <a:solidFill>
            <a:srgbClr val="FFFF00"/>
          </a:solidFill>
          <a:ln w="28575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بقیه جمله </a:t>
            </a: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+</a:t>
            </a:r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 ( فاعل</a:t>
            </a:r>
            <a:r>
              <a:rPr lang="en-US" dirty="0">
                <a:solidFill>
                  <a:schemeClr val="tx1"/>
                </a:solidFill>
                <a:cs typeface="B Titr" panose="00000700000000000000" pitchFamily="2" charset="-78"/>
              </a:rPr>
              <a:t> </a:t>
            </a:r>
            <a:r>
              <a:rPr lang="en-US" b="1" dirty="0">
                <a:solidFill>
                  <a:schemeClr val="tx1"/>
                </a:solidFill>
                <a:cs typeface="B Titr" panose="00000700000000000000" pitchFamily="2" charset="-78"/>
              </a:rPr>
              <a:t>by </a:t>
            </a:r>
            <a:r>
              <a:rPr lang="en-US" b="1" dirty="0">
                <a:solidFill>
                  <a:srgbClr val="FF0000"/>
                </a:solidFill>
                <a:cs typeface="B Titr" panose="00000700000000000000" pitchFamily="2" charset="-78"/>
              </a:rPr>
              <a:t>/ </a:t>
            </a:r>
            <a:r>
              <a:rPr lang="en-US" b="1" dirty="0">
                <a:solidFill>
                  <a:schemeClr val="tx1"/>
                </a:solidFill>
                <a:cs typeface="B Titr" panose="00000700000000000000" pitchFamily="2" charset="-78"/>
              </a:rPr>
              <a:t>with</a:t>
            </a:r>
            <a:r>
              <a:rPr lang="en-US" dirty="0">
                <a:solidFill>
                  <a:schemeClr val="tx1"/>
                </a:solidFill>
                <a:cs typeface="B Titr" panose="00000700000000000000" pitchFamily="2" charset="-78"/>
              </a:rPr>
              <a:t> </a:t>
            </a: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>+</a:t>
            </a:r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) </a:t>
            </a: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+</a:t>
            </a:r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 قسمت سوم فعل (</a:t>
            </a:r>
            <a:r>
              <a:rPr lang="fa-IR" sz="2400" dirty="0">
                <a:solidFill>
                  <a:schemeClr val="tx1"/>
                </a:solidFill>
                <a:cs typeface="B Titr" panose="00000700000000000000" pitchFamily="2" charset="-78"/>
              </a:rPr>
              <a:t> </a:t>
            </a:r>
            <a:r>
              <a:rPr lang="en-US" b="1" dirty="0" err="1">
                <a:solidFill>
                  <a:schemeClr val="tx1"/>
                </a:solidFill>
                <a:cs typeface="B Titr" panose="00000700000000000000" pitchFamily="2" charset="-78"/>
              </a:rPr>
              <a:t>p.p</a:t>
            </a:r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 ) </a:t>
            </a: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+</a:t>
            </a:r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 مشتقات فعل </a:t>
            </a:r>
            <a:r>
              <a:rPr lang="en-US" sz="2000" b="1" dirty="0">
                <a:solidFill>
                  <a:schemeClr val="tx1"/>
                </a:solidFill>
                <a:cs typeface="+mj-cs"/>
              </a:rPr>
              <a:t>to be</a:t>
            </a:r>
            <a:r>
              <a:rPr lang="fa-IR" sz="2000" b="1" dirty="0">
                <a:solidFill>
                  <a:schemeClr val="tx1"/>
                </a:solidFill>
                <a:cs typeface="+mj-cs"/>
              </a:rPr>
              <a:t> </a:t>
            </a: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+</a:t>
            </a:r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 مفعول جمله معلوم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6174" y="1584056"/>
            <a:ext cx="2807208" cy="14082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solidFill>
                  <a:srgbClr val="FFFF00"/>
                </a:solidFill>
                <a:cs typeface="B Titr" panose="00000700000000000000" pitchFamily="2" charset="-78"/>
              </a:rPr>
              <a:t>مشتقات فعل 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</a:t>
            </a:r>
          </a:p>
          <a:p>
            <a:pPr algn="ctr" rtl="1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</a:t>
            </a:r>
          </a:p>
          <a:p>
            <a:pPr algn="ctr" rtl="1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were</a:t>
            </a:r>
          </a:p>
          <a:p>
            <a:pPr algn="ctr" rtl="1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been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912" y="3497944"/>
            <a:ext cx="179207" cy="33213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6513" y="3503862"/>
            <a:ext cx="179207" cy="33213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983" y="4411768"/>
            <a:ext cx="179207" cy="33213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584" y="4417686"/>
            <a:ext cx="179207" cy="33213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744" y="4417686"/>
            <a:ext cx="179207" cy="33213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234" y="5419157"/>
            <a:ext cx="179207" cy="33213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835" y="5425075"/>
            <a:ext cx="179207" cy="33213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995" y="5425075"/>
            <a:ext cx="179207" cy="33213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221" y="5429332"/>
            <a:ext cx="179207" cy="33213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743398" y="2191354"/>
            <a:ext cx="3975321" cy="612934"/>
          </a:xfrm>
          <a:prstGeom prst="downArrowCallout">
            <a:avLst>
              <a:gd name="adj1" fmla="val 8838"/>
              <a:gd name="adj2" fmla="val 83182"/>
              <a:gd name="adj3" fmla="val 25000"/>
              <a:gd name="adj4" fmla="val 64977"/>
            </a:avLst>
          </a:prstGeom>
          <a:ln>
            <a:solidFill>
              <a:srgbClr val="B0D2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Leo saw the pigeon on the window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743399" y="2975361"/>
            <a:ext cx="3575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saw the pigeon on the window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743399" y="4051308"/>
            <a:ext cx="3575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pigeon saw on the window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743398" y="4958588"/>
            <a:ext cx="4182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pigeon was saw on the window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02751" y="5944171"/>
            <a:ext cx="5144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pigeon was seen on the window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Leo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4" grpId="0"/>
      <p:bldP spid="18" grpId="0"/>
      <p:bldP spid="19" grpId="0"/>
      <p:bldP spid="6" grpId="0" animBg="1"/>
      <p:bldP spid="7" grpId="0" animBg="1"/>
      <p:bldP spid="20" grpId="0" animBg="1"/>
      <p:bldP spid="30" grpId="0" animBg="1"/>
      <p:bldP spid="31" grpId="0"/>
      <p:bldP spid="33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523" y="2290298"/>
            <a:ext cx="11875477" cy="4310367"/>
          </a:xfrm>
        </p:spPr>
        <p:txBody>
          <a:bodyPr/>
          <a:lstStyle/>
          <a:p>
            <a:pPr marL="0" indent="0">
              <a:buNone/>
            </a:pPr>
            <a:endParaRPr lang="en-US" b="1" dirty="0">
              <a:ln>
                <a:solidFill>
                  <a:sysClr val="windowText" lastClr="000000"/>
                </a:solidFill>
              </a:ln>
            </a:endParaRPr>
          </a:p>
          <a:p>
            <a:pPr marL="0" indent="0">
              <a:buNone/>
            </a:pPr>
            <a:r>
              <a:rPr lang="fa-IR" sz="6000" b="1" dirty="0">
                <a:ln>
                  <a:solidFill>
                    <a:sysClr val="windowText" lastClr="000000"/>
                  </a:solidFill>
                </a:ln>
              </a:rPr>
              <a:t>  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</a:rPr>
              <a:t>                                            </a:t>
            </a:r>
            <a:endParaRPr lang="en-US" sz="3200" b="1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9A2194-D706-448F-A445-E68E9CDC41E6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8329" y="1166474"/>
            <a:ext cx="10039643" cy="3469139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My mother 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cleans </a:t>
            </a:r>
            <a:r>
              <a:rPr kumimoji="0" lang="en-US" sz="36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 room </a:t>
            </a:r>
            <a:r>
              <a:rPr kumimoji="0" lang="en-US" sz="36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everyday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</a:t>
            </a:r>
            <a:endParaRPr kumimoji="0" lang="fa-IR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 room </a:t>
            </a:r>
            <a:r>
              <a:rPr kumimoji="0" lang="en-US" sz="30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is </a:t>
            </a:r>
            <a:r>
              <a:rPr kumimoji="0" lang="en-US" sz="30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51C3F9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cleaned </a:t>
            </a:r>
            <a:r>
              <a:rPr kumimoji="0" lang="en-US" sz="30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00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by my mother </a:t>
            </a:r>
            <a:r>
              <a:rPr kumimoji="0" lang="en-US" sz="30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everyday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151397" y="2426375"/>
            <a:ext cx="2720403" cy="599311"/>
          </a:xfrm>
          <a:prstGeom prst="round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فاعل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062182" y="2400508"/>
            <a:ext cx="1530110" cy="56667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فعل اصلی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111208" y="2430155"/>
            <a:ext cx="2123683" cy="56667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زمان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085919" y="2416458"/>
            <a:ext cx="1702941" cy="55379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مفعول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841380" y="4431587"/>
            <a:ext cx="2347636" cy="566671"/>
          </a:xfrm>
          <a:prstGeom prst="roundRect">
            <a:avLst/>
          </a:prstGeom>
          <a:solidFill>
            <a:srgbClr val="FF00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by + </a:t>
            </a: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فاعل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921894" y="4444156"/>
            <a:ext cx="1841678" cy="56667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قسمت سوم فعل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27003" y="4466238"/>
            <a:ext cx="1613203" cy="55379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مفعول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57866" y="4428291"/>
            <a:ext cx="1064148" cy="61800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205209" y="3133207"/>
            <a:ext cx="5011189" cy="11744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3116817" y="3140057"/>
            <a:ext cx="3541891" cy="11675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8307321" y="4416993"/>
            <a:ext cx="2123683" cy="56667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زمان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8788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5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845" y="1845733"/>
            <a:ext cx="11875477" cy="4310367"/>
          </a:xfrm>
        </p:spPr>
        <p:txBody>
          <a:bodyPr/>
          <a:lstStyle/>
          <a:p>
            <a:pPr marL="0" indent="0">
              <a:buNone/>
            </a:pPr>
            <a:endParaRPr lang="en-US" b="1" dirty="0">
              <a:ln>
                <a:solidFill>
                  <a:sysClr val="windowText" lastClr="000000"/>
                </a:solidFill>
              </a:ln>
            </a:endParaRPr>
          </a:p>
          <a:p>
            <a:pPr marL="0" indent="0">
              <a:buNone/>
            </a:pPr>
            <a:r>
              <a:rPr lang="fa-IR" sz="6000" b="1" dirty="0">
                <a:ln>
                  <a:solidFill>
                    <a:sysClr val="windowText" lastClr="000000"/>
                  </a:solidFill>
                </a:ln>
              </a:rPr>
              <a:t>  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</a:rPr>
              <a:t>                                            </a:t>
            </a:r>
            <a:endParaRPr lang="en-US" sz="3200" b="1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9A2194-D706-448F-A445-E68E9CDC41E6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7280" y="909339"/>
            <a:ext cx="10115203" cy="3447098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 mechanic 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fixed </a:t>
            </a:r>
            <a:r>
              <a:rPr kumimoji="0" lang="en-US" sz="36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my car </a:t>
            </a:r>
            <a:r>
              <a:rPr kumimoji="0" lang="en-US" sz="36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yesterday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</a:t>
            </a:r>
            <a:endParaRPr kumimoji="0" lang="fa-IR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My car </a:t>
            </a:r>
            <a:r>
              <a:rPr kumimoji="0" lang="en-US" sz="30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was </a:t>
            </a:r>
            <a:r>
              <a:rPr kumimoji="0" lang="en-US" sz="30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51C3F9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fixed </a:t>
            </a:r>
            <a:r>
              <a:rPr kumimoji="0" lang="en-US" sz="30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00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by the mechanic </a:t>
            </a:r>
            <a:r>
              <a:rPr kumimoji="0" lang="en-US" sz="30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yesterday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417515" y="2058882"/>
            <a:ext cx="2720403" cy="599311"/>
          </a:xfrm>
          <a:prstGeom prst="round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فاعل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710804" y="2137355"/>
            <a:ext cx="1530110" cy="56667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فعل اصلی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289674" y="2154182"/>
            <a:ext cx="2123683" cy="56667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زمان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310878" y="2152208"/>
            <a:ext cx="1702941" cy="55379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مفعول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96000" y="4152001"/>
            <a:ext cx="2347636" cy="566671"/>
          </a:xfrm>
          <a:prstGeom prst="roundRect">
            <a:avLst/>
          </a:prstGeom>
          <a:solidFill>
            <a:srgbClr val="FF00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by + </a:t>
            </a: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فاعل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100728" y="4138847"/>
            <a:ext cx="1841678" cy="56667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قسمت سوم فعل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164513" y="4177246"/>
            <a:ext cx="1613203" cy="55379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مفعول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41726" y="4113179"/>
            <a:ext cx="1064148" cy="61800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601532" y="2871342"/>
            <a:ext cx="5011189" cy="11744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2941726" y="2723013"/>
            <a:ext cx="3708277" cy="13227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8597230" y="4177246"/>
            <a:ext cx="2123683" cy="56667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زمان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9981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5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845" y="1845733"/>
            <a:ext cx="11875477" cy="4310367"/>
          </a:xfrm>
        </p:spPr>
        <p:txBody>
          <a:bodyPr/>
          <a:lstStyle/>
          <a:p>
            <a:pPr marL="0" indent="0">
              <a:buNone/>
            </a:pPr>
            <a:endParaRPr lang="en-US" b="1" dirty="0">
              <a:ln>
                <a:solidFill>
                  <a:sysClr val="windowText" lastClr="000000"/>
                </a:solidFill>
              </a:ln>
            </a:endParaRPr>
          </a:p>
          <a:p>
            <a:pPr marL="0" indent="0">
              <a:buNone/>
            </a:pPr>
            <a:r>
              <a:rPr lang="fa-IR" sz="6000" b="1" dirty="0">
                <a:ln>
                  <a:solidFill>
                    <a:sysClr val="windowText" lastClr="000000"/>
                  </a:solidFill>
                </a:ln>
              </a:rPr>
              <a:t>  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</a:rPr>
              <a:t>                                            </a:t>
            </a:r>
            <a:endParaRPr lang="en-US" sz="3200" b="1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9A2194-D706-448F-A445-E68E9CDC41E6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8329" y="940934"/>
            <a:ext cx="10058400" cy="33547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 man </a:t>
            </a:r>
            <a:r>
              <a:rPr kumimoji="0" lang="en-US" sz="3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can/should/may/must</a:t>
            </a:r>
            <a:r>
              <a:rPr kumimoji="0" lang="en-US" sz="3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clean</a:t>
            </a:r>
            <a:r>
              <a:rPr kumimoji="0" lang="en-US" sz="3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his car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</a:t>
            </a:r>
            <a:endParaRPr kumimoji="0" lang="fa-IR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His car </a:t>
            </a:r>
            <a:r>
              <a:rPr kumimoji="0" lang="en-US" sz="32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can/should/may/must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be </a:t>
            </a:r>
            <a:r>
              <a:rPr kumimoji="0" lang="en-US" sz="32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51C3F9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clean</a:t>
            </a:r>
            <a:r>
              <a:rPr kumimoji="0" lang="en-US" sz="32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08963" y="2051645"/>
            <a:ext cx="1579171" cy="566671"/>
          </a:xfrm>
          <a:prstGeom prst="round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فاعل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953352" y="2065053"/>
            <a:ext cx="4518312" cy="56667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فعل کمکی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514107" y="2051645"/>
            <a:ext cx="1223493" cy="56667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فعل اصلی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822487" y="2051645"/>
            <a:ext cx="1484923" cy="55379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مفعول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31641" y="3772295"/>
            <a:ext cx="4180118" cy="56667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فعل کمکی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822487" y="3772295"/>
            <a:ext cx="1841678" cy="56667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قسمت سوم فعل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145271" y="3785174"/>
            <a:ext cx="1632131" cy="55379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مفعول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2870" y="3766025"/>
            <a:ext cx="1064148" cy="56667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777402" y="2811349"/>
            <a:ext cx="6413679" cy="88695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817894" y="2625380"/>
            <a:ext cx="1275008" cy="10523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47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745227"/>
              </p:ext>
            </p:extLst>
          </p:nvPr>
        </p:nvGraphicFramePr>
        <p:xfrm>
          <a:off x="328246" y="1219197"/>
          <a:ext cx="11570679" cy="4734562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840523">
                  <a:extLst>
                    <a:ext uri="{9D8B030D-6E8A-4147-A177-3AD203B41FA5}">
                      <a16:colId xmlns:a16="http://schemas.microsoft.com/office/drawing/2014/main" val="2345912711"/>
                    </a:ext>
                  </a:extLst>
                </a:gridCol>
                <a:gridCol w="3329354">
                  <a:extLst>
                    <a:ext uri="{9D8B030D-6E8A-4147-A177-3AD203B41FA5}">
                      <a16:colId xmlns:a16="http://schemas.microsoft.com/office/drawing/2014/main" val="3413424108"/>
                    </a:ext>
                  </a:extLst>
                </a:gridCol>
                <a:gridCol w="3122634">
                  <a:extLst>
                    <a:ext uri="{9D8B030D-6E8A-4147-A177-3AD203B41FA5}">
                      <a16:colId xmlns:a16="http://schemas.microsoft.com/office/drawing/2014/main" val="3749855814"/>
                    </a:ext>
                  </a:extLst>
                </a:gridCol>
                <a:gridCol w="3278168">
                  <a:extLst>
                    <a:ext uri="{9D8B030D-6E8A-4147-A177-3AD203B41FA5}">
                      <a16:colId xmlns:a16="http://schemas.microsoft.com/office/drawing/2014/main" val="397164190"/>
                    </a:ext>
                  </a:extLst>
                </a:gridCol>
              </a:tblGrid>
              <a:tr h="676366">
                <a:tc>
                  <a:txBody>
                    <a:bodyPr/>
                    <a:lstStyle/>
                    <a:p>
                      <a:pPr algn="ctr" rtl="1"/>
                      <a:r>
                        <a:rPr lang="fa-IR" sz="22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Zar" panose="00000400000000000000" pitchFamily="2" charset="-78"/>
                        </a:rPr>
                        <a:t>زمان</a:t>
                      </a:r>
                      <a:endParaRPr lang="en-US" sz="22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Zar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Zar" panose="00000400000000000000" pitchFamily="2" charset="-78"/>
                        </a:rPr>
                        <a:t>نحوه ساخت جمله مجهول</a:t>
                      </a:r>
                      <a:endParaRPr lang="en-US" sz="24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Zar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Zar" panose="00000400000000000000" pitchFamily="2" charset="-78"/>
                        </a:rPr>
                        <a:t>جمله معلوم</a:t>
                      </a:r>
                      <a:endParaRPr lang="en-US" sz="24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Zar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Zar" panose="00000400000000000000" pitchFamily="2" charset="-78"/>
                        </a:rPr>
                        <a:t>جمله مجهول</a:t>
                      </a:r>
                      <a:endParaRPr lang="en-US" sz="24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Zar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3838424"/>
                  </a:ext>
                </a:extLst>
              </a:tr>
              <a:tr h="676366"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baseline="0" dirty="0">
                          <a:solidFill>
                            <a:srgbClr val="001AFF"/>
                          </a:solidFill>
                          <a:cs typeface="B Zar" panose="00000400000000000000" pitchFamily="2" charset="-78"/>
                        </a:rPr>
                        <a:t>حال ساده</a:t>
                      </a:r>
                      <a:endParaRPr lang="en-US" sz="2000" b="1" dirty="0">
                        <a:solidFill>
                          <a:srgbClr val="001AFF"/>
                        </a:solidFill>
                        <a:cs typeface="B Zar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 </a:t>
                      </a:r>
                      <a:r>
                        <a:rPr lang="en-US" sz="2200" b="1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is </a:t>
                      </a:r>
                      <a:r>
                        <a:rPr lang="en-US" sz="2200" b="1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are </a:t>
                      </a:r>
                      <a:r>
                        <a:rPr lang="en-US" sz="2200" b="1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p.p</a:t>
                      </a:r>
                      <a:endParaRPr lang="en-US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</a:t>
                      </a:r>
                      <a:r>
                        <a:rPr lang="en-US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>
                          <a:solidFill>
                            <a:srgbClr val="001A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drives</a:t>
                      </a:r>
                      <a:r>
                        <a:rPr lang="en-US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his car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 car </a:t>
                      </a:r>
                      <a:r>
                        <a:rPr lang="en-US" sz="1800" b="1" dirty="0">
                          <a:solidFill>
                            <a:srgbClr val="001A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driven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9990574"/>
                  </a:ext>
                </a:extLst>
              </a:tr>
              <a:tr h="676366"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>
                          <a:solidFill>
                            <a:srgbClr val="001AFF"/>
                          </a:solidFill>
                          <a:cs typeface="B Zar" panose="00000400000000000000" pitchFamily="2" charset="-78"/>
                        </a:rPr>
                        <a:t>حال استمراری</a:t>
                      </a:r>
                      <a:endParaRPr lang="en-US" sz="2000" b="1" dirty="0">
                        <a:solidFill>
                          <a:srgbClr val="001AFF"/>
                        </a:solidFill>
                        <a:cs typeface="B Zar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 </a:t>
                      </a:r>
                      <a:r>
                        <a:rPr lang="en-US" sz="2200" b="1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</a:t>
                      </a:r>
                      <a:r>
                        <a:rPr lang="en-US" sz="2200" b="1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are </a:t>
                      </a:r>
                      <a:r>
                        <a:rPr lang="en-US" sz="2200" b="1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being +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p.p</a:t>
                      </a:r>
                      <a:endParaRPr lang="en-US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They </a:t>
                      </a:r>
                      <a:r>
                        <a:rPr lang="en-US" sz="1800" b="1" dirty="0">
                          <a:solidFill>
                            <a:srgbClr val="001A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 playing </a:t>
                      </a: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tennis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Tennis </a:t>
                      </a:r>
                      <a:r>
                        <a:rPr lang="en-US" sz="1800" b="1" dirty="0">
                          <a:solidFill>
                            <a:srgbClr val="001A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being played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3928953"/>
                  </a:ext>
                </a:extLst>
              </a:tr>
              <a:tr h="676366"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>
                          <a:solidFill>
                            <a:srgbClr val="001AFF"/>
                          </a:solidFill>
                          <a:cs typeface="B Zar" panose="00000400000000000000" pitchFamily="2" charset="-78"/>
                        </a:rPr>
                        <a:t>حال کامل</a:t>
                      </a:r>
                      <a:endParaRPr lang="en-US" sz="2000" b="1" dirty="0">
                        <a:solidFill>
                          <a:srgbClr val="001AFF"/>
                        </a:solidFill>
                        <a:cs typeface="B Zar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has </a:t>
                      </a:r>
                      <a:r>
                        <a:rPr lang="en-US" sz="2200" b="1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have </a:t>
                      </a:r>
                      <a:r>
                        <a:rPr lang="en-US" sz="2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been </a:t>
                      </a:r>
                      <a:r>
                        <a:rPr lang="en-US" sz="2200" b="1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p.p</a:t>
                      </a:r>
                      <a:endParaRPr lang="en-US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John</a:t>
                      </a:r>
                      <a:r>
                        <a:rPr lang="en-US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>
                          <a:solidFill>
                            <a:srgbClr val="001A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has washed </a:t>
                      </a:r>
                      <a:r>
                        <a:rPr lang="en-US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 hands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 hands </a:t>
                      </a:r>
                      <a:r>
                        <a:rPr lang="en-US" sz="1800" b="1" dirty="0">
                          <a:solidFill>
                            <a:srgbClr val="001A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have been washed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612824"/>
                  </a:ext>
                </a:extLst>
              </a:tr>
              <a:tr h="676366"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>
                          <a:solidFill>
                            <a:srgbClr val="001AFF"/>
                          </a:solidFill>
                          <a:cs typeface="B Zar" panose="00000400000000000000" pitchFamily="2" charset="-78"/>
                        </a:rPr>
                        <a:t>گذشته ساده</a:t>
                      </a:r>
                      <a:endParaRPr lang="en-US" sz="2000" b="1" dirty="0">
                        <a:solidFill>
                          <a:srgbClr val="001AFF"/>
                        </a:solidFill>
                        <a:cs typeface="B Zar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was </a:t>
                      </a:r>
                      <a:r>
                        <a:rPr lang="en-US" sz="2200" b="1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were </a:t>
                      </a:r>
                      <a:r>
                        <a:rPr lang="en-US" sz="2200" b="1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p.p</a:t>
                      </a:r>
                      <a:endParaRPr lang="en-US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 </a:t>
                      </a:r>
                      <a:r>
                        <a:rPr lang="en-US" sz="1800" b="1" dirty="0">
                          <a:solidFill>
                            <a:srgbClr val="001A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drank </a:t>
                      </a:r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two bottles</a:t>
                      </a:r>
                      <a:r>
                        <a:rPr lang="en-US" sz="18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water</a:t>
                      </a:r>
                      <a:endParaRPr lang="en-US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Two bottles of water </a:t>
                      </a:r>
                      <a:r>
                        <a:rPr lang="en-US" sz="1800" b="1" dirty="0">
                          <a:solidFill>
                            <a:srgbClr val="001A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were</a:t>
                      </a:r>
                      <a:r>
                        <a:rPr lang="en-US" sz="1800" b="1" baseline="0" dirty="0">
                          <a:solidFill>
                            <a:srgbClr val="001A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drunk</a:t>
                      </a:r>
                      <a:endParaRPr lang="en-US" sz="1800" b="1" dirty="0">
                        <a:solidFill>
                          <a:srgbClr val="001A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7903449"/>
                  </a:ext>
                </a:extLst>
              </a:tr>
              <a:tr h="676366"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>
                          <a:solidFill>
                            <a:srgbClr val="001AFF"/>
                          </a:solidFill>
                          <a:cs typeface="B Zar" panose="00000400000000000000" pitchFamily="2" charset="-78"/>
                        </a:rPr>
                        <a:t>گذشته</a:t>
                      </a:r>
                      <a:r>
                        <a:rPr lang="fa-IR" sz="2000" b="1" baseline="0" dirty="0">
                          <a:solidFill>
                            <a:srgbClr val="001AFF"/>
                          </a:solidFill>
                          <a:cs typeface="B Zar" panose="00000400000000000000" pitchFamily="2" charset="-78"/>
                        </a:rPr>
                        <a:t> استمراری</a:t>
                      </a:r>
                      <a:endParaRPr lang="en-US" sz="2000" b="1" dirty="0">
                        <a:solidFill>
                          <a:srgbClr val="001AFF"/>
                        </a:solidFill>
                        <a:cs typeface="B Zar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was </a:t>
                      </a:r>
                      <a:r>
                        <a:rPr lang="en-US" sz="2200" b="1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were </a:t>
                      </a:r>
                      <a:r>
                        <a:rPr lang="en-US" sz="2200" b="1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being </a:t>
                      </a:r>
                      <a:r>
                        <a:rPr lang="en-US" sz="2200" b="1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p.p</a:t>
                      </a:r>
                      <a:endParaRPr lang="en-US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>
                          <a:solidFill>
                            <a:srgbClr val="001A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was watching </a:t>
                      </a:r>
                      <a:r>
                        <a:rPr lang="en-US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TV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TV </a:t>
                      </a:r>
                      <a:r>
                        <a:rPr lang="en-US" sz="1800" b="1" dirty="0">
                          <a:solidFill>
                            <a:srgbClr val="001A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was being watched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218892"/>
                  </a:ext>
                </a:extLst>
              </a:tr>
              <a:tr h="676366"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>
                          <a:solidFill>
                            <a:srgbClr val="001AFF"/>
                          </a:solidFill>
                          <a:cs typeface="B Zar" panose="00000400000000000000" pitchFamily="2" charset="-78"/>
                        </a:rPr>
                        <a:t>آینده ساده</a:t>
                      </a:r>
                      <a:endParaRPr lang="en-US" sz="2000" b="1" dirty="0">
                        <a:solidFill>
                          <a:srgbClr val="001AFF"/>
                        </a:solidFill>
                        <a:cs typeface="B Zar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will </a:t>
                      </a:r>
                      <a:r>
                        <a:rPr lang="en-US" sz="2200" b="1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be going to </a:t>
                      </a:r>
                      <a:r>
                        <a:rPr lang="en-US" sz="2200" b="1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be</a:t>
                      </a:r>
                      <a:r>
                        <a:rPr lang="en-US" sz="2200" b="1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p.p</a:t>
                      </a:r>
                      <a:endParaRPr lang="en-US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</a:t>
                      </a:r>
                      <a:r>
                        <a:rPr lang="en-US" sz="1800" b="1" dirty="0">
                          <a:solidFill>
                            <a:srgbClr val="001A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’re going to erase </a:t>
                      </a:r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mistakes</a:t>
                      </a:r>
                    </a:p>
                    <a:p>
                      <a:pPr algn="ctr"/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She</a:t>
                      </a:r>
                      <a:r>
                        <a:rPr lang="en-US" sz="18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will answer all questions</a:t>
                      </a:r>
                      <a:endParaRPr lang="en-US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Mistakes</a:t>
                      </a:r>
                      <a:r>
                        <a:rPr lang="en-US" sz="18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>
                          <a:solidFill>
                            <a:srgbClr val="001A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 going to be erased</a:t>
                      </a:r>
                    </a:p>
                    <a:p>
                      <a:pPr algn="ctr"/>
                      <a:r>
                        <a:rPr lang="en-US" sz="18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 questions will be answered</a:t>
                      </a:r>
                      <a:endParaRPr lang="en-US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0837726"/>
                  </a:ext>
                </a:extLst>
              </a:tr>
            </a:tbl>
          </a:graphicData>
        </a:graphic>
      </p:graphicFrame>
      <p:sp>
        <p:nvSpPr>
          <p:cNvPr id="5" name="Wave 4"/>
          <p:cNvSpPr/>
          <p:nvPr/>
        </p:nvSpPr>
        <p:spPr>
          <a:xfrm>
            <a:off x="4356100" y="355600"/>
            <a:ext cx="3505200" cy="802637"/>
          </a:xfrm>
          <a:prstGeom prst="wave">
            <a:avLst>
              <a:gd name="adj1" fmla="val 3639"/>
              <a:gd name="adj2" fmla="val 0"/>
            </a:avLst>
          </a:prstGeom>
          <a:solidFill>
            <a:srgbClr val="FF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 Voice in English</a:t>
            </a:r>
          </a:p>
        </p:txBody>
      </p:sp>
    </p:spTree>
    <p:extLst>
      <p:ext uri="{BB962C8B-B14F-4D97-AF65-F5344CB8AC3E}">
        <p14:creationId xmlns:p14="http://schemas.microsoft.com/office/powerpoint/2010/main" val="134251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7470648" y="370332"/>
            <a:ext cx="3401568" cy="466344"/>
          </a:xfrm>
          <a:prstGeom prst="wedgeRoundRectCallout">
            <a:avLst>
              <a:gd name="adj1" fmla="val -34188"/>
              <a:gd name="adj2" fmla="val 84069"/>
              <a:gd name="adj3" fmla="val 1666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>
                <a:cs typeface="B Titr" panose="00000700000000000000" pitchFamily="2" charset="-78"/>
              </a:rPr>
              <a:t>جمله مجهول در زمان </a:t>
            </a:r>
            <a:r>
              <a:rPr lang="fa-IR" sz="2400" dirty="0">
                <a:solidFill>
                  <a:srgbClr val="0070C0"/>
                </a:solidFill>
                <a:cs typeface="B Titr" panose="00000700000000000000" pitchFamily="2" charset="-78"/>
              </a:rPr>
              <a:t>حال ساده</a:t>
            </a:r>
            <a:endParaRPr lang="en-US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6006" y="2356172"/>
            <a:ext cx="3380423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window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56248" y="2344545"/>
            <a:ext cx="4178808" cy="400110"/>
          </a:xfrm>
          <a:prstGeom prst="rect">
            <a:avLst/>
          </a:prstGeom>
          <a:solidFill>
            <a:srgbClr val="B0D2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window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opened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6006" y="2887126"/>
            <a:ext cx="3380423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letters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56248" y="2845864"/>
            <a:ext cx="4178808" cy="400110"/>
          </a:xfrm>
          <a:prstGeom prst="rect">
            <a:avLst/>
          </a:prstGeom>
          <a:solidFill>
            <a:srgbClr val="B0D2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letters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written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6005" y="3396562"/>
            <a:ext cx="3380424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brush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my teeth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56248" y="3354850"/>
            <a:ext cx="4178808" cy="400110"/>
          </a:xfrm>
          <a:prstGeom prst="rect">
            <a:avLst/>
          </a:prstGeom>
          <a:solidFill>
            <a:srgbClr val="B0D2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teeth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brushed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6006" y="3934051"/>
            <a:ext cx="3380423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Junior </a:t>
            </a:r>
            <a:r>
              <a:rPr 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sends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presents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56248" y="3875880"/>
            <a:ext cx="4178808" cy="400110"/>
          </a:xfrm>
          <a:prstGeom prst="rect">
            <a:avLst/>
          </a:prstGeom>
          <a:solidFill>
            <a:srgbClr val="B0D2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presents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sent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Junior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00892" y="4655136"/>
            <a:ext cx="6827711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devotes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lot of money to the poor people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60993" y="5130998"/>
            <a:ext cx="7507510" cy="400110"/>
          </a:xfrm>
          <a:prstGeom prst="rect">
            <a:avLst/>
          </a:prstGeom>
          <a:solidFill>
            <a:srgbClr val="FFD9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lot of money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devoted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poor people by government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61264" y="5639984"/>
            <a:ext cx="5055204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our homework at home every day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28807" y="6173058"/>
            <a:ext cx="5520118" cy="400110"/>
          </a:xfrm>
          <a:prstGeom prst="rect">
            <a:avLst/>
          </a:prstGeom>
          <a:solidFill>
            <a:srgbClr val="FFD9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homework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done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home every day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684" y="4290646"/>
            <a:ext cx="1902593" cy="2544518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7B47EDE-4295-44F1-A920-918C68C3A199}"/>
              </a:ext>
            </a:extLst>
          </p:cNvPr>
          <p:cNvSpPr txBox="1">
            <a:spLocks/>
          </p:cNvSpPr>
          <p:nvPr/>
        </p:nvSpPr>
        <p:spPr bwMode="auto">
          <a:xfrm>
            <a:off x="1940169" y="1068031"/>
            <a:ext cx="8610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Active: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Subject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Verb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Object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…… 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Passive: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Object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+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am</a:t>
            </a:r>
            <a:r>
              <a:rPr kumimoji="0" lang="fa-IR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/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is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/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are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+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Past Participle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7278624" y="370332"/>
            <a:ext cx="3593592" cy="466344"/>
          </a:xfrm>
          <a:prstGeom prst="wedgeRoundRectCallout">
            <a:avLst>
              <a:gd name="adj1" fmla="val -34188"/>
              <a:gd name="adj2" fmla="val 84069"/>
              <a:gd name="adj3" fmla="val 1666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>
                <a:cs typeface="B Titr" panose="00000700000000000000" pitchFamily="2" charset="-78"/>
              </a:rPr>
              <a:t>جمله مجهول در زمان </a:t>
            </a:r>
            <a:r>
              <a:rPr lang="fa-IR" sz="2400" dirty="0">
                <a:solidFill>
                  <a:srgbClr val="0070C0"/>
                </a:solidFill>
                <a:cs typeface="B Titr" panose="00000700000000000000" pitchFamily="2" charset="-78"/>
              </a:rPr>
              <a:t>حال استمراری</a:t>
            </a:r>
            <a:endParaRPr lang="en-US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6381" y="2265650"/>
            <a:ext cx="3380423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closing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door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56248" y="2184642"/>
            <a:ext cx="4178808" cy="400110"/>
          </a:xfrm>
          <a:prstGeom prst="rect">
            <a:avLst/>
          </a:prstGeom>
          <a:solidFill>
            <a:srgbClr val="B0D2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door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being closed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6382" y="2807469"/>
            <a:ext cx="3380423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painting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walls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49173" y="2719228"/>
            <a:ext cx="4178808" cy="400110"/>
          </a:xfrm>
          <a:prstGeom prst="rect">
            <a:avLst/>
          </a:prstGeom>
          <a:solidFill>
            <a:srgbClr val="B0D2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walls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being painted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Kim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6382" y="3318382"/>
            <a:ext cx="3380424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 throwing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ball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56248" y="3273149"/>
            <a:ext cx="4178808" cy="400110"/>
          </a:xfrm>
          <a:prstGeom prst="rect">
            <a:avLst/>
          </a:prstGeom>
          <a:solidFill>
            <a:srgbClr val="B0D2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ball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being thrown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2839" y="3850476"/>
            <a:ext cx="3380423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father </a:t>
            </a:r>
            <a:r>
              <a:rPr 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calling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56248" y="3807735"/>
            <a:ext cx="4389120" cy="400110"/>
          </a:xfrm>
          <a:prstGeom prst="rect">
            <a:avLst/>
          </a:prstGeom>
          <a:solidFill>
            <a:srgbClr val="B0D2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 being called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my father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7709" y="4471814"/>
            <a:ext cx="6827711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kissing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old mom right now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60993" y="5045102"/>
            <a:ext cx="7507510" cy="400110"/>
          </a:xfrm>
          <a:prstGeom prst="rect">
            <a:avLst/>
          </a:prstGeom>
          <a:solidFill>
            <a:srgbClr val="FFD9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old mom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being kissed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right now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36409" y="5618390"/>
            <a:ext cx="5055204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playing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soccer in the yard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81444" y="6144700"/>
            <a:ext cx="5520118" cy="400110"/>
          </a:xfrm>
          <a:prstGeom prst="rect">
            <a:avLst/>
          </a:prstGeom>
          <a:solidFill>
            <a:srgbClr val="FFD9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soccer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being played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yard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538" y="4207845"/>
            <a:ext cx="2112886" cy="233696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0FA3756-92A8-433D-8085-159A45DEFE9B}"/>
              </a:ext>
            </a:extLst>
          </p:cNvPr>
          <p:cNvSpPr/>
          <p:nvPr/>
        </p:nvSpPr>
        <p:spPr>
          <a:xfrm>
            <a:off x="1799200" y="1065321"/>
            <a:ext cx="86343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Active: </a:t>
            </a:r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Subject </a:t>
            </a:r>
            <a:r>
              <a:rPr lang="en-US" sz="2400" b="1" dirty="0">
                <a:solidFill>
                  <a:srgbClr val="00B0F0"/>
                </a:solidFill>
                <a:latin typeface="Arial"/>
                <a:cs typeface="Arial"/>
              </a:rPr>
              <a:t>+</a:t>
            </a:r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 am</a:t>
            </a:r>
            <a:r>
              <a:rPr lang="fa-IR" sz="2400" b="1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Arial"/>
                <a:cs typeface="Arial"/>
              </a:rPr>
              <a:t>/</a:t>
            </a:r>
            <a:r>
              <a:rPr lang="fa-IR" sz="2400" b="1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lang="fa-IR" sz="24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Arial"/>
                <a:cs typeface="Arial"/>
              </a:rPr>
              <a:t>/</a:t>
            </a:r>
            <a:r>
              <a:rPr lang="fa-IR" sz="24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are </a:t>
            </a:r>
            <a:r>
              <a:rPr lang="en-US" sz="2400" b="1" dirty="0">
                <a:solidFill>
                  <a:srgbClr val="00B0F0"/>
                </a:solidFill>
                <a:latin typeface="Arial"/>
                <a:cs typeface="Arial"/>
              </a:rPr>
              <a:t>+</a:t>
            </a:r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 Verb </a:t>
            </a:r>
            <a:r>
              <a:rPr lang="en-US" sz="2400" b="1" dirty="0">
                <a:solidFill>
                  <a:srgbClr val="00B0F0"/>
                </a:solidFill>
                <a:latin typeface="Arial"/>
                <a:cs typeface="Arial"/>
              </a:rPr>
              <a:t>+</a:t>
            </a:r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/>
                <a:cs typeface="Arial"/>
              </a:rPr>
              <a:t>ing</a:t>
            </a:r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Arial"/>
                <a:cs typeface="Arial"/>
              </a:rPr>
              <a:t>+</a:t>
            </a:r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 Object </a:t>
            </a:r>
            <a:r>
              <a:rPr lang="en-US" sz="2400" b="1" dirty="0">
                <a:solidFill>
                  <a:srgbClr val="00B0F0"/>
                </a:solidFill>
                <a:latin typeface="Arial"/>
                <a:cs typeface="Arial"/>
              </a:rPr>
              <a:t>+</a:t>
            </a:r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 …… 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B050"/>
                </a:solidFill>
                <a:latin typeface="Arial"/>
                <a:cs typeface="Arial"/>
              </a:rPr>
              <a:t>Passive: </a:t>
            </a:r>
            <a:r>
              <a:rPr lang="en-US" sz="2400" b="1" dirty="0">
                <a:solidFill>
                  <a:srgbClr val="00B0F0"/>
                </a:solidFill>
                <a:latin typeface="Arial"/>
                <a:cs typeface="Arial"/>
              </a:rPr>
              <a:t>Object </a:t>
            </a:r>
            <a:r>
              <a:rPr lang="en-US" sz="2400" b="1" dirty="0">
                <a:latin typeface="Arial"/>
                <a:cs typeface="Arial"/>
              </a:rPr>
              <a:t>+</a:t>
            </a:r>
            <a:r>
              <a:rPr lang="en-US" sz="2400" b="1" dirty="0">
                <a:solidFill>
                  <a:srgbClr val="00B0F0"/>
                </a:solidFill>
                <a:latin typeface="Arial"/>
                <a:cs typeface="Arial"/>
              </a:rPr>
              <a:t> am</a:t>
            </a:r>
            <a:r>
              <a:rPr lang="fa-IR" sz="2400" b="1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latin typeface="Arial"/>
                <a:cs typeface="Arial"/>
              </a:rPr>
              <a:t>/</a:t>
            </a:r>
            <a:r>
              <a:rPr lang="en-US" sz="2400" b="1" dirty="0">
                <a:solidFill>
                  <a:srgbClr val="00B0F0"/>
                </a:solidFill>
                <a:latin typeface="Arial"/>
                <a:cs typeface="Arial"/>
              </a:rPr>
              <a:t> is </a:t>
            </a:r>
            <a:r>
              <a:rPr lang="en-US" sz="2400" b="1" dirty="0">
                <a:latin typeface="Arial"/>
                <a:cs typeface="Arial"/>
              </a:rPr>
              <a:t>/</a:t>
            </a:r>
            <a:r>
              <a:rPr lang="en-US" sz="2400" b="1" dirty="0">
                <a:solidFill>
                  <a:srgbClr val="00B0F0"/>
                </a:solidFill>
                <a:latin typeface="Arial"/>
                <a:cs typeface="Arial"/>
              </a:rPr>
              <a:t> are </a:t>
            </a:r>
            <a:r>
              <a:rPr lang="en-US" sz="2400" b="1" dirty="0">
                <a:latin typeface="Arial"/>
                <a:cs typeface="Arial"/>
              </a:rPr>
              <a:t>+</a:t>
            </a:r>
            <a:r>
              <a:rPr lang="en-US" sz="2400" b="1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FF66CC"/>
                </a:solidFill>
                <a:latin typeface="Arial"/>
                <a:cs typeface="Arial"/>
              </a:rPr>
              <a:t>being</a:t>
            </a:r>
            <a:r>
              <a:rPr lang="en-US" sz="2400" b="1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latin typeface="Arial"/>
                <a:cs typeface="Arial"/>
              </a:rPr>
              <a:t>+</a:t>
            </a:r>
            <a:r>
              <a:rPr lang="en-US" sz="2400" b="1" dirty="0">
                <a:solidFill>
                  <a:srgbClr val="00B0F0"/>
                </a:solidFill>
                <a:latin typeface="Arial"/>
                <a:cs typeface="Arial"/>
              </a:rPr>
              <a:t> Past Participle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4_6021690637441566577</Template>
  <TotalTime>304</TotalTime>
  <Words>1500</Words>
  <Application>Microsoft Office PowerPoint</Application>
  <PresentationFormat>Widescreen</PresentationFormat>
  <Paragraphs>242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Andalus</vt:lpstr>
      <vt:lpstr>Arial</vt:lpstr>
      <vt:lpstr>Arial Black</vt:lpstr>
      <vt:lpstr>B Zar</vt:lpstr>
      <vt:lpstr>Calibri</vt:lpstr>
      <vt:lpstr>Calibri Light</vt:lpstr>
      <vt:lpstr>Times New Roman</vt:lpstr>
      <vt:lpstr>Office Theme</vt:lpstr>
      <vt:lpstr>Diseño predeterminado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CY</dc:creator>
  <cp:keywords/>
  <dc:description/>
  <cp:lastModifiedBy>CY</cp:lastModifiedBy>
  <cp:revision>17</cp:revision>
  <dcterms:created xsi:type="dcterms:W3CDTF">2021-11-01T15:15:03Z</dcterms:created>
  <dcterms:modified xsi:type="dcterms:W3CDTF">2022-10-30T18:49:17Z</dcterms:modified>
  <cp:category/>
</cp:coreProperties>
</file>