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1"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5BD03"/>
    <a:srgbClr val="33D1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831028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12/9/2020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493001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smtClean="0"/>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0766134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smtClean="0"/>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4985624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smtClean="0"/>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2120257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12/9/2020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1970241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12/9/2020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512816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6672770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386857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93680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96027F-7875-4030-9381-8BD8C4F21935}" type="datetimeFigureOut">
              <a:rPr lang="en-US" smtClean="0"/>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804793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smtClean="0"/>
              <a:t>12/9/2020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751435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smtClean="0"/>
              <a:t>12/9/2020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666744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smtClean="0"/>
              <a:t>12/9/2020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901467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smtClean="0"/>
              <a:t>12/9/2020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275181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smtClean="0"/>
              <a:t>12/9/2020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328646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12/9/2020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174945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smtClean="0"/>
              <a:t>12/9/2020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smtClean="0"/>
              <a:t>‹#›</a:t>
            </a:fld>
            <a:endParaRPr lang="en-US" dirty="0"/>
          </a:p>
        </p:txBody>
      </p:sp>
    </p:spTree>
    <p:extLst>
      <p:ext uri="{BB962C8B-B14F-4D97-AF65-F5344CB8AC3E}">
        <p14:creationId xmlns:p14="http://schemas.microsoft.com/office/powerpoint/2010/main" val="3734994999"/>
      </p:ext>
    </p:extLst>
  </p:cSld>
  <p:clrMap bg1="dk1" tx1="lt1" bg2="dk2"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 id="2147483685" r:id="rId14"/>
    <p:sldLayoutId id="2147483686" r:id="rId15"/>
    <p:sldLayoutId id="2147483687" r:id="rId16"/>
    <p:sldLayoutId id="2147483688"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fardinkesht.com/product/%d8%b3%d9%85-%d8%a7%d8%b1%da%af%d8%a7%d9%86%db%8c%da%a9-%d9%be%d8%a7%d9%84%db%8c%d8%b2%db%8c%d9%86/"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98409"/>
            <a:ext cx="8825658" cy="1500996"/>
          </a:xfrm>
        </p:spPr>
        <p:txBody>
          <a:bodyPr/>
          <a:lstStyle/>
          <a:p>
            <a:pPr algn="ctr"/>
            <a:r>
              <a:rPr lang="fa-IR" dirty="0" smtClean="0">
                <a:solidFill>
                  <a:schemeClr val="bg1"/>
                </a:solidFill>
                <a:latin typeface="IranNastaliq" panose="02020505000000020003" pitchFamily="18" charset="0"/>
                <a:cs typeface="IranNastaliq" panose="02020505000000020003" pitchFamily="18" charset="0"/>
              </a:rPr>
              <a:t>به نام خداوند جان وخرد</a:t>
            </a:r>
            <a:endParaRPr lang="en-US" dirty="0">
              <a:solidFill>
                <a:schemeClr val="bg1"/>
              </a:solidFill>
              <a:latin typeface="IranNastaliq" panose="02020505000000020003" pitchFamily="18" charset="0"/>
              <a:cs typeface="IranNastaliq" panose="02020505000000020003" pitchFamily="18" charset="0"/>
            </a:endParaRPr>
          </a:p>
        </p:txBody>
      </p:sp>
      <p:sp>
        <p:nvSpPr>
          <p:cNvPr id="3" name="Subtitle 2"/>
          <p:cNvSpPr>
            <a:spLocks noGrp="1"/>
          </p:cNvSpPr>
          <p:nvPr>
            <p:ph type="subTitle" idx="1"/>
          </p:nvPr>
        </p:nvSpPr>
        <p:spPr>
          <a:xfrm>
            <a:off x="1154955" y="2562044"/>
            <a:ext cx="8825658" cy="3076755"/>
          </a:xfrm>
        </p:spPr>
        <p:txBody>
          <a:bodyPr/>
          <a:lstStyle/>
          <a:p>
            <a:pPr algn="r"/>
            <a:r>
              <a:rPr lang="fa-IR" dirty="0" smtClean="0">
                <a:cs typeface="2  Bardiya" panose="00000400000000000000" pitchFamily="2" charset="-78"/>
              </a:rPr>
              <a:t>هادی رضایت </a:t>
            </a:r>
          </a:p>
          <a:p>
            <a:pPr algn="r"/>
            <a:r>
              <a:rPr lang="fa-IR" dirty="0" smtClean="0">
                <a:solidFill>
                  <a:srgbClr val="FF0000"/>
                </a:solidFill>
                <a:cs typeface="2  Helal" panose="00000400000000000000" pitchFamily="2" charset="-78"/>
              </a:rPr>
              <a:t>درس: علوم هشتم</a:t>
            </a:r>
          </a:p>
          <a:p>
            <a:pPr algn="r"/>
            <a:r>
              <a:rPr lang="fa-IR" dirty="0" smtClean="0">
                <a:solidFill>
                  <a:srgbClr val="33D1D5"/>
                </a:solidFill>
                <a:cs typeface="Mj_Egypt" panose="00000400000000000000" pitchFamily="2" charset="-78"/>
              </a:rPr>
              <a:t>دبیر : استاد حق وردی</a:t>
            </a:r>
            <a:endParaRPr lang="en-US" dirty="0">
              <a:solidFill>
                <a:srgbClr val="33D1D5"/>
              </a:solidFill>
              <a:cs typeface="Mj_Egypt" panose="00000400000000000000" pitchFamily="2" charset="-78"/>
            </a:endParaRPr>
          </a:p>
        </p:txBody>
      </p:sp>
    </p:spTree>
    <p:extLst>
      <p:ext uri="{BB962C8B-B14F-4D97-AF65-F5344CB8AC3E}">
        <p14:creationId xmlns:p14="http://schemas.microsoft.com/office/powerpoint/2010/main" val="36878614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latin typeface="IranNastaliq" panose="02020505000000020003" pitchFamily="18" charset="0"/>
                <a:cs typeface="IranNastaliq" panose="02020505000000020003" pitchFamily="18" charset="0"/>
              </a:rPr>
              <a:t>به پایان امد این دفتر حکایت همچنان باقیست </a:t>
            </a:r>
            <a:br>
              <a:rPr lang="fa-IR" dirty="0" smtClean="0">
                <a:latin typeface="IranNastaliq" panose="02020505000000020003" pitchFamily="18" charset="0"/>
                <a:cs typeface="IranNastaliq" panose="02020505000000020003" pitchFamily="18" charset="0"/>
              </a:rPr>
            </a:br>
            <a:r>
              <a:rPr lang="fa-IR" dirty="0">
                <a:latin typeface="IranNastaliq" panose="02020505000000020003" pitchFamily="18" charset="0"/>
                <a:cs typeface="IranNastaliq" panose="02020505000000020003" pitchFamily="18" charset="0"/>
              </a:rPr>
              <a:t/>
            </a:r>
            <a:br>
              <a:rPr lang="fa-IR" dirty="0">
                <a:latin typeface="IranNastaliq" panose="02020505000000020003" pitchFamily="18" charset="0"/>
                <a:cs typeface="IranNastaliq" panose="02020505000000020003" pitchFamily="18" charset="0"/>
              </a:rPr>
            </a:br>
            <a:r>
              <a:rPr lang="fa-IR" dirty="0" smtClean="0">
                <a:latin typeface="IranNastaliq" panose="02020505000000020003" pitchFamily="18" charset="0"/>
                <a:cs typeface="IranNastaliq" panose="02020505000000020003" pitchFamily="18" charset="0"/>
              </a:rPr>
              <a:t>ممنون از توجه شما بزرگواران </a:t>
            </a:r>
            <a:endParaRPr lang="en-US" dirty="0">
              <a:latin typeface="IranNastaliq" panose="02020505000000020003" pitchFamily="18" charset="0"/>
              <a:cs typeface="IranNastaliq" panose="02020505000000020003" pitchFamily="18" charset="0"/>
            </a:endParaRPr>
          </a:p>
        </p:txBody>
      </p:sp>
      <p:sp>
        <p:nvSpPr>
          <p:cNvPr id="3" name="Content Placeholder 2"/>
          <p:cNvSpPr>
            <a:spLocks noGrp="1"/>
          </p:cNvSpPr>
          <p:nvPr>
            <p:ph idx="1"/>
          </p:nvPr>
        </p:nvSpPr>
        <p:spPr/>
        <p:txBody>
          <a:bodyPr/>
          <a:lstStyle/>
          <a:p>
            <a:pPr algn="ctr"/>
            <a:endParaRPr lang="en-US" dirty="0"/>
          </a:p>
        </p:txBody>
      </p:sp>
    </p:spTree>
    <p:extLst>
      <p:ext uri="{BB962C8B-B14F-4D97-AF65-F5344CB8AC3E}">
        <p14:creationId xmlns:p14="http://schemas.microsoft.com/office/powerpoint/2010/main" val="1730198155"/>
      </p:ext>
    </p:extLst>
  </p:cSld>
  <p:clrMapOvr>
    <a:masterClrMapping/>
  </p:clrMapOvr>
  <mc:AlternateContent xmlns:mc="http://schemas.openxmlformats.org/markup-compatibility/2006">
    <mc:Choice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7"/>
            <a:ext cx="9404723" cy="2186965"/>
          </a:xfrm>
        </p:spPr>
        <p:txBody>
          <a:bodyPr/>
          <a:lstStyle/>
          <a:p>
            <a:pPr algn="r"/>
            <a:r>
              <a:rPr lang="fa-IR" dirty="0" smtClean="0">
                <a:solidFill>
                  <a:schemeClr val="accent6">
                    <a:lumMod val="60000"/>
                    <a:lumOff val="40000"/>
                  </a:schemeClr>
                </a:solidFill>
                <a:cs typeface="2  Kamran Outline" panose="00000400000000000000" pitchFamily="2" charset="-78"/>
              </a:rPr>
              <a:t>موضوع تحقیق </a:t>
            </a:r>
            <a:br>
              <a:rPr lang="fa-IR" dirty="0" smtClean="0">
                <a:solidFill>
                  <a:schemeClr val="accent6">
                    <a:lumMod val="60000"/>
                    <a:lumOff val="40000"/>
                  </a:schemeClr>
                </a:solidFill>
                <a:cs typeface="2  Kamran Outline" panose="00000400000000000000" pitchFamily="2" charset="-78"/>
              </a:rPr>
            </a:br>
            <a:r>
              <a:rPr lang="fa-IR" dirty="0">
                <a:solidFill>
                  <a:schemeClr val="accent6">
                    <a:lumMod val="60000"/>
                    <a:lumOff val="40000"/>
                  </a:schemeClr>
                </a:solidFill>
                <a:cs typeface="2  Kamran Outline" panose="00000400000000000000" pitchFamily="2" charset="-78"/>
              </a:rPr>
              <a:t/>
            </a:r>
            <a:br>
              <a:rPr lang="fa-IR" dirty="0">
                <a:solidFill>
                  <a:schemeClr val="accent6">
                    <a:lumMod val="60000"/>
                    <a:lumOff val="40000"/>
                  </a:schemeClr>
                </a:solidFill>
                <a:cs typeface="2  Kamran Outline" panose="00000400000000000000" pitchFamily="2" charset="-78"/>
              </a:rPr>
            </a:br>
            <a:r>
              <a:rPr lang="fa-IR" dirty="0" smtClean="0">
                <a:solidFill>
                  <a:schemeClr val="accent6">
                    <a:lumMod val="60000"/>
                    <a:lumOff val="40000"/>
                  </a:schemeClr>
                </a:solidFill>
                <a:cs typeface="2  Kamran Outline" panose="00000400000000000000" pitchFamily="2" charset="-78"/>
              </a:rPr>
              <a:t>حشرات در کشاورزی (سود ها و ضررها)</a:t>
            </a:r>
            <a:endParaRPr lang="en-US" dirty="0">
              <a:solidFill>
                <a:schemeClr val="accent6">
                  <a:lumMod val="60000"/>
                  <a:lumOff val="40000"/>
                </a:schemeClr>
              </a:solidFill>
              <a:cs typeface="2  Kamran Outline" panose="00000400000000000000" pitchFamily="2" charset="-78"/>
            </a:endParaRPr>
          </a:p>
        </p:txBody>
      </p:sp>
      <p:sp>
        <p:nvSpPr>
          <p:cNvPr id="3" name="Content Placeholder 2"/>
          <p:cNvSpPr>
            <a:spLocks noGrp="1"/>
          </p:cNvSpPr>
          <p:nvPr>
            <p:ph idx="1"/>
          </p:nvPr>
        </p:nvSpPr>
        <p:spPr>
          <a:xfrm>
            <a:off x="1103312" y="4166558"/>
            <a:ext cx="8946541" cy="2081841"/>
          </a:xfrm>
        </p:spPr>
        <p:txBody>
          <a:bodyPr/>
          <a:lstStyle/>
          <a:p>
            <a:endParaRPr lang="en-US" dirty="0"/>
          </a:p>
        </p:txBody>
      </p:sp>
    </p:spTree>
    <p:extLst>
      <p:ext uri="{BB962C8B-B14F-4D97-AF65-F5344CB8AC3E}">
        <p14:creationId xmlns:p14="http://schemas.microsoft.com/office/powerpoint/2010/main" val="35079500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5827312"/>
          </a:xfrm>
        </p:spPr>
        <p:txBody>
          <a:bodyPr/>
          <a:lstStyle/>
          <a:p>
            <a:pPr algn="r"/>
            <a:r>
              <a:rPr lang="fa-IR" dirty="0" smtClean="0">
                <a:latin typeface="_Al Qalam Quran Majeed 1" panose="02010000000000000000" pitchFamily="2" charset="-78"/>
                <a:cs typeface="_Al Qalam Quran Majeed 1" panose="02010000000000000000" pitchFamily="2" charset="-78"/>
              </a:rPr>
              <a:t>هزاران ملخ  گندم های کشاورزان را خوردند</a:t>
            </a:r>
            <a:br>
              <a:rPr lang="fa-IR" dirty="0" smtClean="0">
                <a:latin typeface="_Al Qalam Quran Majeed 1" panose="02010000000000000000" pitchFamily="2" charset="-78"/>
                <a:cs typeface="_Al Qalam Quran Majeed 1" panose="02010000000000000000" pitchFamily="2" charset="-78"/>
              </a:rPr>
            </a:br>
            <a:r>
              <a:rPr lang="fa-IR" dirty="0" smtClean="0">
                <a:latin typeface="_Al Qalam Quran Majeed 1" panose="02010000000000000000" pitchFamily="2" charset="-78"/>
                <a:cs typeface="_Al Qalam Quran Majeed 1" panose="02010000000000000000" pitchFamily="2" charset="-78"/>
              </a:rPr>
              <a:t>نوعی کرم  باغداران را به ضرر  کشاند </a:t>
            </a:r>
            <a:br>
              <a:rPr lang="fa-IR" dirty="0" smtClean="0">
                <a:latin typeface="_Al Qalam Quran Majeed 1" panose="02010000000000000000" pitchFamily="2" charset="-78"/>
                <a:cs typeface="_Al Qalam Quran Majeed 1" panose="02010000000000000000" pitchFamily="2" charset="-78"/>
              </a:rPr>
            </a:br>
            <a:r>
              <a:rPr lang="fa-IR" dirty="0" smtClean="0">
                <a:latin typeface="_Al Qalam Quran Majeed 1" panose="02010000000000000000" pitchFamily="2" charset="-78"/>
                <a:cs typeface="_Al Qalam Quran Majeed 1" panose="02010000000000000000" pitchFamily="2" charset="-78"/>
              </a:rPr>
              <a:t>حمله ی ملخ ها به مزارع سراسر کشور</a:t>
            </a:r>
            <a:br>
              <a:rPr lang="fa-IR" dirty="0" smtClean="0">
                <a:latin typeface="_Al Qalam Quran Majeed 1" panose="02010000000000000000" pitchFamily="2" charset="-78"/>
                <a:cs typeface="_Al Qalam Quran Majeed 1" panose="02010000000000000000" pitchFamily="2" charset="-78"/>
              </a:rPr>
            </a:br>
            <a:r>
              <a:rPr lang="fa-IR" dirty="0">
                <a:latin typeface="_Al Qalam Quran Majeed 1" panose="02010000000000000000" pitchFamily="2" charset="-78"/>
                <a:cs typeface="_Al Qalam Quran Majeed 1" panose="02010000000000000000" pitchFamily="2" charset="-78"/>
              </a:rPr>
              <a:t/>
            </a:r>
            <a:br>
              <a:rPr lang="fa-IR" dirty="0">
                <a:latin typeface="_Al Qalam Quran Majeed 1" panose="02010000000000000000" pitchFamily="2" charset="-78"/>
                <a:cs typeface="_Al Qalam Quran Majeed 1" panose="02010000000000000000" pitchFamily="2" charset="-78"/>
              </a:rPr>
            </a:br>
            <a:r>
              <a:rPr lang="fa-IR" dirty="0" smtClean="0">
                <a:solidFill>
                  <a:schemeClr val="accent3"/>
                </a:solidFill>
                <a:latin typeface="_Al Qalam Quran Majeed 1" panose="02010000000000000000" pitchFamily="2" charset="-78"/>
                <a:cs typeface="Mj_Abasan" panose="00000400000000000000" pitchFamily="2" charset="-78"/>
              </a:rPr>
              <a:t>این ها که در بالا خواندید سر تیتر روزنامه ها در سال های اخیر بوده </a:t>
            </a:r>
            <a:br>
              <a:rPr lang="fa-IR" dirty="0" smtClean="0">
                <a:solidFill>
                  <a:schemeClr val="accent3"/>
                </a:solidFill>
                <a:latin typeface="_Al Qalam Quran Majeed 1" panose="02010000000000000000" pitchFamily="2" charset="-78"/>
                <a:cs typeface="Mj_Abasan" panose="00000400000000000000" pitchFamily="2" charset="-78"/>
              </a:rPr>
            </a:br>
            <a:r>
              <a:rPr lang="fa-IR" dirty="0" smtClean="0">
                <a:solidFill>
                  <a:schemeClr val="bg1">
                    <a:lumMod val="95000"/>
                    <a:lumOff val="5000"/>
                  </a:schemeClr>
                </a:solidFill>
                <a:latin typeface="IranNastaliq" panose="02020505000000020003" pitchFamily="18" charset="0"/>
                <a:cs typeface="IranNastaliq" panose="02020505000000020003" pitchFamily="18" charset="0"/>
              </a:rPr>
              <a:t>همه ی انها در مورد ضرر حشرات به کشاورزان وباغداران گفته بودند ولی ایا حشرات همیشه مضر هستند</a:t>
            </a:r>
            <a:br>
              <a:rPr lang="fa-IR" dirty="0" smtClean="0">
                <a:solidFill>
                  <a:schemeClr val="bg1">
                    <a:lumMod val="95000"/>
                    <a:lumOff val="5000"/>
                  </a:schemeClr>
                </a:solidFill>
                <a:latin typeface="IranNastaliq" panose="02020505000000020003" pitchFamily="18" charset="0"/>
                <a:cs typeface="IranNastaliq" panose="02020505000000020003" pitchFamily="18" charset="0"/>
              </a:rPr>
            </a:br>
            <a:r>
              <a:rPr lang="fa-IR" dirty="0" smtClean="0">
                <a:solidFill>
                  <a:schemeClr val="bg1">
                    <a:lumMod val="95000"/>
                    <a:lumOff val="5000"/>
                  </a:schemeClr>
                </a:solidFill>
                <a:latin typeface="IranNastaliq" panose="02020505000000020003" pitchFamily="18" charset="0"/>
                <a:cs typeface="IranNastaliq" panose="02020505000000020003" pitchFamily="18" charset="0"/>
              </a:rPr>
              <a:t>تا اخر با ما باشید تا جواب این سوال را بگیرید</a:t>
            </a:r>
            <a:r>
              <a:rPr lang="fa-IR" dirty="0" smtClean="0">
                <a:latin typeface="_Al Qalam Quran Majeed 1" panose="02010000000000000000" pitchFamily="2" charset="-78"/>
                <a:cs typeface="Mj_Abasan" panose="00000400000000000000" pitchFamily="2" charset="-78"/>
              </a:rPr>
              <a:t/>
            </a:r>
            <a:br>
              <a:rPr lang="fa-IR" dirty="0" smtClean="0">
                <a:latin typeface="_Al Qalam Quran Majeed 1" panose="02010000000000000000" pitchFamily="2" charset="-78"/>
                <a:cs typeface="Mj_Abasan" panose="00000400000000000000" pitchFamily="2" charset="-78"/>
              </a:rPr>
            </a:br>
            <a:endParaRPr lang="en-US" dirty="0">
              <a:latin typeface="_Al Qalam Quran Majeed 1" panose="02010000000000000000" pitchFamily="2" charset="-78"/>
              <a:cs typeface="Mj_Abasan" panose="00000400000000000000" pitchFamily="2" charset="-78"/>
            </a:endParaRPr>
          </a:p>
        </p:txBody>
      </p:sp>
      <p:sp>
        <p:nvSpPr>
          <p:cNvPr id="3" name="Content Placeholder 2"/>
          <p:cNvSpPr>
            <a:spLocks noGrp="1"/>
          </p:cNvSpPr>
          <p:nvPr>
            <p:ph idx="1"/>
          </p:nvPr>
        </p:nvSpPr>
        <p:spPr>
          <a:xfrm>
            <a:off x="1034300" y="6409258"/>
            <a:ext cx="8946541" cy="4195481"/>
          </a:xfrm>
        </p:spPr>
        <p:txBody>
          <a:bodyPr/>
          <a:lstStyle/>
          <a:p>
            <a:endParaRPr lang="en-US"/>
          </a:p>
        </p:txBody>
      </p:sp>
    </p:spTree>
    <p:extLst>
      <p:ext uri="{BB962C8B-B14F-4D97-AF65-F5344CB8AC3E}">
        <p14:creationId xmlns:p14="http://schemas.microsoft.com/office/powerpoint/2010/main" val="1555891391"/>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7"/>
            <a:ext cx="9404723" cy="5795681"/>
          </a:xfrm>
        </p:spPr>
        <p:txBody>
          <a:bodyPr/>
          <a:lstStyle/>
          <a:p>
            <a:pPr algn="r"/>
            <a:r>
              <a:rPr lang="fa-IR" dirty="0" smtClean="0">
                <a:cs typeface="2  Aseman" panose="00000400000000000000" pitchFamily="2" charset="-78"/>
              </a:rPr>
              <a:t>ابتدا به تعریف حشرات مضر می پردازیم </a:t>
            </a:r>
            <a:br>
              <a:rPr lang="fa-IR" dirty="0" smtClean="0">
                <a:cs typeface="2  Aseman" panose="00000400000000000000" pitchFamily="2" charset="-78"/>
              </a:rPr>
            </a:br>
            <a:r>
              <a:rPr lang="fa-IR" dirty="0" smtClean="0">
                <a:solidFill>
                  <a:srgbClr val="FFFF00"/>
                </a:solidFill>
                <a:cs typeface="2  Aseman" panose="00000400000000000000" pitchFamily="2" charset="-78"/>
              </a:rPr>
              <a:t>حشره مضر یعنی چه</a:t>
            </a:r>
            <a:r>
              <a:rPr lang="fa-IR" dirty="0" smtClean="0">
                <a:solidFill>
                  <a:srgbClr val="FFFF00"/>
                </a:solidFill>
              </a:rPr>
              <a:t>   </a:t>
            </a:r>
            <a:endParaRPr lang="en-US" dirty="0">
              <a:solidFill>
                <a:srgbClr val="FFFF00"/>
              </a:solidFill>
            </a:endParaRPr>
          </a:p>
        </p:txBody>
      </p:sp>
      <p:sp>
        <p:nvSpPr>
          <p:cNvPr id="3" name="Content Placeholder 2"/>
          <p:cNvSpPr>
            <a:spLocks noGrp="1"/>
          </p:cNvSpPr>
          <p:nvPr>
            <p:ph idx="1"/>
          </p:nvPr>
        </p:nvSpPr>
        <p:spPr/>
        <p:txBody>
          <a:bodyPr/>
          <a:lstStyle/>
          <a:p>
            <a:pPr algn="r"/>
            <a:r>
              <a:rPr lang="fa-IR" b="1" dirty="0">
                <a:solidFill>
                  <a:srgbClr val="C00000"/>
                </a:solidFill>
              </a:rPr>
              <a:t>حشرات مضر بطور کلي به سه گروه اصلي تقسيم مي </a:t>
            </a:r>
            <a:r>
              <a:rPr lang="fa-IR" b="1" dirty="0" smtClean="0">
                <a:solidFill>
                  <a:srgbClr val="C00000"/>
                </a:solidFill>
              </a:rPr>
              <a:t>شوند</a:t>
            </a:r>
          </a:p>
          <a:p>
            <a:pPr algn="r"/>
            <a:r>
              <a:rPr lang="fa-IR" b="1" dirty="0" smtClean="0">
                <a:solidFill>
                  <a:srgbClr val="45BD03"/>
                </a:solidFill>
                <a:cs typeface="2  Nikoo" panose="00000400000000000000" pitchFamily="2" charset="-78"/>
              </a:rPr>
              <a:t>گروه اول : حشراتی که به انسان ضرر می رسانند</a:t>
            </a:r>
          </a:p>
          <a:p>
            <a:pPr algn="r"/>
            <a:r>
              <a:rPr lang="fa-IR" b="1" dirty="0" smtClean="0">
                <a:solidFill>
                  <a:srgbClr val="45BD03"/>
                </a:solidFill>
                <a:cs typeface="2  Nikoo" panose="00000400000000000000" pitchFamily="2" charset="-78"/>
              </a:rPr>
              <a:t>گروه دوم :حشراتی که به حیوانات ضرر می رسانند</a:t>
            </a:r>
          </a:p>
          <a:p>
            <a:pPr algn="r"/>
            <a:r>
              <a:rPr lang="fa-IR" b="1" dirty="0" smtClean="0">
                <a:solidFill>
                  <a:srgbClr val="45BD03"/>
                </a:solidFill>
                <a:cs typeface="2  Nikoo" panose="00000400000000000000" pitchFamily="2" charset="-78"/>
              </a:rPr>
              <a:t>گروه سوم: حشراتی که به گیاهان ضرر می رسانند</a:t>
            </a:r>
            <a:r>
              <a:rPr lang="fa-IR" b="1" dirty="0" smtClean="0">
                <a:solidFill>
                  <a:srgbClr val="C00000"/>
                </a:solidFill>
              </a:rPr>
              <a:t> </a:t>
            </a:r>
          </a:p>
          <a:p>
            <a:pPr algn="r"/>
            <a:r>
              <a:rPr lang="fa-IR" b="1" dirty="0" smtClean="0">
                <a:solidFill>
                  <a:srgbClr val="FFC000"/>
                </a:solidFill>
              </a:rPr>
              <a:t>ما فقط با گروه سوم  یعنی برای گیاهان کار داریم </a:t>
            </a:r>
            <a:endParaRPr lang="en-US" dirty="0">
              <a:solidFill>
                <a:srgbClr val="FFC000"/>
              </a:solidFill>
            </a:endParaRPr>
          </a:p>
        </p:txBody>
      </p:sp>
    </p:spTree>
    <p:extLst>
      <p:ext uri="{BB962C8B-B14F-4D97-AF65-F5344CB8AC3E}">
        <p14:creationId xmlns:p14="http://schemas.microsoft.com/office/powerpoint/2010/main" val="3171928121"/>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5447750"/>
          </a:xfrm>
        </p:spPr>
        <p:txBody>
          <a:bodyPr/>
          <a:lstStyle/>
          <a:p>
            <a:pPr algn="r"/>
            <a:r>
              <a:rPr lang="fa-IR" dirty="0" smtClean="0">
                <a:cs typeface="samira" pitchFamily="2" charset="-78"/>
              </a:rPr>
              <a:t>ابتدا باید بدانیم هر حشره ای به باغ ها اسیب نمی رساند  وبه حشراتی که به مزارع خسارت می زنند آفات می گویند </a:t>
            </a:r>
            <a:r>
              <a:rPr lang="fa-IR" dirty="0" smtClean="0"/>
              <a:t/>
            </a:r>
            <a:br>
              <a:rPr lang="fa-IR" dirty="0" smtClean="0"/>
            </a:br>
            <a:r>
              <a:rPr lang="fa-IR" dirty="0" smtClean="0">
                <a:cs typeface="2  Bardiya" panose="00000400000000000000" pitchFamily="2" charset="-78"/>
              </a:rPr>
              <a:t>انواع آفات </a:t>
            </a:r>
            <a:br>
              <a:rPr lang="fa-IR" dirty="0" smtClean="0">
                <a:cs typeface="2  Bardiya" panose="00000400000000000000" pitchFamily="2" charset="-78"/>
              </a:rPr>
            </a:br>
            <a:r>
              <a:rPr lang="fa-IR" sz="2000" b="1" dirty="0" smtClean="0">
                <a:solidFill>
                  <a:srgbClr val="FFC000"/>
                </a:solidFill>
              </a:rPr>
              <a:t>حشراتي </a:t>
            </a:r>
            <a:r>
              <a:rPr lang="fa-IR" sz="2000" b="1" dirty="0">
                <a:solidFill>
                  <a:srgbClr val="FFC000"/>
                </a:solidFill>
              </a:rPr>
              <a:t>که از گياهان تغذيه مي‌کنند ممکن است بصورت مستقيم به گياه خسارت وارد كنند. مثل ملخ‌ها، لارو پروانه‌ها و سوسك‌ها كه مستقيماً از بخش‌هاي مختلف گياه تغذيه مي‌كنند اعم از برگ، گل، ميوه و </a:t>
            </a:r>
            <a:r>
              <a:rPr lang="fa-IR" sz="2000" b="1" dirty="0" smtClean="0">
                <a:solidFill>
                  <a:srgbClr val="FFC000"/>
                </a:solidFill>
              </a:rPr>
              <a:t>چوب</a:t>
            </a:r>
            <a:br>
              <a:rPr lang="fa-IR" sz="2000" b="1" dirty="0" smtClean="0">
                <a:solidFill>
                  <a:srgbClr val="FFC000"/>
                </a:solidFill>
              </a:rPr>
            </a:br>
            <a:r>
              <a:rPr lang="fa-IR" sz="2000" b="1" dirty="0">
                <a:solidFill>
                  <a:schemeClr val="accent1"/>
                </a:solidFill>
              </a:rPr>
              <a:t>ايجاد خسارت از طريق تخم گذاري است، بعضي از حشرات مخصوصاً زنجرك‌هاي خانواده سيکاديده </a:t>
            </a:r>
            <a:r>
              <a:rPr lang="fa-IR" sz="2000" b="1" dirty="0" smtClean="0">
                <a:solidFill>
                  <a:schemeClr val="accent1"/>
                </a:solidFill>
              </a:rPr>
              <a:t>و </a:t>
            </a:r>
            <a:r>
              <a:rPr lang="fa-IR" sz="2000" b="1" dirty="0">
                <a:solidFill>
                  <a:schemeClr val="accent1"/>
                </a:solidFill>
              </a:rPr>
              <a:t>زنجرک‌هاي خانواده سيکادليده </a:t>
            </a:r>
            <a:r>
              <a:rPr lang="fa-IR" sz="2000" b="1" dirty="0" smtClean="0">
                <a:solidFill>
                  <a:schemeClr val="accent1"/>
                </a:solidFill>
              </a:rPr>
              <a:t>از </a:t>
            </a:r>
            <a:r>
              <a:rPr lang="fa-IR" sz="2000" b="1" dirty="0">
                <a:solidFill>
                  <a:schemeClr val="accent1"/>
                </a:solidFill>
              </a:rPr>
              <a:t>طريق تخم‌گذاري در سر شاخه‌هاي ظريف گياهان به آن‌ها خسارت وارد مي‌کنند.</a:t>
            </a:r>
            <a:r>
              <a:rPr lang="fa-IR" sz="2000" b="1" dirty="0"/>
              <a:t> </a:t>
            </a:r>
            <a:r>
              <a:rPr lang="fa-IR" sz="2000" b="1" dirty="0" smtClean="0"/>
              <a:t/>
            </a:r>
            <a:br>
              <a:rPr lang="fa-IR" sz="2000" b="1" dirty="0" smtClean="0"/>
            </a:br>
            <a:r>
              <a:rPr lang="fa-IR" sz="2000" b="1" dirty="0">
                <a:solidFill>
                  <a:schemeClr val="accent3"/>
                </a:solidFill>
              </a:rPr>
              <a:t>ايجاد خسارت از طريق انتقال بيمارهاي ويروسي،باکتريايي و مايکوپلاسمائي و احتمالاً قارچي</a:t>
            </a:r>
            <a:br>
              <a:rPr lang="fa-IR" sz="2000" b="1" dirty="0">
                <a:solidFill>
                  <a:schemeClr val="accent3"/>
                </a:solidFill>
              </a:rPr>
            </a:br>
            <a:r>
              <a:rPr lang="fa-IR" sz="2000" b="1" dirty="0">
                <a:solidFill>
                  <a:schemeClr val="accent3"/>
                </a:solidFill>
              </a:rPr>
              <a:t>در بين حشرات دو گروه شته‌ها و زنجرک‌هاي خانواده سيکادليده </a:t>
            </a:r>
            <a:r>
              <a:rPr lang="fa-IR" sz="2000" b="1" dirty="0" smtClean="0">
                <a:solidFill>
                  <a:schemeClr val="accent3"/>
                </a:solidFill>
              </a:rPr>
              <a:t>(از </a:t>
            </a:r>
            <a:r>
              <a:rPr lang="fa-IR" sz="2000" b="1" dirty="0">
                <a:solidFill>
                  <a:schemeClr val="accent3"/>
                </a:solidFill>
              </a:rPr>
              <a:t>اهميت بيشتري در نقل و انتقال عوامل بيماري‌زا گياهي برخوردار هستند. همچنين سخت بالپوشان خانواده اسکوليتيده </a:t>
            </a:r>
            <a:r>
              <a:rPr lang="fa-IR" sz="2000" b="1" dirty="0" smtClean="0">
                <a:solidFill>
                  <a:schemeClr val="accent3"/>
                </a:solidFill>
              </a:rPr>
              <a:t>در </a:t>
            </a:r>
            <a:r>
              <a:rPr lang="fa-IR" sz="2000" b="1" dirty="0">
                <a:solidFill>
                  <a:schemeClr val="accent3"/>
                </a:solidFill>
              </a:rPr>
              <a:t>نقل و انتقال عوامل قارچي نقش دارند.</a:t>
            </a:r>
            <a:endParaRPr lang="en-US" sz="2000" dirty="0">
              <a:solidFill>
                <a:schemeClr val="accent3"/>
              </a:solidFill>
              <a:cs typeface="2  Bardiya" panose="00000400000000000000" pitchFamily="2" charset="-78"/>
            </a:endParaRPr>
          </a:p>
        </p:txBody>
      </p:sp>
      <p:sp>
        <p:nvSpPr>
          <p:cNvPr id="3" name="Content Placeholder 2"/>
          <p:cNvSpPr>
            <a:spLocks noGrp="1"/>
          </p:cNvSpPr>
          <p:nvPr>
            <p:ph idx="1"/>
          </p:nvPr>
        </p:nvSpPr>
        <p:spPr>
          <a:xfrm>
            <a:off x="1103312" y="5969479"/>
            <a:ext cx="8946541" cy="278920"/>
          </a:xfrm>
        </p:spPr>
        <p:txBody>
          <a:bodyPr>
            <a:normAutofit fontScale="70000" lnSpcReduction="20000"/>
          </a:bodyPr>
          <a:lstStyle/>
          <a:p>
            <a:endParaRPr lang="en-US" dirty="0"/>
          </a:p>
        </p:txBody>
      </p:sp>
    </p:spTree>
    <p:extLst>
      <p:ext uri="{BB962C8B-B14F-4D97-AF65-F5344CB8AC3E}">
        <p14:creationId xmlns:p14="http://schemas.microsoft.com/office/powerpoint/2010/main" val="2841609513"/>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latin typeface="IranNastaliq" panose="02020505000000020003" pitchFamily="18" charset="0"/>
                <a:cs typeface="IranNastaliq" panose="02020505000000020003" pitchFamily="18" charset="0"/>
              </a:rPr>
              <a:t>معرف چند گونه حشره </a:t>
            </a:r>
            <a:r>
              <a:rPr lang="fa-IR" dirty="0" smtClean="0">
                <a:solidFill>
                  <a:srgbClr val="FF0000"/>
                </a:solidFill>
                <a:latin typeface="IranNastaliq" panose="02020505000000020003" pitchFamily="18" charset="0"/>
                <a:cs typeface="IranNastaliq" panose="02020505000000020003" pitchFamily="18" charset="0"/>
              </a:rPr>
              <a:t>مضر </a:t>
            </a:r>
            <a:endParaRPr lang="en-US" dirty="0">
              <a:solidFill>
                <a:srgbClr val="FF0000"/>
              </a:solidFill>
              <a:latin typeface="IranNastaliq" panose="02020505000000020003" pitchFamily="18" charset="0"/>
              <a:cs typeface="IranNastaliq" panose="02020505000000020003" pitchFamily="18" charset="0"/>
            </a:endParaRPr>
          </a:p>
        </p:txBody>
      </p:sp>
      <p:sp>
        <p:nvSpPr>
          <p:cNvPr id="3" name="Content Placeholder 2"/>
          <p:cNvSpPr>
            <a:spLocks noGrp="1"/>
          </p:cNvSpPr>
          <p:nvPr>
            <p:ph idx="1"/>
          </p:nvPr>
        </p:nvSpPr>
        <p:spPr/>
        <p:txBody>
          <a:bodyPr/>
          <a:lstStyle/>
          <a:p>
            <a:pPr algn="r"/>
            <a:r>
              <a:rPr lang="fa-IR" dirty="0" smtClean="0">
                <a:solidFill>
                  <a:srgbClr val="FF0000"/>
                </a:solidFill>
              </a:rPr>
              <a:t>بید</a:t>
            </a:r>
          </a:p>
          <a:p>
            <a:pPr algn="r"/>
            <a:r>
              <a:rPr lang="fa-IR" dirty="0" smtClean="0">
                <a:solidFill>
                  <a:srgbClr val="FF0000"/>
                </a:solidFill>
              </a:rPr>
              <a:t>زنبور بی عسل</a:t>
            </a:r>
          </a:p>
          <a:p>
            <a:pPr algn="r"/>
            <a:r>
              <a:rPr lang="fa-IR" dirty="0" smtClean="0">
                <a:solidFill>
                  <a:srgbClr val="FF0000"/>
                </a:solidFill>
              </a:rPr>
              <a:t>انواع سن </a:t>
            </a:r>
          </a:p>
          <a:p>
            <a:pPr algn="r"/>
            <a:r>
              <a:rPr lang="fa-IR" dirty="0" smtClean="0">
                <a:solidFill>
                  <a:srgbClr val="FF0000"/>
                </a:solidFill>
              </a:rPr>
              <a:t>انواع ملخ</a:t>
            </a:r>
          </a:p>
          <a:p>
            <a:pPr algn="r"/>
            <a:r>
              <a:rPr lang="fa-IR" dirty="0" smtClean="0">
                <a:solidFill>
                  <a:srgbClr val="FF0000"/>
                </a:solidFill>
              </a:rPr>
              <a:t>کرم میوه خوار </a:t>
            </a:r>
          </a:p>
          <a:p>
            <a:pPr algn="r"/>
            <a:r>
              <a:rPr lang="fa-IR" dirty="0" smtClean="0">
                <a:solidFill>
                  <a:srgbClr val="FF0000"/>
                </a:solidFill>
              </a:rPr>
              <a:t>انواع شته </a:t>
            </a:r>
            <a:endParaRPr lang="en-US" dirty="0">
              <a:solidFill>
                <a:srgbClr val="FF0000"/>
              </a:solidFill>
            </a:endParaRPr>
          </a:p>
        </p:txBody>
      </p:sp>
    </p:spTree>
    <p:extLst>
      <p:ext uri="{BB962C8B-B14F-4D97-AF65-F5344CB8AC3E}">
        <p14:creationId xmlns:p14="http://schemas.microsoft.com/office/powerpoint/2010/main" val="4074903413"/>
      </p:ext>
    </p:extLst>
  </p:cSld>
  <p:clrMapOvr>
    <a:masterClrMapping/>
  </p:clrMapOvr>
  <p:transition spd="slow">
    <p:comb/>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5361486"/>
          </a:xfrm>
        </p:spPr>
        <p:txBody>
          <a:bodyPr/>
          <a:lstStyle/>
          <a:p>
            <a:pPr algn="r"/>
            <a:r>
              <a:rPr lang="fa-IR" dirty="0" smtClean="0"/>
              <a:t>حشره مفید چیست</a:t>
            </a:r>
            <a:br>
              <a:rPr lang="fa-IR" dirty="0" smtClean="0"/>
            </a:br>
            <a:r>
              <a:rPr lang="fa-IR" dirty="0"/>
              <a:t/>
            </a:r>
            <a:br>
              <a:rPr lang="fa-IR" dirty="0"/>
            </a:br>
            <a:r>
              <a:rPr lang="fa-IR" dirty="0">
                <a:solidFill>
                  <a:schemeClr val="accent1">
                    <a:lumMod val="60000"/>
                    <a:lumOff val="40000"/>
                  </a:schemeClr>
                </a:solidFill>
                <a:cs typeface="2  Helal" panose="00000400000000000000" pitchFamily="2" charset="-78"/>
              </a:rPr>
              <a:t>این </a:t>
            </a:r>
            <a:r>
              <a:rPr lang="fa-IR" dirty="0">
                <a:solidFill>
                  <a:schemeClr val="accent1">
                    <a:lumMod val="60000"/>
                    <a:lumOff val="40000"/>
                  </a:schemeClr>
                </a:solidFill>
                <a:cs typeface="2  Helal" panose="00000400000000000000" pitchFamily="2" charset="-78"/>
                <a:hlinkClick r:id="rId2"/>
              </a:rPr>
              <a:t>حشرات</a:t>
            </a:r>
            <a:r>
              <a:rPr lang="fa-IR" dirty="0">
                <a:solidFill>
                  <a:schemeClr val="accent1">
                    <a:lumMod val="60000"/>
                    <a:lumOff val="40000"/>
                  </a:schemeClr>
                </a:solidFill>
                <a:cs typeface="2  Helal" panose="00000400000000000000" pitchFamily="2" charset="-78"/>
              </a:rPr>
              <a:t> كه تحت عنوان حشرات مفید نامیده میشوند ، در عرصه طبیعت نقش مهمی را در جلوگیری از تكثیر آفات و برقراری تعادل حیاتی </a:t>
            </a:r>
            <a:r>
              <a:rPr lang="fa-IR" dirty="0" smtClean="0">
                <a:solidFill>
                  <a:schemeClr val="accent1">
                    <a:lumMod val="60000"/>
                    <a:lumOff val="40000"/>
                  </a:schemeClr>
                </a:solidFill>
                <a:cs typeface="2  Helal" panose="00000400000000000000" pitchFamily="2" charset="-78"/>
              </a:rPr>
              <a:t>دارا </a:t>
            </a:r>
            <a:r>
              <a:rPr lang="fa-IR" dirty="0">
                <a:solidFill>
                  <a:schemeClr val="accent1">
                    <a:lumMod val="60000"/>
                    <a:lumOff val="40000"/>
                  </a:schemeClr>
                </a:solidFill>
                <a:cs typeface="2  Helal" panose="00000400000000000000" pitchFamily="2" charset="-78"/>
              </a:rPr>
              <a:t>میباشند </a:t>
            </a:r>
            <a:r>
              <a:rPr lang="fa-IR" dirty="0">
                <a:solidFill>
                  <a:schemeClr val="accent1">
                    <a:lumMod val="60000"/>
                    <a:lumOff val="40000"/>
                  </a:schemeClr>
                </a:solidFill>
              </a:rPr>
              <a:t>.</a:t>
            </a:r>
            <a:r>
              <a:rPr lang="fa-IR" dirty="0" smtClean="0">
                <a:solidFill>
                  <a:schemeClr val="accent1">
                    <a:lumMod val="60000"/>
                    <a:lumOff val="40000"/>
                  </a:schemeClr>
                </a:solidFill>
              </a:rPr>
              <a:t/>
            </a:r>
            <a:br>
              <a:rPr lang="fa-IR" dirty="0" smtClean="0">
                <a:solidFill>
                  <a:schemeClr val="accent1">
                    <a:lumMod val="60000"/>
                    <a:lumOff val="40000"/>
                  </a:schemeClr>
                </a:solidFill>
              </a:rPr>
            </a:br>
            <a:r>
              <a:rPr lang="fa-IR" dirty="0" smtClean="0">
                <a:solidFill>
                  <a:schemeClr val="accent1">
                    <a:lumMod val="60000"/>
                    <a:lumOff val="40000"/>
                  </a:schemeClr>
                </a:solidFill>
              </a:rPr>
              <a:t> </a:t>
            </a:r>
            <a:r>
              <a:rPr lang="fa-IR" dirty="0" smtClean="0"/>
              <a:t/>
            </a:r>
            <a:br>
              <a:rPr lang="fa-IR" dirty="0" smtClean="0"/>
            </a:br>
            <a:endParaRPr lang="en-US" dirty="0"/>
          </a:p>
        </p:txBody>
      </p:sp>
      <p:sp>
        <p:nvSpPr>
          <p:cNvPr id="3" name="Content Placeholder 2"/>
          <p:cNvSpPr>
            <a:spLocks noGrp="1"/>
          </p:cNvSpPr>
          <p:nvPr>
            <p:ph idx="1"/>
          </p:nvPr>
        </p:nvSpPr>
        <p:spPr>
          <a:xfrm flipV="1">
            <a:off x="1103312" y="6248399"/>
            <a:ext cx="8946541" cy="609601"/>
          </a:xfrm>
        </p:spPr>
        <p:txBody>
          <a:bodyPr/>
          <a:lstStyle/>
          <a:p>
            <a:endParaRPr lang="en-US" dirty="0"/>
          </a:p>
        </p:txBody>
      </p:sp>
    </p:spTree>
    <p:extLst>
      <p:ext uri="{BB962C8B-B14F-4D97-AF65-F5344CB8AC3E}">
        <p14:creationId xmlns:p14="http://schemas.microsoft.com/office/powerpoint/2010/main" val="2153117625"/>
      </p:ext>
    </p:extLst>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sz="6600" dirty="0">
                <a:latin typeface="IranNastaliq" panose="02020505000000020003" pitchFamily="18" charset="0"/>
                <a:cs typeface="IranNastaliq" panose="02020505000000020003" pitchFamily="18" charset="0"/>
              </a:rPr>
              <a:t>چ</a:t>
            </a:r>
            <a:r>
              <a:rPr lang="fa-IR" sz="6600" dirty="0" smtClean="0">
                <a:latin typeface="IranNastaliq" panose="02020505000000020003" pitchFamily="18" charset="0"/>
                <a:cs typeface="IranNastaliq" panose="02020505000000020003" pitchFamily="18" charset="0"/>
              </a:rPr>
              <a:t>ند نوع حشره </a:t>
            </a:r>
            <a:r>
              <a:rPr lang="fa-IR" sz="6600" dirty="0" smtClean="0">
                <a:solidFill>
                  <a:srgbClr val="92D050"/>
                </a:solidFill>
                <a:latin typeface="IranNastaliq" panose="02020505000000020003" pitchFamily="18" charset="0"/>
                <a:cs typeface="IranNastaliq" panose="02020505000000020003" pitchFamily="18" charset="0"/>
              </a:rPr>
              <a:t>مفید</a:t>
            </a:r>
            <a:endParaRPr lang="en-US" sz="6600" dirty="0">
              <a:solidFill>
                <a:srgbClr val="92D050"/>
              </a:solidFill>
              <a:latin typeface="IranNastaliq" panose="02020505000000020003" pitchFamily="18" charset="0"/>
              <a:cs typeface="IranNastaliq" panose="02020505000000020003" pitchFamily="18" charset="0"/>
            </a:endParaRPr>
          </a:p>
        </p:txBody>
      </p:sp>
      <p:sp>
        <p:nvSpPr>
          <p:cNvPr id="3" name="Content Placeholder 2"/>
          <p:cNvSpPr>
            <a:spLocks noGrp="1"/>
          </p:cNvSpPr>
          <p:nvPr>
            <p:ph idx="1"/>
          </p:nvPr>
        </p:nvSpPr>
        <p:spPr/>
        <p:txBody>
          <a:bodyPr/>
          <a:lstStyle/>
          <a:p>
            <a:pPr algn="r"/>
            <a:r>
              <a:rPr lang="fa-IR" dirty="0" smtClean="0">
                <a:solidFill>
                  <a:srgbClr val="92D050"/>
                </a:solidFill>
              </a:rPr>
              <a:t>کفشدوزک</a:t>
            </a:r>
          </a:p>
          <a:p>
            <a:pPr algn="r"/>
            <a:r>
              <a:rPr lang="fa-IR" dirty="0" smtClean="0">
                <a:solidFill>
                  <a:srgbClr val="92D050"/>
                </a:solidFill>
              </a:rPr>
              <a:t>اخوندک(شیخک)</a:t>
            </a:r>
          </a:p>
          <a:p>
            <a:pPr algn="r"/>
            <a:r>
              <a:rPr lang="fa-IR" dirty="0" smtClean="0">
                <a:solidFill>
                  <a:srgbClr val="92D050"/>
                </a:solidFill>
              </a:rPr>
              <a:t>بال توری</a:t>
            </a:r>
          </a:p>
          <a:p>
            <a:pPr algn="r"/>
            <a:r>
              <a:rPr lang="fa-IR" dirty="0" smtClean="0">
                <a:solidFill>
                  <a:srgbClr val="92D050"/>
                </a:solidFill>
              </a:rPr>
              <a:t>زنبور شکارچی انگل</a:t>
            </a:r>
          </a:p>
          <a:p>
            <a:pPr algn="r"/>
            <a:r>
              <a:rPr lang="fa-IR" dirty="0" smtClean="0">
                <a:solidFill>
                  <a:srgbClr val="92D050"/>
                </a:solidFill>
              </a:rPr>
              <a:t>شیر مورچه </a:t>
            </a:r>
          </a:p>
          <a:p>
            <a:pPr algn="r"/>
            <a:r>
              <a:rPr lang="fa-IR" dirty="0" smtClean="0">
                <a:solidFill>
                  <a:srgbClr val="92D050"/>
                </a:solidFill>
              </a:rPr>
              <a:t>کرم خاکی</a:t>
            </a:r>
          </a:p>
          <a:p>
            <a:pPr algn="r"/>
            <a:r>
              <a:rPr lang="fa-IR" dirty="0" smtClean="0">
                <a:solidFill>
                  <a:srgbClr val="92D050"/>
                </a:solidFill>
              </a:rPr>
              <a:t>سوسک زمینی </a:t>
            </a:r>
          </a:p>
        </p:txBody>
      </p:sp>
    </p:spTree>
    <p:extLst>
      <p:ext uri="{BB962C8B-B14F-4D97-AF65-F5344CB8AC3E}">
        <p14:creationId xmlns:p14="http://schemas.microsoft.com/office/powerpoint/2010/main" val="290192375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95220" y="1185962"/>
            <a:ext cx="2206659" cy="5344233"/>
          </a:xfrm>
        </p:spPr>
        <p:txBody>
          <a:bodyPr/>
          <a:lstStyle/>
          <a:p>
            <a:pPr algn="r"/>
            <a:r>
              <a:rPr lang="fa-IR" dirty="0" smtClean="0"/>
              <a:t>تصاویر حشرات مفید </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52770" y="254311"/>
            <a:ext cx="6705298" cy="6344896"/>
          </a:xfrm>
        </p:spPr>
      </p:pic>
    </p:spTree>
    <p:extLst>
      <p:ext uri="{BB962C8B-B14F-4D97-AF65-F5344CB8AC3E}">
        <p14:creationId xmlns:p14="http://schemas.microsoft.com/office/powerpoint/2010/main" val="270045898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42</TotalTime>
  <Words>156</Words>
  <Application>Microsoft Office PowerPoint</Application>
  <PresentationFormat>Widescreen</PresentationFormat>
  <Paragraphs>31</Paragraphs>
  <Slides>10</Slides>
  <Notes>0</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10</vt:i4>
      </vt:variant>
    </vt:vector>
  </HeadingPairs>
  <TitlesOfParts>
    <vt:vector size="25" baseType="lpstr">
      <vt:lpstr>_Al Qalam Quran Majeed 1</vt:lpstr>
      <vt:lpstr>2  Aseman</vt:lpstr>
      <vt:lpstr>2  Bardiya</vt:lpstr>
      <vt:lpstr>2  Helal</vt:lpstr>
      <vt:lpstr>2  Kamran Outline</vt:lpstr>
      <vt:lpstr>2  Nikoo</vt:lpstr>
      <vt:lpstr>Arial</vt:lpstr>
      <vt:lpstr>Century Gothic</vt:lpstr>
      <vt:lpstr>IranNastaliq</vt:lpstr>
      <vt:lpstr>Mj_Abasan</vt:lpstr>
      <vt:lpstr>Mj_Egypt</vt:lpstr>
      <vt:lpstr>samira</vt:lpstr>
      <vt:lpstr>Times New Roman</vt:lpstr>
      <vt:lpstr>Wingdings 3</vt:lpstr>
      <vt:lpstr>Ion</vt:lpstr>
      <vt:lpstr>به نام خداوند جان وخرد</vt:lpstr>
      <vt:lpstr>موضوع تحقیق   حشرات در کشاورزی (سود ها و ضررها)</vt:lpstr>
      <vt:lpstr>هزاران ملخ  گندم های کشاورزان را خوردند نوعی کرم  باغداران را به ضرر  کشاند  حمله ی ملخ ها به مزارع سراسر کشور  این ها که در بالا خواندید سر تیتر روزنامه ها در سال های اخیر بوده  همه ی انها در مورد ضرر حشرات به کشاورزان وباغداران گفته بودند ولی ایا حشرات همیشه مضر هستند تا اخر با ما باشید تا جواب این سوال را بگیرید </vt:lpstr>
      <vt:lpstr>ابتدا به تعریف حشرات مضر می پردازیم  حشره مضر یعنی چه   </vt:lpstr>
      <vt:lpstr>ابتدا باید بدانیم هر حشره ای به باغ ها اسیب نمی رساند  وبه حشراتی که به مزارع خسارت می زنند آفات می گویند  انواع آفات  حشراتي که از گياهان تغذيه مي‌کنند ممکن است بصورت مستقيم به گياه خسارت وارد كنند. مثل ملخ‌ها، لارو پروانه‌ها و سوسك‌ها كه مستقيماً از بخش‌هاي مختلف گياه تغذيه مي‌كنند اعم از برگ، گل، ميوه و چوب ايجاد خسارت از طريق تخم گذاري است، بعضي از حشرات مخصوصاً زنجرك‌هاي خانواده سيکاديده و زنجرک‌هاي خانواده سيکادليده از طريق تخم‌گذاري در سر شاخه‌هاي ظريف گياهان به آن‌ها خسارت وارد مي‌کنند.  ايجاد خسارت از طريق انتقال بيمارهاي ويروسي،باکتريايي و مايکوپلاسمائي و احتمالاً قارچي در بين حشرات دو گروه شته‌ها و زنجرک‌هاي خانواده سيکادليده (از اهميت بيشتري در نقل و انتقال عوامل بيماري‌زا گياهي برخوردار هستند. همچنين سخت بالپوشان خانواده اسکوليتيده در نقل و انتقال عوامل قارچي نقش دارند.</vt:lpstr>
      <vt:lpstr>معرف چند گونه حشره مضر </vt:lpstr>
      <vt:lpstr>حشره مفید چیست  این حشرات كه تحت عنوان حشرات مفید نامیده میشوند ، در عرصه طبیعت نقش مهمی را در جلوگیری از تكثیر آفات و برقراری تعادل حیاتی دارا میباشند .   </vt:lpstr>
      <vt:lpstr>چند نوع حشره مفید</vt:lpstr>
      <vt:lpstr>تصاویر حشرات مفید </vt:lpstr>
      <vt:lpstr>به پایان امد این دفتر حکایت همچنان باقیست   ممنون از توجه شما بزرگواران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خداوند جان وخرد</dc:title>
  <dc:creator>Windows User</dc:creator>
  <cp:lastModifiedBy>Windows User</cp:lastModifiedBy>
  <cp:revision>6</cp:revision>
  <dcterms:created xsi:type="dcterms:W3CDTF">2020-12-09T09:30:53Z</dcterms:created>
  <dcterms:modified xsi:type="dcterms:W3CDTF">2020-12-09T10:20:32Z</dcterms:modified>
</cp:coreProperties>
</file>