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عنوان اسلاید">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a-IR"/>
              <a:t>برای ویرایش نسخه اصلی سبک عنوان کلیک کنید</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a-IR"/>
              <a:t>برای ویرایش نسخه اصلی سبک زیرنویس کلیک کنید</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3/22/2019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تصویر پانوراما با زیرنویس">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a-IR"/>
              <a:t>برای ویرایش نسخه اصلی سبک عنوان کلیک کنید</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923A1CC3-2375-41D4-9E03-427CAF2A4C1A}" type="datetimeFigureOut">
              <a:rPr lang="en-US" dirty="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عنوان و زیرنویس">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a-IR"/>
              <a:t>برای ویرایش نسخه اصلی سبک عنوان کلیک کنید</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AFF16868-8199-4C2C-A5B1-63AEE139F88E}" type="datetimeFigureOut">
              <a:rPr lang="en-US" dirty="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نقل قول با زیرنویس">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a-IR"/>
              <a:t>برای ویرایش نسخه اصلی سبک عنوان کلیک کنید</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AAD9FF7F-6988-44CC-821B-644E70CD2F73}" type="datetimeFigureOut">
              <a:rPr lang="en-US" dirty="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کارت نام">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5C12C299-16B2-4475-990D-751901EACC14}" type="datetimeFigureOut">
              <a:rPr lang="en-US" dirty="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ستون">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ستون 3 تصویری">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3/22/2019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a-IR"/>
              <a:t>برای ویرایش نسخه اصلی سبک عنوان کلیک کنید</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عمودی و متن">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a-IR"/>
              <a:t>برای ویرایش نسخه اصلی سبک عنوان کلیک کنید</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سربرگ بخش">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F34E6425-0181-43F2-84FC-787E803FD2F8}" type="datetimeFigureOut">
              <a:rPr lang="en-US" dirty="0"/>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a-IR"/>
              <a:t>برای ویرایش نسخه اصلی سبک عنوان کلیک کنید</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خال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ا با عنوان">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a-IR"/>
              <a:t>برای ویرایش نسخه اصلی سبک عنوان کلیک کنید</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76E86A4C-8E40-4F87-A4F0-01A0687C5742}" type="datetimeFigureOut">
              <a:rPr lang="en-US" dirty="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تصویر با عنوان">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a-IR"/>
              <a:t>برای ویرایش نسخه اصلی سبک عنوان کلیک کنید</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a-IR"/>
              <a:t>برای افزودن تصویر نماد را کلیک کنید</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35E72C73-2D91-4E12-BA25-F0AA0C03599B}" type="datetimeFigureOut">
              <a:rPr lang="en-US" dirty="0"/>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jpe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3/22/2019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8.xml" /></Relationships>
</file>

<file path=ppt/slides/_rels/slide1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8.xml" /></Relationships>
</file>

<file path=ppt/slides/_rels/slide12.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8.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8.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9.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8.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8.xml" /></Relationships>
</file>

<file path=ppt/slides/_rels/slide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8.xml" /></Relationships>
</file>

<file path=ppt/slides/_rels/slide7.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8.xml" /></Relationships>
</file>

<file path=ppt/slides/_rels/slide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8.xml" /></Relationships>
</file>

<file path=ppt/slides/_rels/slide9.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8CF7EF2-F2AC-084E-8F04-141944629E71}"/>
              </a:ext>
            </a:extLst>
          </p:cNvPr>
          <p:cNvSpPr>
            <a:spLocks noGrp="1"/>
          </p:cNvSpPr>
          <p:nvPr>
            <p:ph type="ctrTitle"/>
          </p:nvPr>
        </p:nvSpPr>
        <p:spPr/>
        <p:txBody>
          <a:bodyPr/>
          <a:lstStyle/>
          <a:p>
            <a:pPr algn="ctr"/>
            <a:r>
              <a:rPr lang="en-US"/>
              <a:t>شهرستان شیراز</a:t>
            </a:r>
            <a:endParaRPr lang="fa-IR"/>
          </a:p>
        </p:txBody>
      </p:sp>
      <p:sp>
        <p:nvSpPr>
          <p:cNvPr id="3" name="زیر نویس 2">
            <a:extLst>
              <a:ext uri="{FF2B5EF4-FFF2-40B4-BE49-F238E27FC236}">
                <a16:creationId xmlns:a16="http://schemas.microsoft.com/office/drawing/2014/main" id="{A6DCD886-850A-5A40-9600-0144EFBCEEB5}"/>
              </a:ext>
            </a:extLst>
          </p:cNvPr>
          <p:cNvSpPr>
            <a:spLocks noGrp="1"/>
          </p:cNvSpPr>
          <p:nvPr>
            <p:ph type="subTitle" idx="1"/>
          </p:nvPr>
        </p:nvSpPr>
        <p:spPr/>
        <p:txBody>
          <a:bodyPr/>
          <a:lstStyle/>
          <a:p>
            <a:pPr algn="ctr" rtl="0"/>
            <a:r>
              <a:rPr lang="en-US"/>
              <a:t>طرح پرواز اجتماعی</a:t>
            </a:r>
          </a:p>
          <a:p>
            <a:pPr algn="ctr"/>
            <a:r>
              <a:rPr lang="en-US"/>
              <a:t>مهدی کلانتری</a:t>
            </a:r>
            <a:endParaRPr lang="fa-IR"/>
          </a:p>
        </p:txBody>
      </p:sp>
    </p:spTree>
    <p:extLst>
      <p:ext uri="{BB962C8B-B14F-4D97-AF65-F5344CB8AC3E}">
        <p14:creationId xmlns:p14="http://schemas.microsoft.com/office/powerpoint/2010/main" val="3215527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76D7420-C20A-EB4A-AF64-178BE4DFE9C8}"/>
              </a:ext>
            </a:extLst>
          </p:cNvPr>
          <p:cNvSpPr>
            <a:spLocks noGrp="1"/>
          </p:cNvSpPr>
          <p:nvPr>
            <p:ph type="title"/>
          </p:nvPr>
        </p:nvSpPr>
        <p:spPr/>
        <p:txBody>
          <a:bodyPr/>
          <a:lstStyle/>
          <a:p>
            <a:r>
              <a:rPr lang="fa-IR"/>
              <a:t>سوغات خوراکی</a:t>
            </a:r>
          </a:p>
        </p:txBody>
      </p:sp>
      <p:sp>
        <p:nvSpPr>
          <p:cNvPr id="3" name="نگهدارنده مکان محتوا 2">
            <a:extLst>
              <a:ext uri="{FF2B5EF4-FFF2-40B4-BE49-F238E27FC236}">
                <a16:creationId xmlns:a16="http://schemas.microsoft.com/office/drawing/2014/main" id="{82FE66C3-728A-6549-8C27-C0C91D0D70C7}"/>
              </a:ext>
            </a:extLst>
          </p:cNvPr>
          <p:cNvSpPr>
            <a:spLocks noGrp="1"/>
          </p:cNvSpPr>
          <p:nvPr>
            <p:ph idx="1"/>
          </p:nvPr>
        </p:nvSpPr>
        <p:spPr/>
        <p:txBody>
          <a:bodyPr/>
          <a:lstStyle/>
          <a:p>
            <a:r>
              <a:rPr lang="fa-IR" b="1" i="0">
                <a:solidFill>
                  <a:schemeClr val="tx1"/>
                </a:solidFill>
                <a:effectLst/>
                <a:latin typeface="system-ui"/>
              </a:rPr>
              <a:t>فالوده شیرازی</a:t>
            </a:r>
          </a:p>
          <a:p>
            <a:r>
              <a:rPr lang="fa-IR" b="1" i="0">
                <a:solidFill>
                  <a:schemeClr val="tx1"/>
                </a:solidFill>
                <a:effectLst/>
                <a:latin typeface="system-ui"/>
              </a:rPr>
              <a:t>فالوده</a:t>
            </a:r>
            <a:r>
              <a:rPr lang="fa-IR" b="0" i="0">
                <a:solidFill>
                  <a:schemeClr val="tx1"/>
                </a:solidFill>
                <a:effectLst/>
                <a:latin typeface="system-ui"/>
              </a:rPr>
              <a:t> یا </a:t>
            </a:r>
            <a:r>
              <a:rPr lang="fa-IR" b="1" i="0">
                <a:solidFill>
                  <a:schemeClr val="tx1"/>
                </a:solidFill>
                <a:effectLst/>
                <a:latin typeface="system-ui"/>
              </a:rPr>
              <a:t>پالوده</a:t>
            </a:r>
            <a:r>
              <a:rPr lang="fa-IR" b="0" i="0">
                <a:solidFill>
                  <a:schemeClr val="tx1"/>
                </a:solidFill>
                <a:effectLst/>
                <a:latin typeface="system-ui"/>
              </a:rPr>
              <a:t> از خوردنی‌های </a:t>
            </a:r>
            <a:r>
              <a:rPr lang="fa-IR">
                <a:solidFill>
                  <a:schemeClr val="tx1"/>
                </a:solidFill>
                <a:latin typeface="system-ui"/>
              </a:rPr>
              <a:t>ایرانی</a:t>
            </a:r>
            <a:r>
              <a:rPr lang="fa-IR" b="0" i="0">
                <a:solidFill>
                  <a:schemeClr val="tx1"/>
                </a:solidFill>
                <a:effectLst/>
                <a:latin typeface="system-ui"/>
              </a:rPr>
              <a:t> و از نوع </a:t>
            </a:r>
            <a:r>
              <a:rPr lang="fa-IR">
                <a:solidFill>
                  <a:schemeClr val="tx1"/>
                </a:solidFill>
                <a:latin typeface="system-ui"/>
              </a:rPr>
              <a:t>دسر</a:t>
            </a:r>
            <a:r>
              <a:rPr lang="fa-IR" b="0" i="0">
                <a:solidFill>
                  <a:schemeClr val="tx1"/>
                </a:solidFill>
                <a:effectLst/>
                <a:latin typeface="system-ui"/>
              </a:rPr>
              <a:t> است. فالوده نوعی دسر یخی ایرانی است که با قرار دادن رشته‌های باریک </a:t>
            </a:r>
            <a:r>
              <a:rPr lang="fa-IR">
                <a:solidFill>
                  <a:schemeClr val="tx1"/>
                </a:solidFill>
                <a:latin typeface="system-ui"/>
              </a:rPr>
              <a:t>نشاسته</a:t>
            </a:r>
            <a:r>
              <a:rPr lang="fa-IR" b="0" i="0">
                <a:solidFill>
                  <a:schemeClr val="tx1"/>
                </a:solidFill>
                <a:effectLst/>
                <a:latin typeface="system-ui"/>
              </a:rPr>
              <a:t> در محلول آب و شکر تهیه می‌شود. پالوده </a:t>
            </a:r>
            <a:r>
              <a:rPr lang="fa-IR">
                <a:solidFill>
                  <a:schemeClr val="tx1"/>
                </a:solidFill>
                <a:latin typeface="system-ui"/>
              </a:rPr>
              <a:t>شیراز</a:t>
            </a:r>
            <a:r>
              <a:rPr lang="fa-IR" b="0" i="0">
                <a:solidFill>
                  <a:schemeClr val="tx1"/>
                </a:solidFill>
                <a:effectLst/>
                <a:latin typeface="system-ui"/>
              </a:rPr>
              <a:t> و </a:t>
            </a:r>
            <a:r>
              <a:rPr lang="fa-IR">
                <a:solidFill>
                  <a:schemeClr val="tx1"/>
                </a:solidFill>
                <a:latin typeface="system-ui"/>
              </a:rPr>
              <a:t>کرمان </a:t>
            </a:r>
            <a:r>
              <a:rPr lang="fa-IR" b="0" i="0">
                <a:solidFill>
                  <a:schemeClr val="tx1"/>
                </a:solidFill>
                <a:effectLst/>
                <a:latin typeface="system-ui"/>
              </a:rPr>
              <a:t>معروف است. پالوده شیرازی را معمولاً با یک نوع چاشنی مانند آب لیمو، </a:t>
            </a:r>
            <a:r>
              <a:rPr lang="fa-IR">
                <a:solidFill>
                  <a:schemeClr val="tx1"/>
                </a:solidFill>
                <a:latin typeface="system-ui"/>
              </a:rPr>
              <a:t>عرقیاتی</a:t>
            </a:r>
            <a:r>
              <a:rPr lang="fa-IR" b="0" i="0">
                <a:solidFill>
                  <a:schemeClr val="tx1"/>
                </a:solidFill>
                <a:effectLst/>
                <a:latin typeface="system-ui"/>
              </a:rPr>
              <a:t> چون </a:t>
            </a:r>
            <a:r>
              <a:rPr lang="fa-IR">
                <a:solidFill>
                  <a:schemeClr val="tx1"/>
                </a:solidFill>
                <a:latin typeface="system-ui"/>
              </a:rPr>
              <a:t>نسترن</a:t>
            </a:r>
            <a:r>
              <a:rPr lang="fa-IR" b="0" i="0">
                <a:solidFill>
                  <a:schemeClr val="tx1"/>
                </a:solidFill>
                <a:effectLst/>
                <a:latin typeface="system-ui"/>
              </a:rPr>
              <a:t> یا شربت </a:t>
            </a:r>
            <a:r>
              <a:rPr lang="fa-IR">
                <a:solidFill>
                  <a:schemeClr val="tx1"/>
                </a:solidFill>
                <a:latin typeface="system-ui"/>
              </a:rPr>
              <a:t>آلبالو</a:t>
            </a:r>
            <a:r>
              <a:rPr lang="fa-IR" b="0" i="0">
                <a:solidFill>
                  <a:schemeClr val="tx1"/>
                </a:solidFill>
                <a:effectLst/>
                <a:latin typeface="system-ui"/>
              </a:rPr>
              <a:t> و پالوده کرمانی را با گلاب و نعناع یا شربتی بنام شیره مخلوط کرده و مصرف می‌کنند.</a:t>
            </a:r>
            <a:endParaRPr lang="fa-IR">
              <a:solidFill>
                <a:schemeClr val="tx1"/>
              </a:solidFill>
            </a:endParaRPr>
          </a:p>
        </p:txBody>
      </p:sp>
      <p:sp>
        <p:nvSpPr>
          <p:cNvPr id="4" name="نگهدارنده مکان متن 3">
            <a:extLst>
              <a:ext uri="{FF2B5EF4-FFF2-40B4-BE49-F238E27FC236}">
                <a16:creationId xmlns:a16="http://schemas.microsoft.com/office/drawing/2014/main" id="{94DDD519-108F-634B-89EF-6EA3014605AB}"/>
              </a:ext>
            </a:extLst>
          </p:cNvPr>
          <p:cNvSpPr>
            <a:spLocks noGrp="1"/>
          </p:cNvSpPr>
          <p:nvPr>
            <p:ph type="body" sz="half" idx="2"/>
          </p:nvPr>
        </p:nvSpPr>
        <p:spPr/>
        <p:txBody>
          <a:bodyPr/>
          <a:lstStyle/>
          <a:p>
            <a:endParaRPr lang="fa-IR"/>
          </a:p>
        </p:txBody>
      </p:sp>
      <p:pic>
        <p:nvPicPr>
          <p:cNvPr id="5" name="تصویر 5">
            <a:extLst>
              <a:ext uri="{FF2B5EF4-FFF2-40B4-BE49-F238E27FC236}">
                <a16:creationId xmlns:a16="http://schemas.microsoft.com/office/drawing/2014/main" id="{9AC14510-AACA-3549-8475-2B1CB36BA0AA}"/>
              </a:ext>
            </a:extLst>
          </p:cNvPr>
          <p:cNvPicPr>
            <a:picLocks noChangeAspect="1"/>
          </p:cNvPicPr>
          <p:nvPr/>
        </p:nvPicPr>
        <p:blipFill>
          <a:blip r:embed="rId2"/>
          <a:stretch>
            <a:fillRect/>
          </a:stretch>
        </p:blipFill>
        <p:spPr>
          <a:xfrm rot="10800000" flipH="1" flipV="1">
            <a:off x="912630" y="3025625"/>
            <a:ext cx="3277806" cy="1873552"/>
          </a:xfrm>
          <a:prstGeom prst="rect">
            <a:avLst/>
          </a:prstGeom>
          <a:effectLst>
            <a:reflection blurRad="6350" stA="50000" endA="295" endPos="92000" dist="101600" dir="5400000" sy="-100000" algn="bl" rotWithShape="0"/>
          </a:effectLst>
        </p:spPr>
      </p:pic>
    </p:spTree>
    <p:extLst>
      <p:ext uri="{BB962C8B-B14F-4D97-AF65-F5344CB8AC3E}">
        <p14:creationId xmlns:p14="http://schemas.microsoft.com/office/powerpoint/2010/main" val="2544505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7D38473-4D33-AE43-9C29-D59228B4253D}"/>
              </a:ext>
            </a:extLst>
          </p:cNvPr>
          <p:cNvSpPr>
            <a:spLocks noGrp="1"/>
          </p:cNvSpPr>
          <p:nvPr>
            <p:ph type="title"/>
          </p:nvPr>
        </p:nvSpPr>
        <p:spPr>
          <a:xfrm>
            <a:off x="991669" y="1392162"/>
            <a:ext cx="2793158" cy="1600200"/>
          </a:xfrm>
        </p:spPr>
        <p:txBody>
          <a:bodyPr/>
          <a:lstStyle/>
          <a:p>
            <a:r>
              <a:rPr lang="fa-IR"/>
              <a:t>سوغات شیراز</a:t>
            </a:r>
            <a:br>
              <a:rPr lang="fa-IR"/>
            </a:br>
            <a:r>
              <a:rPr lang="fa-IR"/>
              <a:t>عرقیجات</a:t>
            </a:r>
          </a:p>
        </p:txBody>
      </p:sp>
      <p:sp>
        <p:nvSpPr>
          <p:cNvPr id="3" name="نگهدارنده مکان محتوا 2">
            <a:extLst>
              <a:ext uri="{FF2B5EF4-FFF2-40B4-BE49-F238E27FC236}">
                <a16:creationId xmlns:a16="http://schemas.microsoft.com/office/drawing/2014/main" id="{7D8980F0-A75F-6246-A61E-93C97CBD0A70}"/>
              </a:ext>
            </a:extLst>
          </p:cNvPr>
          <p:cNvSpPr>
            <a:spLocks noGrp="1"/>
          </p:cNvSpPr>
          <p:nvPr>
            <p:ph idx="1"/>
          </p:nvPr>
        </p:nvSpPr>
        <p:spPr/>
        <p:txBody>
          <a:bodyPr>
            <a:normAutofit fontScale="92500" lnSpcReduction="10000"/>
          </a:bodyPr>
          <a:lstStyle/>
          <a:p>
            <a:pPr fontAlgn="base"/>
            <a:r>
              <a:rPr lang="fa-IR" b="0" i="0">
                <a:solidFill>
                  <a:srgbClr val="0070C0"/>
                </a:solidFill>
                <a:effectLst/>
                <a:latin typeface="IRANSans"/>
              </a:rPr>
              <a:t>عرق بیدمشک</a:t>
            </a:r>
          </a:p>
          <a:p>
            <a:pPr fontAlgn="base"/>
            <a:r>
              <a:rPr lang="fa-IR" b="0" i="0">
                <a:solidFill>
                  <a:srgbClr val="212121"/>
                </a:solidFill>
                <a:effectLst/>
                <a:latin typeface="IRANSans"/>
              </a:rPr>
              <a:t>بیدمشک درخت یا درختچه‌ای از خانواده بید است که  گل‌هایی به رنگ زرد دارد و  در اواخر اسفند و اوایل فروردین گل می‌دهد و عمر گل‌دهی آن ۱۵ روز است. از این گیاه اسانسی خوش عطر تهیه می‌شود که درای خواص درمانی بسیار است. برای تهیه‌ی عرق بیدمشک باید بعد از چیدن گل‌ها حداکثر ظرف مدت ۷۲ ساعت عملیات عرق گیری انجام شود و توجه داشت که قبل از باز شدن شکوفه‌ها باید آنها را چید تا عرقی با کیفیت به دست آید.</a:t>
            </a:r>
          </a:p>
          <a:p>
            <a:pPr fontAlgn="base"/>
            <a:r>
              <a:rPr lang="fa-IR" b="0" i="0">
                <a:solidFill>
                  <a:schemeClr val="accent5">
                    <a:lumMod val="60000"/>
                    <a:lumOff val="40000"/>
                  </a:schemeClr>
                </a:solidFill>
                <a:effectLst/>
                <a:latin typeface="IRANSans"/>
              </a:rPr>
              <a:t>عرق نسترن</a:t>
            </a:r>
          </a:p>
          <a:p>
            <a:pPr fontAlgn="base"/>
            <a:r>
              <a:rPr lang="fa-IR" b="0" i="0">
                <a:solidFill>
                  <a:srgbClr val="212121"/>
                </a:solidFill>
                <a:effectLst/>
                <a:latin typeface="IRANSans"/>
              </a:rPr>
              <a:t>نسترن گلی خوش بو و زیباست که از آن عرقی معطر و مفید تهیه می‌شود. اغلب در روزهای گرم تابستان برای آرامش و نشاط بخشی توصیه می‌شود.</a:t>
            </a:r>
          </a:p>
          <a:p>
            <a:pPr fontAlgn="base"/>
            <a:r>
              <a:rPr lang="fa-IR" b="0" i="0">
                <a:solidFill>
                  <a:schemeClr val="accent6"/>
                </a:solidFill>
                <a:effectLst/>
                <a:latin typeface="IRANSans"/>
              </a:rPr>
              <a:t>گلاب میمند شیراز</a:t>
            </a:r>
          </a:p>
          <a:p>
            <a:pPr fontAlgn="base"/>
            <a:r>
              <a:rPr lang="fa-IR" b="0" i="0">
                <a:solidFill>
                  <a:srgbClr val="212121"/>
                </a:solidFill>
                <a:effectLst/>
                <a:latin typeface="IRANSans"/>
              </a:rPr>
              <a:t> گلاب یکی از عرقیجات معروف شیراز است که در میمند تهیه می‌شود و یکی از مرغوب‌ترین گلاب‌ها در ایران است.</a:t>
            </a:r>
          </a:p>
          <a:p>
            <a:endParaRPr lang="fa-IR"/>
          </a:p>
        </p:txBody>
      </p:sp>
      <p:sp>
        <p:nvSpPr>
          <p:cNvPr id="4" name="نگهدارنده مکان متن 3">
            <a:extLst>
              <a:ext uri="{FF2B5EF4-FFF2-40B4-BE49-F238E27FC236}">
                <a16:creationId xmlns:a16="http://schemas.microsoft.com/office/drawing/2014/main" id="{95F62135-6721-FB4A-BC1B-A8872B5F2F66}"/>
              </a:ext>
            </a:extLst>
          </p:cNvPr>
          <p:cNvSpPr>
            <a:spLocks noGrp="1"/>
          </p:cNvSpPr>
          <p:nvPr>
            <p:ph type="body" sz="half" idx="2"/>
          </p:nvPr>
        </p:nvSpPr>
        <p:spPr/>
        <p:txBody>
          <a:bodyPr/>
          <a:lstStyle/>
          <a:p>
            <a:endParaRPr lang="fa-IR"/>
          </a:p>
        </p:txBody>
      </p:sp>
      <p:pic>
        <p:nvPicPr>
          <p:cNvPr id="5" name="تصویر 5">
            <a:extLst>
              <a:ext uri="{FF2B5EF4-FFF2-40B4-BE49-F238E27FC236}">
                <a16:creationId xmlns:a16="http://schemas.microsoft.com/office/drawing/2014/main" id="{EAC63CCA-1D69-074D-ACF0-0F7CDE3A035E}"/>
              </a:ext>
            </a:extLst>
          </p:cNvPr>
          <p:cNvPicPr>
            <a:picLocks noChangeAspect="1"/>
          </p:cNvPicPr>
          <p:nvPr/>
        </p:nvPicPr>
        <p:blipFill>
          <a:blip r:embed="rId2"/>
          <a:stretch>
            <a:fillRect/>
          </a:stretch>
        </p:blipFill>
        <p:spPr>
          <a:xfrm>
            <a:off x="595733" y="3307079"/>
            <a:ext cx="3911600" cy="2540000"/>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1769596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1DD3F03-272C-624A-B602-91C48D0DE484}"/>
              </a:ext>
            </a:extLst>
          </p:cNvPr>
          <p:cNvSpPr>
            <a:spLocks noGrp="1"/>
          </p:cNvSpPr>
          <p:nvPr>
            <p:ph type="title"/>
          </p:nvPr>
        </p:nvSpPr>
        <p:spPr/>
        <p:txBody>
          <a:bodyPr/>
          <a:lstStyle/>
          <a:p>
            <a:r>
              <a:rPr lang="fa-IR"/>
              <a:t>زبان و گویش مردم شیراز</a:t>
            </a:r>
          </a:p>
        </p:txBody>
      </p:sp>
      <p:pic>
        <p:nvPicPr>
          <p:cNvPr id="5" name="تصویر 5">
            <a:extLst>
              <a:ext uri="{FF2B5EF4-FFF2-40B4-BE49-F238E27FC236}">
                <a16:creationId xmlns:a16="http://schemas.microsoft.com/office/drawing/2014/main" id="{461EBE30-5BB1-4345-B455-DD8150AEA38C}"/>
              </a:ext>
            </a:extLst>
          </p:cNvPr>
          <p:cNvPicPr>
            <a:picLocks noGrp="1" noChangeAspect="1"/>
          </p:cNvPicPr>
          <p:nvPr>
            <p:ph idx="1"/>
          </p:nvPr>
        </p:nvPicPr>
        <p:blipFill>
          <a:blip r:embed="rId2"/>
          <a:stretch>
            <a:fillRect/>
          </a:stretch>
        </p:blipFill>
        <p:spPr>
          <a:xfrm>
            <a:off x="417933" y="2895600"/>
            <a:ext cx="4267200" cy="2390019"/>
          </a:xfrm>
          <a:prstGeom prst="rect">
            <a:avLst/>
          </a:prstGeom>
        </p:spPr>
      </p:pic>
      <p:sp>
        <p:nvSpPr>
          <p:cNvPr id="4" name="نگهدارنده مکان متن 3">
            <a:extLst>
              <a:ext uri="{FF2B5EF4-FFF2-40B4-BE49-F238E27FC236}">
                <a16:creationId xmlns:a16="http://schemas.microsoft.com/office/drawing/2014/main" id="{EA997095-EBFD-764B-867F-85265F2F2CF3}"/>
              </a:ext>
            </a:extLst>
          </p:cNvPr>
          <p:cNvSpPr>
            <a:spLocks noGrp="1"/>
          </p:cNvSpPr>
          <p:nvPr>
            <p:ph type="body" sz="half" idx="2"/>
          </p:nvPr>
        </p:nvSpPr>
        <p:spPr>
          <a:xfrm>
            <a:off x="6096000" y="9515566"/>
            <a:ext cx="2793158" cy="2895599"/>
          </a:xfrm>
        </p:spPr>
        <p:txBody>
          <a:bodyPr/>
          <a:lstStyle/>
          <a:p>
            <a:r>
              <a:rPr lang="fa-IR"/>
              <a:t>میانه </a:t>
            </a:r>
          </a:p>
          <a:p>
            <a:r>
              <a:rPr lang="fa-IR"/>
              <a:t>پودنکی </a:t>
            </a:r>
          </a:p>
          <a:p>
            <a:r>
              <a:rPr lang="fa-IR"/>
              <a:t>قصر دشتی</a:t>
            </a:r>
          </a:p>
        </p:txBody>
      </p:sp>
      <p:sp>
        <p:nvSpPr>
          <p:cNvPr id="8" name="کادر متن 7">
            <a:extLst>
              <a:ext uri="{FF2B5EF4-FFF2-40B4-BE49-F238E27FC236}">
                <a16:creationId xmlns:a16="http://schemas.microsoft.com/office/drawing/2014/main" id="{60DDFB3C-909D-0F4B-B2C4-DEBAE550A42C}"/>
              </a:ext>
            </a:extLst>
          </p:cNvPr>
          <p:cNvSpPr txBox="1"/>
          <p:nvPr/>
        </p:nvSpPr>
        <p:spPr>
          <a:xfrm>
            <a:off x="6096000" y="2046375"/>
            <a:ext cx="4941046" cy="2308324"/>
          </a:xfrm>
          <a:prstGeom prst="rect">
            <a:avLst/>
          </a:prstGeom>
          <a:noFill/>
        </p:spPr>
        <p:txBody>
          <a:bodyPr wrap="square">
            <a:spAutoFit/>
          </a:bodyPr>
          <a:lstStyle/>
          <a:p>
            <a:pPr algn="r"/>
            <a:r>
              <a:rPr lang="fa-IR" b="0" i="0">
                <a:solidFill>
                  <a:srgbClr val="333333"/>
                </a:solidFill>
                <a:effectLst/>
                <a:latin typeface="IRAN"/>
              </a:rPr>
              <a:t>گویش یا لهجه شیرازی، یکی از شیرین‌ترین لهجه‌های رایج در ایران به‌شمار می‌رود، لهجه‌ای که گاه برخی به‌دلیل ندانستن کامل آن، تنها به‌وقت طنز به‌کارش می‌برند اما این گویش آنقدر شیرین است که شنیدن آن هیچ‌گاه شنونده را خسته نمی‌کند.</a:t>
            </a:r>
          </a:p>
          <a:p>
            <a:pPr algn="r"/>
            <a:r>
              <a:rPr lang="fa-IR" b="0" i="0">
                <a:solidFill>
                  <a:srgbClr val="333333"/>
                </a:solidFill>
                <a:effectLst/>
                <a:latin typeface="IRAN"/>
              </a:rPr>
              <a:t>گویش یا لهجه شیرازی، یکی از شیرین‌ترین لهجه‌های رایج در ایران به‌شمار می‌رود، لهجه‌ای که گاه برخی به‌دلیل ندانستن کامل آن، تنها به‌وقت طنز به‌کارش می‌برند اما این گویش آنقدر شیرین است که شنیدن آن هیچ‌گاه شنونده را خسته نمی‌کند.</a:t>
            </a:r>
          </a:p>
        </p:txBody>
      </p:sp>
    </p:spTree>
    <p:extLst>
      <p:ext uri="{BB962C8B-B14F-4D97-AF65-F5344CB8AC3E}">
        <p14:creationId xmlns:p14="http://schemas.microsoft.com/office/powerpoint/2010/main" val="373711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EC77ED5-3B43-7F42-9FFC-48C3D4090077}"/>
              </a:ext>
            </a:extLst>
          </p:cNvPr>
          <p:cNvSpPr>
            <a:spLocks noGrp="1"/>
          </p:cNvSpPr>
          <p:nvPr>
            <p:ph type="title"/>
          </p:nvPr>
        </p:nvSpPr>
        <p:spPr/>
        <p:txBody>
          <a:bodyPr/>
          <a:lstStyle/>
          <a:p>
            <a:r>
              <a:rPr lang="fa-IR"/>
              <a:t>نژاد مردم شیراز</a:t>
            </a:r>
          </a:p>
        </p:txBody>
      </p:sp>
      <p:sp>
        <p:nvSpPr>
          <p:cNvPr id="3" name="نگهدارنده مکان محتوا 2">
            <a:extLst>
              <a:ext uri="{FF2B5EF4-FFF2-40B4-BE49-F238E27FC236}">
                <a16:creationId xmlns:a16="http://schemas.microsoft.com/office/drawing/2014/main" id="{696A0913-E56A-3141-B0C3-37F839A6FDA0}"/>
              </a:ext>
            </a:extLst>
          </p:cNvPr>
          <p:cNvSpPr>
            <a:spLocks noGrp="1"/>
          </p:cNvSpPr>
          <p:nvPr>
            <p:ph idx="1"/>
          </p:nvPr>
        </p:nvSpPr>
        <p:spPr/>
        <p:txBody>
          <a:bodyPr>
            <a:normAutofit lnSpcReduction="10000"/>
          </a:bodyPr>
          <a:lstStyle/>
          <a:p>
            <a:pPr rtl="1"/>
            <a:r>
              <a:rPr lang="fa-IR" sz="1800" b="1" i="0">
                <a:solidFill>
                  <a:srgbClr val="404040"/>
                </a:solidFill>
                <a:effectLst/>
                <a:latin typeface="tahoma" panose="020B0604030504040204" pitchFamily="34" charset="0"/>
              </a:rPr>
              <a:t>مردم شیراز اصالتی آریایی دارند و در اصل پارسی هستند و با آنچه هرودت در مورد مردم پارس باستان تعریف می كند ، به طور كامل برابری می كند . بیشنر شیرازی ها لاغر اندام ، متوسط القامه ، سبز چهره و دارای چشمان سیاه و صورتی گرد و موهایی سیاه و خرمایی هستند .</a:t>
            </a:r>
            <a:endParaRPr lang="fa-IR" b="0" i="0">
              <a:solidFill>
                <a:srgbClr val="F3D2AB"/>
              </a:solidFill>
              <a:effectLst/>
              <a:latin typeface="tahoma" panose="020B0604030504040204" pitchFamily="34" charset="0"/>
            </a:endParaRPr>
          </a:p>
          <a:p>
            <a:pPr rtl="1"/>
            <a:r>
              <a:rPr lang="fa-IR" sz="1800" b="1" i="0">
                <a:solidFill>
                  <a:srgbClr val="404040"/>
                </a:solidFill>
                <a:effectLst/>
                <a:latin typeface="tahoma" panose="020B0604030504040204" pitchFamily="34" charset="0"/>
              </a:rPr>
              <a:t>در پی یورش ویرانگرانه ی اسكندر به پارس ، شهر پاسارگاد ویران گردید و مردم پارس مجبور به سكونت و ساخت شهراصطخر( استخر ) شدند ، اما در پی یورش اعراب مسلمان ، شهر شیراز رونق یافت و رفته رفته اصطخر رونق خود را از دست داد و مردم در عهد ابوكالنجار به طور كامل به شیراز نقل مكان كردند .</a:t>
            </a:r>
            <a:endParaRPr lang="fa-IR" b="0" i="0">
              <a:solidFill>
                <a:srgbClr val="F3D2AB"/>
              </a:solidFill>
              <a:effectLst/>
              <a:latin typeface="tahoma" panose="020B0604030504040204" pitchFamily="34" charset="0"/>
            </a:endParaRPr>
          </a:p>
          <a:p>
            <a:pPr rtl="1"/>
            <a:r>
              <a:rPr lang="fa-IR" sz="1800" b="1" i="0">
                <a:solidFill>
                  <a:srgbClr val="404040"/>
                </a:solidFill>
                <a:effectLst/>
                <a:latin typeface="tahoma" panose="020B0604030504040204" pitchFamily="34" charset="0"/>
              </a:rPr>
              <a:t>با شهر نشینی اعراب در شیراز و جدای آنها از بیابانگردی ، آمیزش آنها با مردم شیراز و پذیرفتن فرهنگ مردم شیراز تسرعی گردید كه از لحاظ زبانی و سجایای اخلاقی به اشتراك دست یافتند . در ادوار بعد نیز با وجود حمله بنیان كن مغول و تدبیر اتابكان و یورش تیمور چندان خسارتی به مردم شیراز وارد نیامد .</a:t>
            </a:r>
            <a:endParaRPr lang="fa-IR" b="0" i="0">
              <a:solidFill>
                <a:srgbClr val="F3D2AB"/>
              </a:solidFill>
              <a:effectLst/>
              <a:latin typeface="tahoma" panose="020B0604030504040204" pitchFamily="34" charset="0"/>
            </a:endParaRPr>
          </a:p>
          <a:p>
            <a:endParaRPr lang="fa-IR"/>
          </a:p>
        </p:txBody>
      </p:sp>
      <p:sp>
        <p:nvSpPr>
          <p:cNvPr id="4" name="نگهدارنده مکان متن 3">
            <a:extLst>
              <a:ext uri="{FF2B5EF4-FFF2-40B4-BE49-F238E27FC236}">
                <a16:creationId xmlns:a16="http://schemas.microsoft.com/office/drawing/2014/main" id="{30187160-42E3-9649-A684-3216D3A30AFA}"/>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528118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BA27B85-6F6C-7242-8A74-BBB8248D4225}"/>
              </a:ext>
            </a:extLst>
          </p:cNvPr>
          <p:cNvSpPr>
            <a:spLocks noGrp="1"/>
          </p:cNvSpPr>
          <p:nvPr>
            <p:ph type="ctrTitle"/>
          </p:nvPr>
        </p:nvSpPr>
        <p:spPr/>
        <p:txBody>
          <a:bodyPr/>
          <a:lstStyle/>
          <a:p>
            <a:pPr algn="ctr"/>
            <a:r>
              <a:rPr lang="en-US"/>
              <a:t>پایان</a:t>
            </a:r>
            <a:endParaRPr lang="fa-IR"/>
          </a:p>
        </p:txBody>
      </p:sp>
      <p:sp>
        <p:nvSpPr>
          <p:cNvPr id="3" name="نگهدارنده مکان محتوا 2">
            <a:extLst>
              <a:ext uri="{FF2B5EF4-FFF2-40B4-BE49-F238E27FC236}">
                <a16:creationId xmlns:a16="http://schemas.microsoft.com/office/drawing/2014/main" id="{041FDCF9-8820-0A45-AF6A-2E73FB6B8F21}"/>
              </a:ext>
            </a:extLst>
          </p:cNvPr>
          <p:cNvSpPr>
            <a:spLocks noGrp="1"/>
          </p:cNvSpPr>
          <p:nvPr>
            <p:ph type="subTitle" idx="1"/>
          </p:nvPr>
        </p:nvSpPr>
        <p:spPr/>
        <p:txBody>
          <a:bodyPr/>
          <a:lstStyle/>
          <a:p>
            <a:endParaRPr lang="fa-IR"/>
          </a:p>
        </p:txBody>
      </p:sp>
    </p:spTree>
    <p:extLst>
      <p:ext uri="{BB962C8B-B14F-4D97-AF65-F5344CB8AC3E}">
        <p14:creationId xmlns:p14="http://schemas.microsoft.com/office/powerpoint/2010/main" val="23397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5A1C5CB-2D44-D949-B118-0BC1D94CC056}"/>
              </a:ext>
            </a:extLst>
          </p:cNvPr>
          <p:cNvSpPr>
            <a:spLocks noGrp="1"/>
          </p:cNvSpPr>
          <p:nvPr>
            <p:ph type="title"/>
          </p:nvPr>
        </p:nvSpPr>
        <p:spPr/>
        <p:txBody>
          <a:bodyPr/>
          <a:lstStyle/>
          <a:p>
            <a:pPr algn="ctr"/>
            <a:r>
              <a:rPr lang="en-US"/>
              <a:t>برخی فرهنگ مردم شیراز</a:t>
            </a:r>
            <a:endParaRPr lang="fa-IR"/>
          </a:p>
        </p:txBody>
      </p:sp>
      <p:sp>
        <p:nvSpPr>
          <p:cNvPr id="3" name="نگهدارنده مکان محتوا 2">
            <a:extLst>
              <a:ext uri="{FF2B5EF4-FFF2-40B4-BE49-F238E27FC236}">
                <a16:creationId xmlns:a16="http://schemas.microsoft.com/office/drawing/2014/main" id="{D72E5130-B2B9-9C4D-BD79-1FB3A5E2933D}"/>
              </a:ext>
            </a:extLst>
          </p:cNvPr>
          <p:cNvSpPr>
            <a:spLocks noGrp="1"/>
          </p:cNvSpPr>
          <p:nvPr>
            <p:ph idx="1"/>
          </p:nvPr>
        </p:nvSpPr>
        <p:spPr/>
        <p:txBody>
          <a:bodyPr/>
          <a:lstStyle/>
          <a:p>
            <a:r>
              <a:rPr lang="fa-IR" b="0" i="0">
                <a:solidFill>
                  <a:srgbClr val="000000"/>
                </a:solidFill>
                <a:effectLst/>
                <a:latin typeface="shabnam"/>
              </a:rPr>
              <a:t>مردم شیراز بسیار خونگرم و مهمان نواز هستند. آن ها مهمان را حبیب خدا می دانند و از هر چه که دارند برای پذیرایی از مهمان دریغ نمی کنند. جدای از این ها فرهنگ اصیلی نیز در بین </a:t>
            </a:r>
            <a:r>
              <a:rPr lang="fa-IR" b="0" i="1">
                <a:solidFill>
                  <a:srgbClr val="000000"/>
                </a:solidFill>
                <a:effectLst/>
                <a:latin typeface="shabnam"/>
              </a:rPr>
              <a:t>مردم خون گرم شیراز</a:t>
            </a:r>
            <a:r>
              <a:rPr lang="fa-IR" b="0" i="0">
                <a:solidFill>
                  <a:srgbClr val="000000"/>
                </a:solidFill>
                <a:effectLst/>
                <a:latin typeface="shabnam"/>
              </a:rPr>
              <a:t> وجود دارد. چرا که از سالیان دور این مردمان با اشعار ادیبان و شاعران بزرگی چون سعدی و حافظ بزرگ شده اند و فرهنگ اصیل ایرانی با مردم شیراز عجین شده است. البته شایعات بسیاری نیز درباره ی مردم شیراز وجود دارد که نباید به آن ها اعتنا کرد. نکته ی مثبت شیرازی ها در هنرمندی و هنر دوستی آنان می باشد. مردم زحمت کش و هنرمند شیراز در هر هنری زبانزد خاص و عام هستند و از شیراز به عنوان شهر ادب و شعر و هنر یاد می شود. از دیرباز شیراز تاریخ بسیار غنی دارد و قدمت بسیار دور و درازی را نیز با خود به یدک می کشد. آثار تاریخی چون تخت جمشید خود گواه واقعی این تاریخ و قدمت بسیار آن است. شیرازی ها مردمانی بسیار ساده و صمیمی هستند و رابطه ی گرم و خوبی با دیگران برقرار می کنند.</a:t>
            </a:r>
            <a:endParaRPr lang="fa-IR"/>
          </a:p>
        </p:txBody>
      </p:sp>
      <p:sp>
        <p:nvSpPr>
          <p:cNvPr id="4" name="نگهدارنده مکان متن 3">
            <a:extLst>
              <a:ext uri="{FF2B5EF4-FFF2-40B4-BE49-F238E27FC236}">
                <a16:creationId xmlns:a16="http://schemas.microsoft.com/office/drawing/2014/main" id="{DBE13914-21ED-EF41-BF2A-28159F51AC36}"/>
              </a:ext>
            </a:extLst>
          </p:cNvPr>
          <p:cNvSpPr>
            <a:spLocks noGrp="1"/>
          </p:cNvSpPr>
          <p:nvPr>
            <p:ph type="body" sz="half" idx="2"/>
          </p:nvPr>
        </p:nvSpPr>
        <p:spPr>
          <a:xfrm>
            <a:off x="1154955" y="3198223"/>
            <a:ext cx="2793158" cy="2821577"/>
          </a:xfrm>
        </p:spPr>
        <p:txBody>
          <a:bodyPr>
            <a:normAutofit/>
          </a:bodyPr>
          <a:lstStyle/>
          <a:p>
            <a:endParaRPr lang="fa-IR"/>
          </a:p>
        </p:txBody>
      </p:sp>
      <p:pic>
        <p:nvPicPr>
          <p:cNvPr id="5" name="تصویر 5">
            <a:extLst>
              <a:ext uri="{FF2B5EF4-FFF2-40B4-BE49-F238E27FC236}">
                <a16:creationId xmlns:a16="http://schemas.microsoft.com/office/drawing/2014/main" id="{F776F58B-908D-0A42-925B-8780DB1FA2F3}"/>
              </a:ext>
            </a:extLst>
          </p:cNvPr>
          <p:cNvPicPr>
            <a:picLocks noChangeAspect="1"/>
          </p:cNvPicPr>
          <p:nvPr/>
        </p:nvPicPr>
        <p:blipFill>
          <a:blip r:embed="rId2"/>
          <a:stretch>
            <a:fillRect/>
          </a:stretch>
        </p:blipFill>
        <p:spPr>
          <a:xfrm>
            <a:off x="939497" y="3198223"/>
            <a:ext cx="3467100" cy="2952750"/>
          </a:xfrm>
          <a:prstGeom prst="rect">
            <a:avLst/>
          </a:prstGeom>
        </p:spPr>
      </p:pic>
    </p:spTree>
    <p:extLst>
      <p:ext uri="{BB962C8B-B14F-4D97-AF65-F5344CB8AC3E}">
        <p14:creationId xmlns:p14="http://schemas.microsoft.com/office/powerpoint/2010/main" val="353185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7B53A50-9A11-134F-AADD-E652F7839F07}"/>
              </a:ext>
            </a:extLst>
          </p:cNvPr>
          <p:cNvSpPr>
            <a:spLocks noGrp="1"/>
          </p:cNvSpPr>
          <p:nvPr>
            <p:ph type="title"/>
          </p:nvPr>
        </p:nvSpPr>
        <p:spPr>
          <a:xfrm>
            <a:off x="949336" y="1693333"/>
            <a:ext cx="3865134" cy="1735667"/>
          </a:xfrm>
        </p:spPr>
        <p:txBody>
          <a:bodyPr/>
          <a:lstStyle/>
          <a:p>
            <a:r>
              <a:rPr lang="en-US"/>
              <a:t>خصوصیات اخلاقی مردم شیراز</a:t>
            </a:r>
            <a:endParaRPr lang="fa-IR"/>
          </a:p>
        </p:txBody>
      </p:sp>
      <p:sp>
        <p:nvSpPr>
          <p:cNvPr id="4" name="نگهدارنده مکان متن 3">
            <a:extLst>
              <a:ext uri="{FF2B5EF4-FFF2-40B4-BE49-F238E27FC236}">
                <a16:creationId xmlns:a16="http://schemas.microsoft.com/office/drawing/2014/main" id="{4876ECC2-3B4B-C346-8E1C-9F1326757502}"/>
              </a:ext>
            </a:extLst>
          </p:cNvPr>
          <p:cNvSpPr>
            <a:spLocks noGrp="1"/>
          </p:cNvSpPr>
          <p:nvPr>
            <p:ph type="body" sz="half" idx="2"/>
          </p:nvPr>
        </p:nvSpPr>
        <p:spPr/>
        <p:txBody>
          <a:bodyPr>
            <a:normAutofit/>
          </a:bodyPr>
          <a:lstStyle/>
          <a:p>
            <a:endParaRPr lang="fa-IR"/>
          </a:p>
        </p:txBody>
      </p:sp>
      <p:pic>
        <p:nvPicPr>
          <p:cNvPr id="9" name="تصویر 9">
            <a:extLst>
              <a:ext uri="{FF2B5EF4-FFF2-40B4-BE49-F238E27FC236}">
                <a16:creationId xmlns:a16="http://schemas.microsoft.com/office/drawing/2014/main" id="{264B7E47-084F-C847-9EC3-7C88ED97EFE2}"/>
              </a:ext>
            </a:extLst>
          </p:cNvPr>
          <p:cNvPicPr>
            <a:picLocks noGrp="1" noChangeAspect="1"/>
          </p:cNvPicPr>
          <p:nvPr>
            <p:ph type="pic" idx="1"/>
          </p:nvPr>
        </p:nvPicPr>
        <p:blipFill rotWithShape="1">
          <a:blip r:embed="rId2"/>
          <a:srcRect l="27941" r="27941"/>
          <a:stretch/>
        </p:blipFill>
        <p:spPr>
          <a:xfrm>
            <a:off x="846667" y="3657600"/>
            <a:ext cx="4342190" cy="2589589"/>
          </a:xfrm>
          <a:prstGeom prst="rect">
            <a:avLst/>
          </a:prstGeom>
        </p:spPr>
      </p:pic>
      <p:sp>
        <p:nvSpPr>
          <p:cNvPr id="12" name="کادر متن 11">
            <a:extLst>
              <a:ext uri="{FF2B5EF4-FFF2-40B4-BE49-F238E27FC236}">
                <a16:creationId xmlns:a16="http://schemas.microsoft.com/office/drawing/2014/main" id="{F70EFB35-E2C1-2D47-B476-1A38AFFD6278}"/>
              </a:ext>
            </a:extLst>
          </p:cNvPr>
          <p:cNvSpPr txBox="1"/>
          <p:nvPr/>
        </p:nvSpPr>
        <p:spPr>
          <a:xfrm>
            <a:off x="7177836" y="1354667"/>
            <a:ext cx="3973974" cy="4247317"/>
          </a:xfrm>
          <a:prstGeom prst="rect">
            <a:avLst/>
          </a:prstGeom>
          <a:noFill/>
        </p:spPr>
        <p:txBody>
          <a:bodyPr wrap="square">
            <a:spAutoFit/>
          </a:bodyPr>
          <a:lstStyle/>
          <a:p>
            <a:pPr algn="r"/>
            <a:r>
              <a:rPr lang="fa-IR" b="0" i="0">
                <a:solidFill>
                  <a:srgbClr val="000000"/>
                </a:solidFill>
                <a:effectLst/>
                <a:latin typeface="shabnam"/>
              </a:rPr>
              <a:t>از جمله معروف ترین ویژگی اخلاقی مردم شیراز عطوفت و مهربانی یا در فرهنگ عامه لوطی گری و با مرامی است. شیرازی ها بسیار با هم نوع خود مهربان هستند و در کار خیر و کمک به نیازمندان از یک دیگر پیشی می گیرند. از دیگر ویژگی های معروف و خصوصیات اخلاقی بسیار خوب شیرازی ها، شاد بودن و به نوعی خوش گذرانی آن ها محسوب می شود. </a:t>
            </a:r>
            <a:r>
              <a:rPr lang="fa-IR" b="1" i="0">
                <a:solidFill>
                  <a:srgbClr val="000000"/>
                </a:solidFill>
                <a:effectLst/>
                <a:latin typeface="shabnam"/>
              </a:rPr>
              <a:t>مردم خون گرم شیراز</a:t>
            </a:r>
            <a:r>
              <a:rPr lang="fa-IR" b="0" i="0">
                <a:solidFill>
                  <a:srgbClr val="000000"/>
                </a:solidFill>
                <a:effectLst/>
                <a:latin typeface="shabnam"/>
              </a:rPr>
              <a:t> بسیار شاد و پر نشاط می باشند و هیچگاه اهل ناراحتی و ناامیدی نبوده اند. این یک ویژگی بسیار مثبت است که مردم دیگر نقاط ایران هم باید از شیرازی ها یاد بگیرند. البته ویژگی دیگری نیز درباره ی شیرازی ها گفته می شود که در صحت آن تردید وجود دارد و آن هم بی حال بودن و تنبل بودن شیرازی ها است.</a:t>
            </a:r>
            <a:endParaRPr lang="fa-IR"/>
          </a:p>
        </p:txBody>
      </p:sp>
    </p:spTree>
    <p:extLst>
      <p:ext uri="{BB962C8B-B14F-4D97-AF65-F5344CB8AC3E}">
        <p14:creationId xmlns:p14="http://schemas.microsoft.com/office/powerpoint/2010/main" val="4269050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9D74C9-24B9-0E4B-BD26-8A67335C1D45}"/>
              </a:ext>
            </a:extLst>
          </p:cNvPr>
          <p:cNvSpPr>
            <a:spLocks noGrp="1"/>
          </p:cNvSpPr>
          <p:nvPr>
            <p:ph type="title"/>
          </p:nvPr>
        </p:nvSpPr>
        <p:spPr/>
        <p:txBody>
          <a:bodyPr/>
          <a:lstStyle/>
          <a:p>
            <a:r>
              <a:rPr lang="en-US"/>
              <a:t>برخی اداب و رسوم مردم </a:t>
            </a:r>
            <a:endParaRPr lang="fa-IR"/>
          </a:p>
        </p:txBody>
      </p:sp>
      <p:sp>
        <p:nvSpPr>
          <p:cNvPr id="3" name="نگهدارنده مکان محتوا 2">
            <a:extLst>
              <a:ext uri="{FF2B5EF4-FFF2-40B4-BE49-F238E27FC236}">
                <a16:creationId xmlns:a16="http://schemas.microsoft.com/office/drawing/2014/main" id="{9F648F20-526D-4645-A581-7FC10013D49B}"/>
              </a:ext>
            </a:extLst>
          </p:cNvPr>
          <p:cNvSpPr>
            <a:spLocks noGrp="1"/>
          </p:cNvSpPr>
          <p:nvPr>
            <p:ph idx="1"/>
          </p:nvPr>
        </p:nvSpPr>
        <p:spPr/>
        <p:txBody>
          <a:bodyPr>
            <a:normAutofit lnSpcReduction="10000"/>
          </a:bodyPr>
          <a:lstStyle/>
          <a:p>
            <a:pPr rtl="1"/>
            <a:r>
              <a:rPr lang="fa-IR" b="0" i="0">
                <a:solidFill>
                  <a:srgbClr val="000000"/>
                </a:solidFill>
                <a:effectLst/>
                <a:latin typeface="shabnam"/>
              </a:rPr>
              <a:t>مردم شهر شیراز و استان فارس آداب و رسوم خاصی مخصوصاً در مراسم های مهم همچون عروسی ها دارند. برای مثال در مراسم خواستگاری ابتدا مادر و خواهر داماد به خانه ی دختر می روند. اگر خانواده ی دختر با این وصلت راضی باشند، علاوه بر چای برایشان شربت نیز می آورند و در غیر این صورت مخالفت خود را با چای نشان می دهند</a:t>
            </a:r>
          </a:p>
          <a:p>
            <a:pPr rtl="1"/>
            <a:r>
              <a:rPr lang="fa-IR" b="0" i="0">
                <a:solidFill>
                  <a:srgbClr val="000000"/>
                </a:solidFill>
                <a:effectLst/>
                <a:latin typeface="shabnam"/>
              </a:rPr>
              <a:t>یکی دیگر از مراسم های پیش از عروسی در شیراز مراسم قدیمی رخت برون است که در آن دوستان عروس و داماد جمع شده و دوستان و خانواده داماد با خود پارچه و یک خیاط می آورند تا برای عروس لباس بدوزد. مادر داماد نیز هدیه ی مخصوصی به عروس خانم می دهد. مردم شیراز مراسم دیگری نیز دارند که به دست بوسون معروف است و رسم است که داماد پس از عقد با چند نفر از بزرگان به خانه عروس رفته و دست مادر زن خود را می بوسد و مادر زن نیز به او هدیه ای می دهد. این ها تنها شماری از رسم های جالب</a:t>
            </a:r>
            <a:r>
              <a:rPr lang="fa-IR" b="0" i="1">
                <a:solidFill>
                  <a:srgbClr val="000000"/>
                </a:solidFill>
                <a:effectLst/>
                <a:latin typeface="shabnam"/>
              </a:rPr>
              <a:t> مردم خون گرم شیراز</a:t>
            </a:r>
            <a:r>
              <a:rPr lang="fa-IR" b="0" i="0">
                <a:solidFill>
                  <a:srgbClr val="000000"/>
                </a:solidFill>
                <a:effectLst/>
                <a:latin typeface="shabnam"/>
              </a:rPr>
              <a:t> می باشد.</a:t>
            </a:r>
          </a:p>
        </p:txBody>
      </p:sp>
      <p:sp>
        <p:nvSpPr>
          <p:cNvPr id="4" name="نگهدارنده مکان متن 3">
            <a:extLst>
              <a:ext uri="{FF2B5EF4-FFF2-40B4-BE49-F238E27FC236}">
                <a16:creationId xmlns:a16="http://schemas.microsoft.com/office/drawing/2014/main" id="{78B9AA62-21C4-F643-AFD6-C81F0E9033CF}"/>
              </a:ext>
            </a:extLst>
          </p:cNvPr>
          <p:cNvSpPr>
            <a:spLocks noGrp="1"/>
          </p:cNvSpPr>
          <p:nvPr>
            <p:ph type="body" sz="half" idx="2"/>
          </p:nvPr>
        </p:nvSpPr>
        <p:spPr/>
        <p:txBody>
          <a:bodyPr/>
          <a:lstStyle/>
          <a:p>
            <a:endParaRPr lang="fa-IR"/>
          </a:p>
        </p:txBody>
      </p:sp>
      <p:sp>
        <p:nvSpPr>
          <p:cNvPr id="5" name="کادر متن 4">
            <a:extLst>
              <a:ext uri="{FF2B5EF4-FFF2-40B4-BE49-F238E27FC236}">
                <a16:creationId xmlns:a16="http://schemas.microsoft.com/office/drawing/2014/main" id="{DC17E9A0-E76D-E648-90B4-96AB80C8586E}"/>
              </a:ext>
            </a:extLst>
          </p:cNvPr>
          <p:cNvSpPr txBox="1"/>
          <p:nvPr/>
        </p:nvSpPr>
        <p:spPr>
          <a:xfrm>
            <a:off x="5181600" y="2502505"/>
            <a:ext cx="1828800" cy="1828800"/>
          </a:xfrm>
          <a:prstGeom prst="rect">
            <a:avLst/>
          </a:prstGeom>
          <a:noFill/>
        </p:spPr>
        <p:txBody>
          <a:bodyPr wrap="square" rtlCol="1">
            <a:spAutoFit/>
          </a:bodyPr>
          <a:lstStyle/>
          <a:p>
            <a:pPr algn="r"/>
            <a:endParaRPr lang="fa-IR"/>
          </a:p>
        </p:txBody>
      </p:sp>
      <p:pic>
        <p:nvPicPr>
          <p:cNvPr id="6" name="تصویر 6">
            <a:extLst>
              <a:ext uri="{FF2B5EF4-FFF2-40B4-BE49-F238E27FC236}">
                <a16:creationId xmlns:a16="http://schemas.microsoft.com/office/drawing/2014/main" id="{B14B56E5-981C-3E4D-91E0-EA88A76A2A18}"/>
              </a:ext>
            </a:extLst>
          </p:cNvPr>
          <p:cNvPicPr>
            <a:picLocks noChangeAspect="1"/>
          </p:cNvPicPr>
          <p:nvPr/>
        </p:nvPicPr>
        <p:blipFill>
          <a:blip r:embed="rId2"/>
          <a:stretch>
            <a:fillRect/>
          </a:stretch>
        </p:blipFill>
        <p:spPr>
          <a:xfrm>
            <a:off x="591430" y="3129280"/>
            <a:ext cx="3973426" cy="2742926"/>
          </a:xfrm>
          <a:prstGeom prst="rect">
            <a:avLst/>
          </a:prstGeom>
          <a:effectLst>
            <a:reflection blurRad="6350" stA="50000" endA="295" endPos="92000" dist="101600" dir="5400000" sy="-100000" algn="bl" rotWithShape="0"/>
          </a:effectLst>
        </p:spPr>
      </p:pic>
    </p:spTree>
    <p:extLst>
      <p:ext uri="{BB962C8B-B14F-4D97-AF65-F5344CB8AC3E}">
        <p14:creationId xmlns:p14="http://schemas.microsoft.com/office/powerpoint/2010/main" val="1074397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0BC22A4-D9E1-5A49-9330-EC275AD7A7D4}"/>
              </a:ext>
            </a:extLst>
          </p:cNvPr>
          <p:cNvSpPr>
            <a:spLocks noGrp="1"/>
          </p:cNvSpPr>
          <p:nvPr>
            <p:ph type="title"/>
          </p:nvPr>
        </p:nvSpPr>
        <p:spPr/>
        <p:txBody>
          <a:bodyPr/>
          <a:lstStyle/>
          <a:p>
            <a:r>
              <a:rPr lang="en-US"/>
              <a:t>اعتقاد ها و باور های مردم</a:t>
            </a:r>
            <a:endParaRPr lang="fa-IR"/>
          </a:p>
        </p:txBody>
      </p:sp>
      <p:sp>
        <p:nvSpPr>
          <p:cNvPr id="3" name="نگهدارنده مکان محتوا 2">
            <a:extLst>
              <a:ext uri="{FF2B5EF4-FFF2-40B4-BE49-F238E27FC236}">
                <a16:creationId xmlns:a16="http://schemas.microsoft.com/office/drawing/2014/main" id="{DFB7C3A2-00B8-744B-A4E9-6FF9C63CBD5E}"/>
              </a:ext>
            </a:extLst>
          </p:cNvPr>
          <p:cNvSpPr>
            <a:spLocks noGrp="1"/>
          </p:cNvSpPr>
          <p:nvPr>
            <p:ph idx="1"/>
          </p:nvPr>
        </p:nvSpPr>
        <p:spPr/>
        <p:txBody>
          <a:bodyPr/>
          <a:lstStyle/>
          <a:p>
            <a:r>
              <a:rPr lang="fa-IR" b="0" i="0">
                <a:solidFill>
                  <a:srgbClr val="000000"/>
                </a:solidFill>
                <a:effectLst/>
                <a:latin typeface="shabnam"/>
              </a:rPr>
              <a:t>شیرازی ها اعتقادات خاصی نیز دارند برای مثال اعتقاد دارند که اگر آینه ی عروس بشکند، عروس خوشبخت نخواهد شد. یا یک اعتقاد جالب دیگر دارند که اگر عروس را عقد کنند اما مراسم عروسی برگزار نکنند، یکی از اقوام عروس و داماد خواهد مرد. شیرازی ها هم مانند مردمان دیگر نقاط ایران اعتقادات قدیمی و خاص خود را دارند و بسیار جالب نیز می باشد.</a:t>
            </a:r>
            <a:endParaRPr lang="fa-IR"/>
          </a:p>
        </p:txBody>
      </p:sp>
      <p:sp>
        <p:nvSpPr>
          <p:cNvPr id="4" name="نگهدارنده مکان متن 3">
            <a:extLst>
              <a:ext uri="{FF2B5EF4-FFF2-40B4-BE49-F238E27FC236}">
                <a16:creationId xmlns:a16="http://schemas.microsoft.com/office/drawing/2014/main" id="{1723AFD2-1BA6-254C-A61A-6AAA3F131AF5}"/>
              </a:ext>
            </a:extLst>
          </p:cNvPr>
          <p:cNvSpPr>
            <a:spLocks noGrp="1"/>
          </p:cNvSpPr>
          <p:nvPr>
            <p:ph type="body" sz="half" idx="2"/>
          </p:nvPr>
        </p:nvSpPr>
        <p:spPr/>
        <p:txBody>
          <a:bodyPr/>
          <a:lstStyle/>
          <a:p>
            <a:endParaRPr lang="fa-IR"/>
          </a:p>
        </p:txBody>
      </p:sp>
      <p:pic>
        <p:nvPicPr>
          <p:cNvPr id="5" name="تصویر 5">
            <a:extLst>
              <a:ext uri="{FF2B5EF4-FFF2-40B4-BE49-F238E27FC236}">
                <a16:creationId xmlns:a16="http://schemas.microsoft.com/office/drawing/2014/main" id="{AE3BF493-3702-C049-BF2F-1FF8A9606CBD}"/>
              </a:ext>
            </a:extLst>
          </p:cNvPr>
          <p:cNvPicPr>
            <a:picLocks noChangeAspect="1"/>
          </p:cNvPicPr>
          <p:nvPr/>
        </p:nvPicPr>
        <p:blipFill>
          <a:blip r:embed="rId2"/>
          <a:stretch>
            <a:fillRect/>
          </a:stretch>
        </p:blipFill>
        <p:spPr>
          <a:xfrm>
            <a:off x="590695" y="3546451"/>
            <a:ext cx="3543705" cy="2061255"/>
          </a:xfrm>
          <a:prstGeom prst="rect">
            <a:avLst/>
          </a:prstGeom>
        </p:spPr>
      </p:pic>
    </p:spTree>
    <p:extLst>
      <p:ext uri="{BB962C8B-B14F-4D97-AF65-F5344CB8AC3E}">
        <p14:creationId xmlns:p14="http://schemas.microsoft.com/office/powerpoint/2010/main" val="264157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2528E84-62A8-E740-BC3C-22FE02C64B3C}"/>
              </a:ext>
            </a:extLst>
          </p:cNvPr>
          <p:cNvSpPr>
            <a:spLocks noGrp="1"/>
          </p:cNvSpPr>
          <p:nvPr>
            <p:ph type="title"/>
          </p:nvPr>
        </p:nvSpPr>
        <p:spPr/>
        <p:txBody>
          <a:bodyPr/>
          <a:lstStyle/>
          <a:p>
            <a:r>
              <a:rPr lang="en-US"/>
              <a:t>برخی اداب نوروزی    </a:t>
            </a:r>
            <a:endParaRPr lang="fa-IR"/>
          </a:p>
        </p:txBody>
      </p:sp>
      <p:sp>
        <p:nvSpPr>
          <p:cNvPr id="3" name="نگهدارنده مکان محتوا 2">
            <a:extLst>
              <a:ext uri="{FF2B5EF4-FFF2-40B4-BE49-F238E27FC236}">
                <a16:creationId xmlns:a16="http://schemas.microsoft.com/office/drawing/2014/main" id="{E8928FC4-E0B3-2C45-A0E5-C3AC6DD4F26F}"/>
              </a:ext>
            </a:extLst>
          </p:cNvPr>
          <p:cNvSpPr>
            <a:spLocks noGrp="1"/>
          </p:cNvSpPr>
          <p:nvPr>
            <p:ph idx="1"/>
          </p:nvPr>
        </p:nvSpPr>
        <p:spPr/>
        <p:txBody>
          <a:bodyPr>
            <a:normAutofit fontScale="85000" lnSpcReduction="20000"/>
          </a:bodyPr>
          <a:lstStyle/>
          <a:p>
            <a:br>
              <a:rPr lang="fa-IR">
                <a:solidFill>
                  <a:schemeClr val="accent1"/>
                </a:solidFill>
              </a:rPr>
            </a:br>
            <a:r>
              <a:rPr lang="fa-IR" b="0" i="0">
                <a:solidFill>
                  <a:schemeClr val="accent1"/>
                </a:solidFill>
                <a:effectLst/>
                <a:latin typeface="Tahoma" panose="020B0604030504040204" pitchFamily="34" charset="0"/>
              </a:rPr>
              <a:t>مردم شیراز به خصوص شهرستان شیراز از 15 روز پیش از تحویل سال نو، به استقبال آن می‌روند. مردان با تهیه شیرینی و تنقلات و زنان با دوختن و تهیه لباس نو برای خود و فرزندان و همچنین خانه تکانی مشغول هستند</a:t>
            </a:r>
            <a:r>
              <a:rPr lang="fa-IR" b="0" i="0">
                <a:solidFill>
                  <a:srgbClr val="000000"/>
                </a:solidFill>
                <a:effectLst/>
                <a:latin typeface="Tahoma" panose="020B0604030504040204" pitchFamily="34" charset="0"/>
              </a:rPr>
              <a:t>.</a:t>
            </a:r>
            <a:br>
              <a:rPr lang="fa-IR"/>
            </a:br>
            <a:r>
              <a:rPr lang="fa-IR" b="0" i="0">
                <a:solidFill>
                  <a:srgbClr val="000000"/>
                </a:solidFill>
                <a:effectLst/>
                <a:latin typeface="Tahoma" panose="020B0604030504040204" pitchFamily="34" charset="0"/>
              </a:rPr>
              <a:t>در گذشته مردم خود شیرینی درست می‌کردند و عمدتاً نان شیرین می‌پختند. نان شیرین را بعد از این که از تنور بیرون می‌آوردند تا هنوز نرم و تازه بود، چند بار تا می‌زدند تا به صورت یک مربع به اندازه کف دست درآید.</a:t>
            </a:r>
            <a:br>
              <a:rPr lang="fa-IR"/>
            </a:br>
            <a:r>
              <a:rPr lang="fa-IR" b="0" i="0">
                <a:solidFill>
                  <a:srgbClr val="000000"/>
                </a:solidFill>
                <a:effectLst/>
                <a:latin typeface="Tahoma" panose="020B0604030504040204" pitchFamily="34" charset="0"/>
              </a:rPr>
              <a:t>ای</a:t>
            </a:r>
            <a:r>
              <a:rPr lang="en-US" b="0" i="0">
                <a:solidFill>
                  <a:srgbClr val="000000"/>
                </a:solidFill>
                <a:effectLst/>
                <a:latin typeface="Tahoma" panose="020B0604030504040204" pitchFamily="34" charset="0"/>
              </a:rPr>
              <a:t>ن</a:t>
            </a:r>
            <a:r>
              <a:rPr lang="fa-IR" b="0" i="0">
                <a:solidFill>
                  <a:srgbClr val="000000"/>
                </a:solidFill>
                <a:effectLst/>
                <a:latin typeface="Tahoma" panose="020B0604030504040204" pitchFamily="34" charset="0"/>
              </a:rPr>
              <a:t> نان بعد از چند دقیقه تـُرد و بسیار شکننده می‌شد. غیر از این نوع نان شیرینی، شیرینی دیگری درست نمی‌شد. اغلب، وسایل پذیرایی عید تنقلاتی مانند برنجک، اَخُرِک و دنگو بود.</a:t>
            </a:r>
            <a:br>
              <a:rPr lang="fa-IR"/>
            </a:br>
            <a:r>
              <a:rPr lang="fa-IR" b="0" i="0">
                <a:solidFill>
                  <a:srgbClr val="00B050"/>
                </a:solidFill>
                <a:effectLst/>
                <a:latin typeface="Tahoma" panose="020B0604030504040204" pitchFamily="34" charset="0"/>
              </a:rPr>
              <a:t>امروزه یک ماه به نوروز مانده شیرازی‌ها به بازار می‌روند و لباس عیدشان را تهیه می‌کنند. پارچه‌هایی معمولاً خریداری می‌شود که دارای رنگ روشن و سرخ یا زرد باشد. در قدیم اعتقاد بر این بود؛ اگر لباس را خودشان بدوزند پارچه آن را روزهای دوشنبه یا جمعه قیچی کنند و نیز از نظر آنها چون روز پنج شنبه ساعت سنگین است، لباس مدتی روی دست می‌ماند تا دوخته شود. روز سه شنبه اگر بریده شود نصیب دزد یا مرده‌شور خواهد شد و روز چهار شنبه می‌سوزد وسایل خانه نیز باید عوض شود و یا تمیز گردد.</a:t>
            </a:r>
            <a:br>
              <a:rPr lang="fa-IR"/>
            </a:br>
            <a:r>
              <a:rPr lang="fa-IR" b="0" i="0">
                <a:solidFill>
                  <a:srgbClr val="000000"/>
                </a:solidFill>
                <a:effectLst/>
                <a:latin typeface="Tahoma" panose="020B0604030504040204" pitchFamily="34" charset="0"/>
              </a:rPr>
              <a:t>پختن نان شیرین از جمله کارهایی است که حتماً باید قبل از عید و برای عید انجام بگیرد. سبز کردن گندم، عدس، تره تیزک، ده پانزده روز به عید مانده در خانه های شیراز صورت می‌گیرد. برای این کار از ظرفی استفاده می کنند که از جنس مس یا روی باشد و بعد مقداری دانه ابتدا به سلامتی امام زمان می ریزند و به ترتیب بعد از آن نام اعضای خانواده را می آورند.</a:t>
            </a:r>
            <a:endParaRPr lang="fa-IR"/>
          </a:p>
        </p:txBody>
      </p:sp>
      <p:sp>
        <p:nvSpPr>
          <p:cNvPr id="4" name="نگهدارنده مکان متن 3">
            <a:extLst>
              <a:ext uri="{FF2B5EF4-FFF2-40B4-BE49-F238E27FC236}">
                <a16:creationId xmlns:a16="http://schemas.microsoft.com/office/drawing/2014/main" id="{238EDD7B-F8AC-3A48-93B8-D7CF6A4BB1F2}"/>
              </a:ext>
            </a:extLst>
          </p:cNvPr>
          <p:cNvSpPr>
            <a:spLocks noGrp="1"/>
          </p:cNvSpPr>
          <p:nvPr>
            <p:ph type="body" sz="half" idx="2"/>
          </p:nvPr>
        </p:nvSpPr>
        <p:spPr/>
        <p:txBody>
          <a:bodyPr/>
          <a:lstStyle/>
          <a:p>
            <a:endParaRPr lang="fa-IR"/>
          </a:p>
        </p:txBody>
      </p:sp>
      <p:pic>
        <p:nvPicPr>
          <p:cNvPr id="5" name="تصویر 5">
            <a:extLst>
              <a:ext uri="{FF2B5EF4-FFF2-40B4-BE49-F238E27FC236}">
                <a16:creationId xmlns:a16="http://schemas.microsoft.com/office/drawing/2014/main" id="{629CE1C5-4391-8448-93BA-8918FBD3CAD9}"/>
              </a:ext>
            </a:extLst>
          </p:cNvPr>
          <p:cNvPicPr>
            <a:picLocks noChangeAspect="1"/>
          </p:cNvPicPr>
          <p:nvPr/>
        </p:nvPicPr>
        <p:blipFill>
          <a:blip r:embed="rId2"/>
          <a:stretch>
            <a:fillRect/>
          </a:stretch>
        </p:blipFill>
        <p:spPr>
          <a:xfrm>
            <a:off x="707009" y="3031068"/>
            <a:ext cx="3689048" cy="2119310"/>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254694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B998AC6-E66A-9748-8489-E266BAED98FE}"/>
              </a:ext>
            </a:extLst>
          </p:cNvPr>
          <p:cNvSpPr>
            <a:spLocks noGrp="1"/>
          </p:cNvSpPr>
          <p:nvPr>
            <p:ph type="title"/>
          </p:nvPr>
        </p:nvSpPr>
        <p:spPr/>
        <p:txBody>
          <a:bodyPr/>
          <a:lstStyle/>
          <a:p>
            <a:r>
              <a:rPr lang="en-US"/>
              <a:t>برخی اداب نوروزی    </a:t>
            </a:r>
            <a:br>
              <a:rPr lang="en-US"/>
            </a:br>
            <a:r>
              <a:rPr lang="en-US"/>
              <a:t>چهارشنبه اخر سال     </a:t>
            </a:r>
            <a:endParaRPr lang="fa-IR"/>
          </a:p>
        </p:txBody>
      </p:sp>
      <p:pic>
        <p:nvPicPr>
          <p:cNvPr id="5" name="تصویر 5">
            <a:extLst>
              <a:ext uri="{FF2B5EF4-FFF2-40B4-BE49-F238E27FC236}">
                <a16:creationId xmlns:a16="http://schemas.microsoft.com/office/drawing/2014/main" id="{72968992-F6E7-1F4B-B4E4-E22B981FE631}"/>
              </a:ext>
            </a:extLst>
          </p:cNvPr>
          <p:cNvPicPr>
            <a:picLocks noGrp="1" noChangeAspect="1"/>
          </p:cNvPicPr>
          <p:nvPr>
            <p:ph idx="1"/>
          </p:nvPr>
        </p:nvPicPr>
        <p:blipFill>
          <a:blip r:embed="rId2"/>
          <a:stretch>
            <a:fillRect/>
          </a:stretch>
        </p:blipFill>
        <p:spPr>
          <a:xfrm>
            <a:off x="1154954" y="3129280"/>
            <a:ext cx="2619375" cy="1743075"/>
          </a:xfrm>
          <a:prstGeom prst="rect">
            <a:avLst/>
          </a:prstGeom>
          <a:effectLst>
            <a:reflection blurRad="6350" stA="50000" endA="295" endPos="92000" dist="101600" dir="5400000" sy="-100000" algn="bl" rotWithShape="0"/>
          </a:effectLst>
        </p:spPr>
      </p:pic>
      <p:sp>
        <p:nvSpPr>
          <p:cNvPr id="4" name="نگهدارنده مکان متن 3">
            <a:extLst>
              <a:ext uri="{FF2B5EF4-FFF2-40B4-BE49-F238E27FC236}">
                <a16:creationId xmlns:a16="http://schemas.microsoft.com/office/drawing/2014/main" id="{D494C769-CA6F-EE4D-B4FB-54C91B2A4C26}"/>
              </a:ext>
            </a:extLst>
          </p:cNvPr>
          <p:cNvSpPr>
            <a:spLocks noGrp="1"/>
          </p:cNvSpPr>
          <p:nvPr>
            <p:ph type="body" sz="half" idx="2"/>
          </p:nvPr>
        </p:nvSpPr>
        <p:spPr/>
        <p:txBody>
          <a:bodyPr/>
          <a:lstStyle/>
          <a:p>
            <a:endParaRPr lang="fa-IR"/>
          </a:p>
        </p:txBody>
      </p:sp>
      <p:sp>
        <p:nvSpPr>
          <p:cNvPr id="8" name="کادر متن 7">
            <a:extLst>
              <a:ext uri="{FF2B5EF4-FFF2-40B4-BE49-F238E27FC236}">
                <a16:creationId xmlns:a16="http://schemas.microsoft.com/office/drawing/2014/main" id="{3C3BBE84-C07B-F54F-AD08-DA3DE657BF65}"/>
              </a:ext>
            </a:extLst>
          </p:cNvPr>
          <p:cNvSpPr txBox="1"/>
          <p:nvPr/>
        </p:nvSpPr>
        <p:spPr>
          <a:xfrm>
            <a:off x="6313714" y="1511905"/>
            <a:ext cx="5176762" cy="3693319"/>
          </a:xfrm>
          <a:prstGeom prst="rect">
            <a:avLst/>
          </a:prstGeom>
          <a:noFill/>
        </p:spPr>
        <p:txBody>
          <a:bodyPr wrap="square">
            <a:spAutoFit/>
          </a:bodyPr>
          <a:lstStyle/>
          <a:p>
            <a:r>
              <a:rPr lang="fa-IR" b="0" i="0">
                <a:solidFill>
                  <a:srgbClr val="000000"/>
                </a:solidFill>
                <a:effectLst/>
                <a:latin typeface="Tahoma" panose="020B0604030504040204" pitchFamily="34" charset="0"/>
              </a:rPr>
              <a:t>یکی از آداب و مراسمی که در شب چهارشنبه آخر سال و یا چهارشنبه‌سوری در شیراز برگزار می‌شود، رفتن مردم به «حوض ماهی» است. در گوشه غربی آرامگاه سعدی، قنات آب گرم معدنی جاری است که مردم شیراز به آن «حوض ماهی» می‌گویند.</a:t>
            </a:r>
            <a:br>
              <a:rPr lang="fa-IR"/>
            </a:br>
            <a:br>
              <a:rPr lang="fa-IR"/>
            </a:br>
            <a:r>
              <a:rPr lang="fa-IR" b="0" i="0">
                <a:solidFill>
                  <a:srgbClr val="000000"/>
                </a:solidFill>
                <a:effectLst/>
                <a:latin typeface="Tahoma" panose="020B0604030504040204" pitchFamily="34" charset="0"/>
              </a:rPr>
              <a:t>آنها برای تندرستی و درمان بیمارهای خود، وارد حوض می‌شوند و با جام برنجی «چهل کلید» سر و تن خود را شست‌وشو می‌دهند. این کار نظم و ترتیبی خاص دارد و آن را تبدیل به آیینی ویژه می‌سازد.</a:t>
            </a:r>
            <a:br>
              <a:rPr lang="fa-IR"/>
            </a:br>
            <a:br>
              <a:rPr lang="fa-IR"/>
            </a:br>
            <a:r>
              <a:rPr lang="fa-IR" b="0" i="0">
                <a:solidFill>
                  <a:srgbClr val="000000"/>
                </a:solidFill>
                <a:effectLst/>
                <a:latin typeface="Tahoma" panose="020B0604030504040204" pitchFamily="34" charset="0"/>
              </a:rPr>
              <a:t>زیارت حضرت شاه چراغ در شب چهارشنبه سوری، فال گوش ایستادن، پختن آش ابودردا که تهیه وسایل اولیه آن آداب منحصر به خود دارد، آجیل چهارشنبه سوری و تفال به دیوان حافظ، از دیگر مراسمی است که در این شب شیرازی‌ها انجام می‌دهند.</a:t>
            </a:r>
            <a:endParaRPr lang="fa-IR"/>
          </a:p>
        </p:txBody>
      </p:sp>
    </p:spTree>
    <p:extLst>
      <p:ext uri="{BB962C8B-B14F-4D97-AF65-F5344CB8AC3E}">
        <p14:creationId xmlns:p14="http://schemas.microsoft.com/office/powerpoint/2010/main" val="382345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379456E-498C-D94C-954D-A9ACCD35FFD9}"/>
              </a:ext>
            </a:extLst>
          </p:cNvPr>
          <p:cNvSpPr>
            <a:spLocks noGrp="1"/>
          </p:cNvSpPr>
          <p:nvPr>
            <p:ph type="title"/>
          </p:nvPr>
        </p:nvSpPr>
        <p:spPr/>
        <p:txBody>
          <a:bodyPr/>
          <a:lstStyle/>
          <a:p>
            <a:r>
              <a:rPr lang="en-US"/>
              <a:t>لحظه تحویل سال      </a:t>
            </a:r>
            <a:br>
              <a:rPr lang="en-US"/>
            </a:br>
            <a:r>
              <a:rPr lang="en-US"/>
              <a:t>سفره هفت سین        </a:t>
            </a:r>
            <a:br>
              <a:rPr lang="en-US"/>
            </a:br>
            <a:r>
              <a:rPr lang="en-US"/>
              <a:t>سفره هفت میم        </a:t>
            </a:r>
            <a:endParaRPr lang="fa-IR"/>
          </a:p>
        </p:txBody>
      </p:sp>
      <p:sp>
        <p:nvSpPr>
          <p:cNvPr id="3" name="نگهدارنده مکان محتوا 2">
            <a:extLst>
              <a:ext uri="{FF2B5EF4-FFF2-40B4-BE49-F238E27FC236}">
                <a16:creationId xmlns:a16="http://schemas.microsoft.com/office/drawing/2014/main" id="{65952261-65A8-3344-B759-0FD5E405829D}"/>
              </a:ext>
            </a:extLst>
          </p:cNvPr>
          <p:cNvSpPr>
            <a:spLocks noGrp="1"/>
          </p:cNvSpPr>
          <p:nvPr>
            <p:ph idx="1"/>
          </p:nvPr>
        </p:nvSpPr>
        <p:spPr>
          <a:xfrm>
            <a:off x="5321905" y="1197428"/>
            <a:ext cx="6550402" cy="5043715"/>
          </a:xfrm>
        </p:spPr>
        <p:txBody>
          <a:bodyPr>
            <a:noAutofit/>
          </a:bodyPr>
          <a:lstStyle/>
          <a:p>
            <a:r>
              <a:rPr lang="fa-IR" sz="1100" b="0" i="0">
                <a:solidFill>
                  <a:srgbClr val="000000"/>
                </a:solidFill>
                <a:effectLst/>
                <a:latin typeface="Arial" panose="020B0604020202020204" pitchFamily="34" charset="0"/>
                <a:cs typeface="Arial" panose="020B0604020202020204" pitchFamily="34" charset="0"/>
              </a:rPr>
              <a:t>برای تحویل سال همه در یکی از اطاق های خانه شان سفره می‌اندازند. پیش از هر چیز آیینه و قرآن در آن می گذارند و بعد هفت سین را می‌گذارند. هفت سین عبارت است از سماق، سیر، سنجد، سمنو، سکه، سرکه، سبزی.</a:t>
            </a:r>
          </a:p>
          <a:p>
            <a:r>
              <a:rPr lang="fa-IR" sz="1100" b="0" i="0">
                <a:solidFill>
                  <a:srgbClr val="000000"/>
                </a:solidFill>
                <a:effectLst/>
                <a:latin typeface="Arial" panose="020B0604020202020204" pitchFamily="34" charset="0"/>
                <a:cs typeface="Arial" panose="020B0604020202020204" pitchFamily="34" charset="0"/>
              </a:rPr>
              <a:t>در شیراز علاوه بر هفت سین(هفت میم) را هم درسفره می‌گذارند که هفت میم عبارتند از: مدنی (لیمو شیرین)، مرغ، ماهی، میگو، مسقطی، ماست و مویز. به علاوه کنگر ماست، عسل، خرما، کره، پنیر، کاهو، تخم مرغ رنگی و ... .</a:t>
            </a:r>
            <a:br>
              <a:rPr lang="fa-IR" sz="1100">
                <a:latin typeface="Arial" panose="020B0604020202020204" pitchFamily="34" charset="0"/>
                <a:cs typeface="Arial" panose="020B0604020202020204" pitchFamily="34" charset="0"/>
              </a:rPr>
            </a:br>
            <a:br>
              <a:rPr lang="fa-IR" sz="1100">
                <a:solidFill>
                  <a:srgbClr val="FFFF00"/>
                </a:solidFill>
                <a:latin typeface="Arial" panose="020B0604020202020204" pitchFamily="34" charset="0"/>
                <a:cs typeface="Arial" panose="020B0604020202020204" pitchFamily="34" charset="0"/>
              </a:rPr>
            </a:br>
            <a:r>
              <a:rPr lang="fa-IR" sz="1100" b="0" i="0">
                <a:solidFill>
                  <a:schemeClr val="accent2">
                    <a:lumMod val="50000"/>
                  </a:schemeClr>
                </a:solidFill>
                <a:effectLst/>
                <a:latin typeface="Arial" panose="020B0604020202020204" pitchFamily="34" charset="0"/>
                <a:cs typeface="Arial" panose="020B0604020202020204" pitchFamily="34" charset="0"/>
              </a:rPr>
              <a:t>موقع تحویل سال همه اهل خانه باید با لباس نو بر سر سفره باشند اسپند نیز دود می شود و هر کدام از این‌ها فلسفه‌ای دارد. شمع برای روشنایی خانه و زندگی، قرآن نشان توجهی است که باید در آغاز سال به خداوند داشته، به علاوه در سال نو، صاحب قرآن یار و مددکار اهل خانه خواهد بود.</a:t>
            </a:r>
            <a:br>
              <a:rPr lang="fa-IR" sz="1100">
                <a:latin typeface="Arial" panose="020B0604020202020204" pitchFamily="34" charset="0"/>
                <a:cs typeface="Arial" panose="020B0604020202020204" pitchFamily="34" charset="0"/>
              </a:rPr>
            </a:br>
            <a:br>
              <a:rPr lang="fa-IR" sz="1100">
                <a:latin typeface="Arial" panose="020B0604020202020204" pitchFamily="34" charset="0"/>
                <a:cs typeface="Arial" panose="020B0604020202020204" pitchFamily="34" charset="0"/>
              </a:rPr>
            </a:br>
            <a:r>
              <a:rPr lang="fa-IR" sz="1100" b="0" i="0">
                <a:solidFill>
                  <a:srgbClr val="000000"/>
                </a:solidFill>
                <a:effectLst/>
                <a:latin typeface="Arial" panose="020B0604020202020204" pitchFamily="34" charset="0"/>
                <a:cs typeface="Arial" panose="020B0604020202020204" pitchFamily="34" charset="0"/>
              </a:rPr>
              <a:t>پول نشان از خیر و برکت و رفاه، اسپند برای دوری از چشم زخم حسود، برنج، نشانی از خیر و برکت و فراوانی، آب، نشان صافی و پاکی و روشنایی و گشایش کار. ماهی قرمز، شگون دارد.</a:t>
            </a:r>
            <a:br>
              <a:rPr lang="fa-IR" sz="1100">
                <a:latin typeface="Arial" panose="020B0604020202020204" pitchFamily="34" charset="0"/>
                <a:cs typeface="Arial" panose="020B0604020202020204" pitchFamily="34" charset="0"/>
              </a:rPr>
            </a:br>
            <a:br>
              <a:rPr lang="fa-IR" sz="1100">
                <a:latin typeface="Arial" panose="020B0604020202020204" pitchFamily="34" charset="0"/>
                <a:cs typeface="Arial" panose="020B0604020202020204" pitchFamily="34" charset="0"/>
              </a:rPr>
            </a:br>
            <a:r>
              <a:rPr lang="fa-IR" sz="1100" b="0" i="0">
                <a:solidFill>
                  <a:srgbClr val="00B0F0"/>
                </a:solidFill>
                <a:effectLst/>
                <a:latin typeface="Arial" panose="020B0604020202020204" pitchFamily="34" charset="0"/>
                <a:cs typeface="Arial" panose="020B0604020202020204" pitchFamily="34" charset="0"/>
              </a:rPr>
              <a:t>آیینه، برای رفع کدورت و نشانی ازصفا و پاکی و یکرنگی. طلا، نشانی از امید به وضع مالی خوب در سال نو. بعد از تحویل سال نباید شمع ها را با فوت خاموش کرد بلکه بایدگذاشتتا آخر بسوزند و یا با نقل و مسقطی خاموششان کرد</a:t>
            </a:r>
            <a:r>
              <a:rPr lang="fa-IR" sz="1100" b="0" i="0">
                <a:solidFill>
                  <a:srgbClr val="000000"/>
                </a:solidFill>
                <a:effectLst/>
                <a:latin typeface="Arial" panose="020B0604020202020204" pitchFamily="34" charset="0"/>
                <a:cs typeface="Arial" panose="020B0604020202020204" pitchFamily="34" charset="0"/>
              </a:rPr>
              <a:t>.</a:t>
            </a:r>
            <a:br>
              <a:rPr lang="fa-IR" sz="1100">
                <a:latin typeface="Arial" panose="020B0604020202020204" pitchFamily="34" charset="0"/>
                <a:cs typeface="Arial" panose="020B0604020202020204" pitchFamily="34" charset="0"/>
              </a:rPr>
            </a:br>
            <a:br>
              <a:rPr lang="fa-IR" sz="1100">
                <a:latin typeface="Arial" panose="020B0604020202020204" pitchFamily="34" charset="0"/>
                <a:cs typeface="Arial" panose="020B0604020202020204" pitchFamily="34" charset="0"/>
              </a:rPr>
            </a:br>
            <a:r>
              <a:rPr lang="fa-IR" sz="1100" b="0" i="0">
                <a:solidFill>
                  <a:srgbClr val="000000"/>
                </a:solidFill>
                <a:effectLst/>
                <a:latin typeface="Arial" panose="020B0604020202020204" pitchFamily="34" charset="0"/>
                <a:cs typeface="Arial" panose="020B0604020202020204" pitchFamily="34" charset="0"/>
              </a:rPr>
              <a:t>شیرازی‌ها تخم مرغی را روی آینه سفره هفت سین قرار می‌دهند و اعتقاد دارند که به مجرد تحویل سال نو، تخم مرغ روی آینه حرکت می‌کند.</a:t>
            </a:r>
            <a:br>
              <a:rPr lang="fa-IR" sz="1100">
                <a:latin typeface="Arial" panose="020B0604020202020204" pitchFamily="34" charset="0"/>
                <a:cs typeface="Arial" panose="020B0604020202020204" pitchFamily="34" charset="0"/>
              </a:rPr>
            </a:br>
            <a:br>
              <a:rPr lang="fa-IR" sz="1100">
                <a:solidFill>
                  <a:schemeClr val="tx2"/>
                </a:solidFill>
                <a:latin typeface="Arial" panose="020B0604020202020204" pitchFamily="34" charset="0"/>
                <a:cs typeface="Arial" panose="020B0604020202020204" pitchFamily="34" charset="0"/>
              </a:rPr>
            </a:br>
            <a:r>
              <a:rPr lang="fa-IR" sz="1100" b="0" i="0">
                <a:solidFill>
                  <a:schemeClr val="tx2"/>
                </a:solidFill>
                <a:effectLst/>
                <a:latin typeface="Arial" panose="020B0604020202020204" pitchFamily="34" charset="0"/>
                <a:cs typeface="Arial" panose="020B0604020202020204" pitchFamily="34" charset="0"/>
              </a:rPr>
              <a:t>یا در گذشته‌ها رسم بود که مردم پیش از نوروز حجامت می‌کردند و می‌گفتند که در سال نو باید خون نو در بدن باشد</a:t>
            </a:r>
            <a:r>
              <a:rPr lang="fa-IR" sz="1100" b="0" i="0">
                <a:solidFill>
                  <a:srgbClr val="000000"/>
                </a:solidFill>
                <a:effectLst/>
                <a:latin typeface="Arial" panose="020B0604020202020204" pitchFamily="34" charset="0"/>
                <a:cs typeface="Arial" panose="020B0604020202020204" pitchFamily="34" charset="0"/>
              </a:rPr>
              <a:t>.</a:t>
            </a:r>
          </a:p>
          <a:p>
            <a:r>
              <a:rPr lang="fa-IR" sz="1100" b="0" i="0">
                <a:solidFill>
                  <a:srgbClr val="000000"/>
                </a:solidFill>
                <a:effectLst/>
                <a:latin typeface="Arial" panose="020B0604020202020204" pitchFamily="34" charset="0"/>
                <a:cs typeface="Arial" panose="020B0604020202020204" pitchFamily="34" charset="0"/>
              </a:rPr>
              <a:t>یکی دیگر از اعتقادات مردم شیراز این است که هنگام تحویل سال در حرم حضرت شاهچراغ(ع) حضور یابند، در آنجا شمع روشن کنند و در دست بگیرند؛ به این معنی که همیشه زیر نور شاهچراغ باشند.</a:t>
            </a:r>
            <a:br>
              <a:rPr lang="fa-IR" sz="1100">
                <a:latin typeface="Arial" panose="020B0604020202020204" pitchFamily="34" charset="0"/>
                <a:cs typeface="Arial" panose="020B0604020202020204" pitchFamily="34" charset="0"/>
              </a:rPr>
            </a:br>
            <a:br>
              <a:rPr lang="fa-IR" sz="1100">
                <a:solidFill>
                  <a:schemeClr val="accent6"/>
                </a:solidFill>
                <a:latin typeface="Arial" panose="020B0604020202020204" pitchFamily="34" charset="0"/>
                <a:cs typeface="Arial" panose="020B0604020202020204" pitchFamily="34" charset="0"/>
              </a:rPr>
            </a:br>
            <a:r>
              <a:rPr lang="fa-IR" sz="1100" b="0" i="0">
                <a:solidFill>
                  <a:schemeClr val="accent6"/>
                </a:solidFill>
                <a:effectLst/>
                <a:latin typeface="Arial" panose="020B0604020202020204" pitchFamily="34" charset="0"/>
                <a:cs typeface="Arial" panose="020B0604020202020204" pitchFamily="34" charset="0"/>
              </a:rPr>
              <a:t>یک نفر از وعاظ بالای منبر می‌رود و دعا می‌خواند و مردم صلوات می‌فرستند و از طرف خادمین شاهچراغ روی مردم گلاب پاشیده می‌شود و همه به هم تبریک می‌گویند</a:t>
            </a:r>
            <a:endParaRPr lang="fa-IR" sz="1100">
              <a:solidFill>
                <a:schemeClr val="accent6"/>
              </a:solidFill>
              <a:latin typeface="Arial" panose="020B0604020202020204" pitchFamily="34" charset="0"/>
              <a:cs typeface="Arial" panose="020B0604020202020204" pitchFamily="34" charset="0"/>
            </a:endParaRPr>
          </a:p>
        </p:txBody>
      </p:sp>
      <p:sp>
        <p:nvSpPr>
          <p:cNvPr id="4" name="نگهدارنده مکان متن 3">
            <a:extLst>
              <a:ext uri="{FF2B5EF4-FFF2-40B4-BE49-F238E27FC236}">
                <a16:creationId xmlns:a16="http://schemas.microsoft.com/office/drawing/2014/main" id="{36F8CC8E-C8B0-6B40-B41F-E3F3175F933D}"/>
              </a:ext>
            </a:extLst>
          </p:cNvPr>
          <p:cNvSpPr>
            <a:spLocks noGrp="1"/>
          </p:cNvSpPr>
          <p:nvPr>
            <p:ph type="body" sz="half" idx="2"/>
          </p:nvPr>
        </p:nvSpPr>
        <p:spPr/>
        <p:txBody>
          <a:bodyPr/>
          <a:lstStyle/>
          <a:p>
            <a:endParaRPr lang="fa-IR"/>
          </a:p>
        </p:txBody>
      </p:sp>
      <p:pic>
        <p:nvPicPr>
          <p:cNvPr id="7" name="تصویر 7">
            <a:extLst>
              <a:ext uri="{FF2B5EF4-FFF2-40B4-BE49-F238E27FC236}">
                <a16:creationId xmlns:a16="http://schemas.microsoft.com/office/drawing/2014/main" id="{11CC28BA-61F2-4340-B7DC-E7D4FDEC3445}"/>
              </a:ext>
            </a:extLst>
          </p:cNvPr>
          <p:cNvPicPr>
            <a:picLocks noChangeAspect="1"/>
          </p:cNvPicPr>
          <p:nvPr/>
        </p:nvPicPr>
        <p:blipFill>
          <a:blip r:embed="rId2"/>
          <a:stretch>
            <a:fillRect/>
          </a:stretch>
        </p:blipFill>
        <p:spPr>
          <a:xfrm>
            <a:off x="642710" y="3129280"/>
            <a:ext cx="3590623" cy="2395760"/>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639937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B43B702-2FB9-CC49-AB56-463B42C63D4C}"/>
              </a:ext>
            </a:extLst>
          </p:cNvPr>
          <p:cNvSpPr>
            <a:spLocks noGrp="1"/>
          </p:cNvSpPr>
          <p:nvPr>
            <p:ph type="title"/>
          </p:nvPr>
        </p:nvSpPr>
        <p:spPr>
          <a:xfrm>
            <a:off x="1305454" y="1490134"/>
            <a:ext cx="2642658" cy="1639146"/>
          </a:xfrm>
        </p:spPr>
        <p:txBody>
          <a:bodyPr/>
          <a:lstStyle/>
          <a:p>
            <a:r>
              <a:rPr lang="fa-IR"/>
              <a:t>سوغات خوراکی  </a:t>
            </a:r>
          </a:p>
        </p:txBody>
      </p:sp>
      <p:sp>
        <p:nvSpPr>
          <p:cNvPr id="3" name="نگهدارنده مکان محتوا 2">
            <a:extLst>
              <a:ext uri="{FF2B5EF4-FFF2-40B4-BE49-F238E27FC236}">
                <a16:creationId xmlns:a16="http://schemas.microsoft.com/office/drawing/2014/main" id="{8C9C613A-28E2-C340-BEAA-F761AEEC4BCF}"/>
              </a:ext>
            </a:extLst>
          </p:cNvPr>
          <p:cNvSpPr>
            <a:spLocks noGrp="1"/>
          </p:cNvSpPr>
          <p:nvPr>
            <p:ph idx="1"/>
          </p:nvPr>
        </p:nvSpPr>
        <p:spPr>
          <a:xfrm>
            <a:off x="5696480" y="1490134"/>
            <a:ext cx="5190066" cy="4572000"/>
          </a:xfrm>
        </p:spPr>
        <p:txBody>
          <a:bodyPr>
            <a:normAutofit fontScale="77500" lnSpcReduction="20000"/>
          </a:bodyPr>
          <a:lstStyle/>
          <a:p>
            <a:pPr fontAlgn="base"/>
            <a:r>
              <a:rPr lang="fa-IR" b="0" i="0">
                <a:solidFill>
                  <a:srgbClr val="212121"/>
                </a:solidFill>
                <a:effectLst/>
                <a:latin typeface="IRANSans"/>
              </a:rPr>
              <a:t>یوخه</a:t>
            </a:r>
          </a:p>
          <a:p>
            <a:pPr fontAlgn="base"/>
            <a:r>
              <a:rPr lang="fa-IR" b="0" i="0">
                <a:solidFill>
                  <a:srgbClr val="212121"/>
                </a:solidFill>
                <a:effectLst/>
                <a:latin typeface="IRANSans"/>
              </a:rPr>
              <a:t>یوخه، نوعی شیرینی سنتی است که آن را با خمیری نازک تهیه می‌کنند. روی این خمیر، پودر شکر و دارچین می‌ریزند و خمیر را رول می‌کنند و باریک برش می‌زنند. این شیرینی در شهرهای دیگر هم تهیه می‌شود و در کرمانشاه به آن کاک می‌گویند.</a:t>
            </a:r>
          </a:p>
          <a:p>
            <a:pPr fontAlgn="base"/>
            <a:r>
              <a:rPr lang="fa-IR" b="0" i="0">
                <a:solidFill>
                  <a:srgbClr val="00B050"/>
                </a:solidFill>
                <a:effectLst/>
                <a:latin typeface="IRANSans"/>
              </a:rPr>
              <a:t>مسقطی</a:t>
            </a:r>
          </a:p>
          <a:p>
            <a:pPr fontAlgn="base"/>
            <a:r>
              <a:rPr lang="fa-IR" b="0" i="0">
                <a:solidFill>
                  <a:srgbClr val="00B050"/>
                </a:solidFill>
                <a:effectLst/>
                <a:latin typeface="IRANSans"/>
              </a:rPr>
              <a:t>یکی از مشهورترین سوغاتی‌های خوراکی شیراز، مسقطی است. مسقطی در واقع نوعی حلوا است که با نشاسته و مغز پسته تهیه می‌شود. مسقطی انواع و طعم‌های مختلفی دارد مثلا زعفرانی، پسته‌ای، گل محمدی، زرشکی و...</a:t>
            </a:r>
          </a:p>
          <a:p>
            <a:pPr fontAlgn="base"/>
            <a:r>
              <a:rPr lang="fa-IR" b="0" i="0">
                <a:solidFill>
                  <a:srgbClr val="212121"/>
                </a:solidFill>
                <a:effectLst/>
                <a:latin typeface="IRANSans"/>
              </a:rPr>
              <a:t>کلوچه شیرازی</a:t>
            </a:r>
          </a:p>
          <a:p>
            <a:pPr fontAlgn="base"/>
            <a:r>
              <a:rPr lang="fa-IR" b="0" i="0">
                <a:solidFill>
                  <a:srgbClr val="212121"/>
                </a:solidFill>
                <a:effectLst/>
                <a:latin typeface="IRANSans"/>
              </a:rPr>
              <a:t>کلوچه‌ی شیرازی معمولا در کنار مسقطی به فروش می‌رسد و نوعی شیرینی لذیذ شبیه به شیرینی برنجی است که به آن کلوچه می‌گویند. بسته بندی‌های کلوچه مسقطی با هم به فروش می‌رسد و معمولا این دو سوغاتی لذیذ را در کنار هم سرو می‌کنند. این شیرینی بسیار لطیف و خوشمزه است و غالبا با تخم خرفه تزیین می‌شود.</a:t>
            </a:r>
          </a:p>
          <a:p>
            <a:pPr fontAlgn="base"/>
            <a:r>
              <a:rPr lang="fa-IR" b="0" i="0">
                <a:solidFill>
                  <a:schemeClr val="accent5"/>
                </a:solidFill>
                <a:effectLst/>
                <a:latin typeface="IRANSans"/>
              </a:rPr>
              <a:t>بادام سوخته</a:t>
            </a:r>
          </a:p>
          <a:p>
            <a:pPr fontAlgn="base"/>
            <a:r>
              <a:rPr lang="fa-IR" b="0" i="0">
                <a:solidFill>
                  <a:schemeClr val="accent5"/>
                </a:solidFill>
                <a:effectLst/>
                <a:latin typeface="IRANSans"/>
              </a:rPr>
              <a:t>بادام سوخته یکی از شیرینی‌های سنتی ایران است که با بادام کامل تهیه می‌شود. برای تهیه‌ی بادام سوخته، بادام و شکر و آب را با هم مخلوط می‌کنند و حرارت می‌دهند تا جایی که شکر آب شود با این کار پوششی شیرین روی بادام را می‌گیرد</a:t>
            </a:r>
            <a:r>
              <a:rPr lang="fa-IR" b="0" i="0">
                <a:solidFill>
                  <a:srgbClr val="212121"/>
                </a:solidFill>
                <a:effectLst/>
                <a:latin typeface="IRANSans"/>
              </a:rPr>
              <a:t>.</a:t>
            </a:r>
          </a:p>
          <a:p>
            <a:endParaRPr lang="fa-IR"/>
          </a:p>
        </p:txBody>
      </p:sp>
      <p:sp>
        <p:nvSpPr>
          <p:cNvPr id="4" name="نگهدارنده مکان متن 3">
            <a:extLst>
              <a:ext uri="{FF2B5EF4-FFF2-40B4-BE49-F238E27FC236}">
                <a16:creationId xmlns:a16="http://schemas.microsoft.com/office/drawing/2014/main" id="{5D3F0085-1AE5-D945-B7FE-EF5D4DD27AE0}"/>
              </a:ext>
            </a:extLst>
          </p:cNvPr>
          <p:cNvSpPr>
            <a:spLocks noGrp="1"/>
          </p:cNvSpPr>
          <p:nvPr>
            <p:ph type="body" sz="half" idx="2"/>
          </p:nvPr>
        </p:nvSpPr>
        <p:spPr/>
        <p:txBody>
          <a:bodyPr/>
          <a:lstStyle/>
          <a:p>
            <a:endParaRPr lang="fa-IR"/>
          </a:p>
        </p:txBody>
      </p:sp>
      <p:pic>
        <p:nvPicPr>
          <p:cNvPr id="7" name="تصویر 7">
            <a:extLst>
              <a:ext uri="{FF2B5EF4-FFF2-40B4-BE49-F238E27FC236}">
                <a16:creationId xmlns:a16="http://schemas.microsoft.com/office/drawing/2014/main" id="{3F8E49C1-9A98-F846-88A7-024D08E95586}"/>
              </a:ext>
            </a:extLst>
          </p:cNvPr>
          <p:cNvPicPr>
            <a:picLocks noChangeAspect="1"/>
          </p:cNvPicPr>
          <p:nvPr/>
        </p:nvPicPr>
        <p:blipFill>
          <a:blip r:embed="rId2"/>
          <a:stretch>
            <a:fillRect/>
          </a:stretch>
        </p:blipFill>
        <p:spPr>
          <a:xfrm>
            <a:off x="701524" y="1104055"/>
            <a:ext cx="3352790" cy="1412962"/>
          </a:xfrm>
          <a:prstGeom prst="rect">
            <a:avLst/>
          </a:prstGeom>
          <a:effectLst>
            <a:reflection blurRad="6350" stA="52000" endA="300" endPos="35000" dir="5400000" sy="-100000" algn="bl" rotWithShape="0"/>
          </a:effectLst>
        </p:spPr>
      </p:pic>
      <p:pic>
        <p:nvPicPr>
          <p:cNvPr id="9" name="تصویر 9">
            <a:extLst>
              <a:ext uri="{FF2B5EF4-FFF2-40B4-BE49-F238E27FC236}">
                <a16:creationId xmlns:a16="http://schemas.microsoft.com/office/drawing/2014/main" id="{82EA6146-A9CE-0B40-9028-1055A94DAF03}"/>
              </a:ext>
            </a:extLst>
          </p:cNvPr>
          <p:cNvPicPr>
            <a:picLocks noChangeAspect="1"/>
          </p:cNvPicPr>
          <p:nvPr/>
        </p:nvPicPr>
        <p:blipFill>
          <a:blip r:embed="rId3"/>
          <a:stretch>
            <a:fillRect/>
          </a:stretch>
        </p:blipFill>
        <p:spPr>
          <a:xfrm>
            <a:off x="981396" y="3493386"/>
            <a:ext cx="3072918" cy="1874480"/>
          </a:xfrm>
          <a:prstGeom prst="rect">
            <a:avLst/>
          </a:prstGeom>
          <a:effectLst>
            <a:reflection blurRad="6350" stA="50000" endA="300" endPos="55500" dist="50800" dir="5400000" sy="-100000" algn="bl" rotWithShape="0"/>
          </a:effectLst>
        </p:spPr>
      </p:pic>
    </p:spTree>
    <p:extLst>
      <p:ext uri="{BB962C8B-B14F-4D97-AF65-F5344CB8AC3E}">
        <p14:creationId xmlns:p14="http://schemas.microsoft.com/office/powerpoint/2010/main" val="38779750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اتاق جلسه یونی">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F10001029" id="{ED3996BA-162B-43C7-B0E2-A5CA4E649741}" vid="{187088E4-27D7-4455-856F-4A44258D82E2}"/>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صفحه گسترده</PresentationFormat>
  <Slides>14</Slides>
  <Notes>0</Notes>
  <HiddenSlides>0</HiddenSlides>
  <ScaleCrop>false</ScaleCrop>
  <HeadingPairs>
    <vt:vector size="4" baseType="variant">
      <vt:variant>
        <vt:lpstr>طرح زمینه</vt:lpstr>
      </vt:variant>
      <vt:variant>
        <vt:i4>1</vt:i4>
      </vt:variant>
      <vt:variant>
        <vt:lpstr>عنوان های اسلاید</vt:lpstr>
      </vt:variant>
      <vt:variant>
        <vt:i4>14</vt:i4>
      </vt:variant>
    </vt:vector>
  </HeadingPairs>
  <TitlesOfParts>
    <vt:vector size="15" baseType="lpstr">
      <vt:lpstr>اتاق جلسه یونی</vt:lpstr>
      <vt:lpstr>شهرستان شیراز</vt:lpstr>
      <vt:lpstr>برخی فرهنگ مردم شیراز</vt:lpstr>
      <vt:lpstr>خصوصیات اخلاقی مردم شیراز</vt:lpstr>
      <vt:lpstr>برخی اداب و رسوم مردم </vt:lpstr>
      <vt:lpstr>اعتقاد ها و باور های مردم</vt:lpstr>
      <vt:lpstr>برخی اداب نوروزی    </vt:lpstr>
      <vt:lpstr>برخی اداب نوروزی     چهارشنبه اخر سال     </vt:lpstr>
      <vt:lpstr>لحظه تحویل سال       سفره هفت سین         سفره هفت میم        </vt:lpstr>
      <vt:lpstr>سوغات خوراکی  </vt:lpstr>
      <vt:lpstr>سوغات خوراکی</vt:lpstr>
      <vt:lpstr>سوغات شیراز عرقیجات</vt:lpstr>
      <vt:lpstr>زبان و گویش مردم شیراز</vt:lpstr>
      <vt:lpstr>نژاد مردم شیراز</vt:lpstr>
      <vt:lpstr>پایان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شهرستان شیراز</dc:title>
  <dc:creator>کاربر ناشناخته</dc:creator>
  <cp:lastModifiedBy>کاربر ناشناخته</cp:lastModifiedBy>
  <cp:revision>5</cp:revision>
  <dcterms:created xsi:type="dcterms:W3CDTF">2019-03-21T15:00:08Z</dcterms:created>
  <dcterms:modified xsi:type="dcterms:W3CDTF">2019-03-22T10:35:09Z</dcterms:modified>
</cp:coreProperties>
</file>