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40" r:id="rId4"/>
  </p:sldMasterIdLst>
  <p:notesMasterIdLst>
    <p:notesMasterId r:id="rId31"/>
  </p:notesMasterIdLst>
  <p:sldIdLst>
    <p:sldId id="260" r:id="rId5"/>
    <p:sldId id="264" r:id="rId6"/>
    <p:sldId id="265" r:id="rId7"/>
    <p:sldId id="266" r:id="rId8"/>
    <p:sldId id="267" r:id="rId9"/>
    <p:sldId id="268" r:id="rId10"/>
    <p:sldId id="261" r:id="rId11"/>
    <p:sldId id="262" r:id="rId12"/>
    <p:sldId id="263" r:id="rId13"/>
    <p:sldId id="271" r:id="rId14"/>
    <p:sldId id="273" r:id="rId15"/>
    <p:sldId id="272" r:id="rId16"/>
    <p:sldId id="274" r:id="rId17"/>
    <p:sldId id="275" r:id="rId18"/>
    <p:sldId id="276" r:id="rId19"/>
    <p:sldId id="278" r:id="rId20"/>
    <p:sldId id="269" r:id="rId21"/>
    <p:sldId id="277" r:id="rId22"/>
    <p:sldId id="279" r:id="rId23"/>
    <p:sldId id="280" r:id="rId24"/>
    <p:sldId id="281" r:id="rId25"/>
    <p:sldId id="282" r:id="rId26"/>
    <p:sldId id="283" r:id="rId27"/>
    <p:sldId id="270" r:id="rId28"/>
    <p:sldId id="284"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07444A-D1A1-4853-B881-F8F8A2B672AA}" type="datetimeFigureOut">
              <a:rPr lang="en-US" smtClean="0"/>
              <a:t>12/17/2020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0CB90E-A225-4324-8C33-43B910608846}" type="slidenum">
              <a:rPr lang="en-US" smtClean="0"/>
              <a:t>‹#›</a:t>
            </a:fld>
            <a:endParaRPr lang="en-US" dirty="0"/>
          </a:p>
        </p:txBody>
      </p:sp>
    </p:spTree>
    <p:extLst>
      <p:ext uri="{BB962C8B-B14F-4D97-AF65-F5344CB8AC3E}">
        <p14:creationId xmlns:p14="http://schemas.microsoft.com/office/powerpoint/2010/main" val="1776786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4BFCA80-3149-4E77-8A10-61897EDA3B46}" type="datetime1">
              <a:rPr lang="en-US" smtClean="0"/>
              <a:t>12/17/2020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F13711-36CD-49B6-9950-F52DFEABB444}" type="datetime1">
              <a:rPr lang="en-US" smtClean="0"/>
              <a:t>12/17/2020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109F87-2F65-4022-A223-5773581A346C}" type="datetime1">
              <a:rPr lang="en-US" smtClean="0"/>
              <a:t>12/17/2020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F328A6-DFEA-4DEB-902A-5CD45AEC92CE}" type="datetime1">
              <a:rPr lang="en-US" smtClean="0"/>
              <a:t>12/17/2020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1D1E4CA-5AE3-4870-BD9C-5EEB663715AB}" type="datetime1">
              <a:rPr lang="en-US" smtClean="0"/>
              <a:t>12/17/2020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9211FB8-B5F3-49D0-BC3B-869D3A8CDBA7}" type="datetime1">
              <a:rPr lang="en-US" smtClean="0"/>
              <a:t>12/17/2020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47ADFF6-C930-49C8-94FB-8F6FD2363FAD}" type="datetime1">
              <a:rPr lang="en-US" smtClean="0"/>
              <a:t>12/17/2020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4E9CD1-1044-4815-9F42-749864AB9AF7}" type="datetime1">
              <a:rPr lang="en-US" smtClean="0"/>
              <a:t>12/17/2020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521573-514C-4F42-BCAD-23F0FC3E15F0}" type="datetime1">
              <a:rPr lang="en-US" smtClean="0"/>
              <a:t>12/17/2020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29C9D3-68C8-4C7B-8900-91931799374E}" type="datetime1">
              <a:rPr lang="en-US" smtClean="0"/>
              <a:t>12/17/2020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69B228F-8597-4214-9AEE-4076FD5CA715}" type="datetime1">
              <a:rPr lang="en-US" smtClean="0"/>
              <a:t>12/17/2020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27F8CC-B120-4B42-BEE7-63A5350889A2}" type="datetime1">
              <a:rPr lang="en-US" smtClean="0"/>
              <a:t>12/17/2020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E258E9-5596-48C3-B804-C76A65717270}" type="datetime1">
              <a:rPr lang="en-US" smtClean="0"/>
              <a:t>12/17/2020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FD7C53-E53C-41B3-812A-684A050FC715}" type="datetime1">
              <a:rPr lang="en-US" smtClean="0"/>
              <a:t>12/17/2020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D1511-E534-4630-A1C6-AD2AF8D54CE5}" type="datetime1">
              <a:rPr lang="en-US" smtClean="0"/>
              <a:t>12/17/2020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5789630-DBCB-471E-ABE0-D32F6A692637}" type="datetime1">
              <a:rPr lang="en-US" smtClean="0"/>
              <a:t>12/17/2020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341631A-C749-4F96-9D50-34B67FA138ED}" type="datetime1">
              <a:rPr lang="en-US" smtClean="0"/>
              <a:t>12/17/2020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2B52B98-6AEB-475D-82BB-A785B0B1CD52}" type="datetime1">
              <a:rPr lang="en-US" smtClean="0"/>
              <a:t>12/17/2020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4E20B4-B38C-431D-97FB-559753C4CD10}"/>
              </a:ext>
              <a:ext uri="{C183D7F6-B498-43B3-948B-1728B52AA6E4}">
                <adec:decorative xmlns="" xmlns:adec="http://schemas.microsoft.com/office/drawing/2017/decorative" val="1"/>
              </a:ext>
            </a:extLst>
          </p:cNvPr>
          <p:cNvPicPr>
            <a:picLocks noChangeAspect="1"/>
          </p:cNvPicPr>
          <p:nvPr/>
        </p:nvPicPr>
        <p:blipFill rotWithShape="1">
          <a:blip r:embed="rId3"/>
          <a:srcRect b="25000"/>
          <a:stretch/>
        </p:blipFill>
        <p:spPr>
          <a:xfrm>
            <a:off x="20" y="10"/>
            <a:ext cx="12191980" cy="6857990"/>
          </a:xfrm>
          <a:prstGeom prst="rect">
            <a:avLst/>
          </a:prstGeom>
        </p:spPr>
      </p:pic>
      <p:sp useBgFill="1">
        <p:nvSpPr>
          <p:cNvPr id="15" name="Freeform 5">
            <a:extLst>
              <a:ext uri="{FF2B5EF4-FFF2-40B4-BE49-F238E27FC236}">
                <a16:creationId xmlns:a16="http://schemas.microsoft.com/office/drawing/2014/main" id="{608EAA06-5488-416B-B2B2-E552130110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2769538" y="445383"/>
            <a:ext cx="1995577" cy="7534653"/>
          </a:xfrm>
          <a:prstGeom prst="round2SameRect">
            <a:avLst>
              <a:gd name="adj1" fmla="val 9679"/>
              <a:gd name="adj2" fmla="val 400"/>
            </a:avLst>
          </a:pr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9E76074B-C45A-40AF-9F6D-1348D176FEA6}"/>
              </a:ext>
            </a:extLst>
          </p:cNvPr>
          <p:cNvSpPr>
            <a:spLocks noGrp="1"/>
          </p:cNvSpPr>
          <p:nvPr>
            <p:ph type="ctrTitle"/>
          </p:nvPr>
        </p:nvSpPr>
        <p:spPr>
          <a:xfrm>
            <a:off x="804335" y="3496574"/>
            <a:ext cx="6436104" cy="1138686"/>
          </a:xfrm>
        </p:spPr>
        <p:txBody>
          <a:bodyPr>
            <a:noAutofit/>
          </a:bodyPr>
          <a:lstStyle/>
          <a:p>
            <a:r>
              <a:rPr lang="fa-IR" sz="7200" dirty="0" smtClean="0">
                <a:cs typeface="B Tabassom" panose="00000400000000000000" pitchFamily="2" charset="-78"/>
              </a:rPr>
              <a:t>به نام خدا </a:t>
            </a:r>
            <a:endParaRPr lang="en-US" sz="7200" dirty="0">
              <a:cs typeface="B Tabassom" panose="00000400000000000000" pitchFamily="2" charset="-78"/>
            </a:endParaRPr>
          </a:p>
        </p:txBody>
      </p:sp>
      <p:sp>
        <p:nvSpPr>
          <p:cNvPr id="3" name="Subtitle 2">
            <a:extLst>
              <a:ext uri="{FF2B5EF4-FFF2-40B4-BE49-F238E27FC236}">
                <a16:creationId xmlns:a16="http://schemas.microsoft.com/office/drawing/2014/main" id="{6C73FCE9-28D4-427E-BF96-E6B19E59E524}"/>
              </a:ext>
            </a:extLst>
          </p:cNvPr>
          <p:cNvSpPr>
            <a:spLocks noGrp="1"/>
          </p:cNvSpPr>
          <p:nvPr>
            <p:ph type="subTitle" idx="1"/>
          </p:nvPr>
        </p:nvSpPr>
        <p:spPr>
          <a:xfrm>
            <a:off x="804335" y="4548996"/>
            <a:ext cx="6436104" cy="534838"/>
          </a:xfrm>
        </p:spPr>
        <p:txBody>
          <a:bodyPr>
            <a:normAutofit/>
          </a:bodyPr>
          <a:lstStyle/>
          <a:p>
            <a:pPr algn="r"/>
            <a:r>
              <a:rPr lang="fa-IR" sz="2800" dirty="0" smtClean="0">
                <a:cs typeface="B Tabassom" panose="00000400000000000000" pitchFamily="2" charset="-78"/>
              </a:rPr>
              <a:t>ذرات تشکیل دهنده مواد </a:t>
            </a:r>
            <a:endParaRPr lang="en-US" sz="2800" dirty="0">
              <a:cs typeface="B Tabassom" panose="00000400000000000000" pitchFamily="2" charset="-78"/>
            </a:endParaRPr>
          </a:p>
        </p:txBody>
      </p:sp>
    </p:spTree>
    <p:extLst>
      <p:ext uri="{BB962C8B-B14F-4D97-AF65-F5344CB8AC3E}">
        <p14:creationId xmlns:p14="http://schemas.microsoft.com/office/powerpoint/2010/main" val="401879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TG E" panose="00000700000000000000" pitchFamily="2" charset="-78"/>
              </a:rPr>
              <a:t>کوارک </a:t>
            </a:r>
            <a:endParaRPr lang="en-US" dirty="0">
              <a:cs typeface="B Titr TG E" panose="00000700000000000000" pitchFamily="2" charset="-78"/>
            </a:endParaRPr>
          </a:p>
        </p:txBody>
      </p:sp>
      <p:sp>
        <p:nvSpPr>
          <p:cNvPr id="3" name="Content Placeholder 2"/>
          <p:cNvSpPr>
            <a:spLocks noGrp="1"/>
          </p:cNvSpPr>
          <p:nvPr>
            <p:ph idx="1"/>
          </p:nvPr>
        </p:nvSpPr>
        <p:spPr>
          <a:xfrm>
            <a:off x="365760" y="1732449"/>
            <a:ext cx="10901797" cy="4058751"/>
          </a:xfrm>
        </p:spPr>
        <p:txBody>
          <a:bodyPr>
            <a:normAutofit/>
          </a:bodyPr>
          <a:lstStyle/>
          <a:p>
            <a:pPr marL="36900" indent="0" algn="r">
              <a:buNone/>
            </a:pPr>
            <a:r>
              <a:rPr lang="fa-IR" sz="4400" dirty="0">
                <a:effectLst/>
                <a:cs typeface="B Tehran" panose="00000400000000000000" pitchFamily="2" charset="-78"/>
              </a:rPr>
              <a:t>کوارک ها ذرات کوچکتر از اتم هستند که پروتون‌ها و نوترون‌ها را </a:t>
            </a:r>
            <a:r>
              <a:rPr lang="fa-IR" sz="4400" dirty="0" smtClean="0">
                <a:effectLst/>
                <a:cs typeface="B Tehran" panose="00000400000000000000" pitchFamily="2" charset="-78"/>
              </a:rPr>
              <a:t>می‌سازند.</a:t>
            </a:r>
          </a:p>
          <a:p>
            <a:pPr marL="36900" indent="0" algn="r">
              <a:buNone/>
            </a:pPr>
            <a:r>
              <a:rPr lang="fa-IR" sz="4400" dirty="0">
                <a:effectLst/>
                <a:cs typeface="B Tehran" panose="00000400000000000000" pitchFamily="2" charset="-78"/>
              </a:rPr>
              <a:t>در مدل استاندارد ذرات بنیادی، برای کوارک‌ها شش گونه وجود دارد که به صورت دوتایی تقسیم‌بندی می شوند: </a:t>
            </a:r>
            <a:r>
              <a:rPr lang="fa-IR" sz="4400" dirty="0" smtClean="0">
                <a:effectLst/>
                <a:cs typeface="B Tehran" panose="00000400000000000000" pitchFamily="2" charset="-78"/>
              </a:rPr>
              <a:t>بالاو پایین ، افسون و شگفت ، سر وته </a:t>
            </a:r>
            <a:endParaRPr lang="en-US" sz="4400" dirty="0">
              <a:latin typeface="A Rezvan" panose="01000500000000020002" pitchFamily="2" charset="-78"/>
              <a:cs typeface="B Tehran" panose="00000400000000000000" pitchFamily="2" charset="-78"/>
            </a:endParaRPr>
          </a:p>
        </p:txBody>
      </p:sp>
    </p:spTree>
    <p:extLst>
      <p:ext uri="{BB962C8B-B14F-4D97-AF65-F5344CB8AC3E}">
        <p14:creationId xmlns:p14="http://schemas.microsoft.com/office/powerpoint/2010/main" val="2653578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400" dirty="0" smtClean="0">
                <a:cs typeface="Mj_colors'" panose="02010000000000000000" pitchFamily="2" charset="-78"/>
              </a:rPr>
              <a:t>کوارک بالا </a:t>
            </a:r>
            <a:endParaRPr lang="en-US" sz="4400" dirty="0">
              <a:cs typeface="Mj_colors'" panose="02010000000000000000" pitchFamily="2" charset="-78"/>
            </a:endParaRPr>
          </a:p>
        </p:txBody>
      </p:sp>
      <p:sp>
        <p:nvSpPr>
          <p:cNvPr id="3" name="Content Placeholder 2"/>
          <p:cNvSpPr>
            <a:spLocks noGrp="1"/>
          </p:cNvSpPr>
          <p:nvPr>
            <p:ph idx="1"/>
          </p:nvPr>
        </p:nvSpPr>
        <p:spPr>
          <a:xfrm>
            <a:off x="365760" y="1732449"/>
            <a:ext cx="10901797" cy="4655288"/>
          </a:xfrm>
        </p:spPr>
        <p:txBody>
          <a:bodyPr>
            <a:noAutofit/>
          </a:bodyPr>
          <a:lstStyle/>
          <a:p>
            <a:pPr marL="36900" indent="0" algn="r">
              <a:buNone/>
            </a:pPr>
            <a:r>
              <a:rPr lang="fa-IR" sz="2800" dirty="0">
                <a:effectLst/>
                <a:cs typeface="Mj_East Extra Mediom" panose="020A0503020102020204" pitchFamily="18" charset="-78"/>
              </a:rPr>
              <a:t>سبک‌ترین نوع کوارک، نوعی ذره بنیادی و یکی از اجزای اصلی تشکیل‌دهنده ماده است. این کوارک به همراه کوارک پایین، نوترون (یک کوارک بالا، دو کوارک پایین) و پروتون (دو کوارک بالا، یک کوارک پایین) هسته اتم را می‌سازند. این کوارک جرو نسل اول ماده </a:t>
            </a:r>
            <a:r>
              <a:rPr lang="fa-IR" sz="2800" dirty="0" smtClean="0">
                <a:effectLst/>
                <a:cs typeface="Mj_East Extra Mediom" panose="020A0503020102020204" pitchFamily="18" charset="-78"/>
              </a:rPr>
              <a:t>است.</a:t>
            </a:r>
          </a:p>
          <a:p>
            <a:pPr marL="36900" indent="0" algn="r">
              <a:buNone/>
            </a:pPr>
            <a:endParaRPr lang="fa-IR" sz="2800" dirty="0">
              <a:effectLst/>
              <a:latin typeface="A Rezvan" panose="01000500000000020002" pitchFamily="2" charset="-78"/>
              <a:cs typeface="Mj_East Extra Mediom" panose="020A0503020102020204" pitchFamily="18" charset="-78"/>
            </a:endParaRPr>
          </a:p>
          <a:p>
            <a:pPr marL="36900" indent="0" algn="r">
              <a:buNone/>
            </a:pPr>
            <a:r>
              <a:rPr lang="en-US" sz="2800" dirty="0" smtClean="0">
                <a:effectLst/>
                <a:latin typeface="Cheri Liney" panose="00000400000000000000" pitchFamily="2" charset="0"/>
                <a:cs typeface="Mj_East Extra Mediom" panose="020A0503020102020204" pitchFamily="18" charset="-78"/>
              </a:rPr>
              <a:t>up </a:t>
            </a:r>
            <a:r>
              <a:rPr lang="en-US" sz="2800" dirty="0" smtClean="0">
                <a:effectLst/>
                <a:latin typeface="Cheri Liney" panose="00000400000000000000" pitchFamily="2" charset="0"/>
                <a:cs typeface="Mj_East Extra Mediom" panose="020A0503020102020204" pitchFamily="18" charset="-78"/>
              </a:rPr>
              <a:t>quark</a:t>
            </a:r>
            <a:r>
              <a:rPr lang="fa-IR" sz="2800" dirty="0" smtClean="0">
                <a:effectLst/>
                <a:latin typeface="Cheri Liney" panose="00000400000000000000" pitchFamily="2" charset="0"/>
                <a:cs typeface="Mj_East Extra Mediom" panose="020A0503020102020204" pitchFamily="18" charset="-78"/>
              </a:rPr>
              <a:t>نام انگلیسی: </a:t>
            </a:r>
          </a:p>
          <a:p>
            <a:pPr marL="36900" indent="0" algn="r">
              <a:buNone/>
            </a:pPr>
            <a:endParaRPr lang="fa-IR" sz="2800" dirty="0" smtClean="0">
              <a:effectLst/>
              <a:latin typeface="Cheri Liney" panose="00000400000000000000" pitchFamily="2" charset="0"/>
              <a:cs typeface="Mj_East Extra Mediom" panose="020A0503020102020204" pitchFamily="18" charset="-78"/>
            </a:endParaRPr>
          </a:p>
          <a:p>
            <a:pPr marL="36900" indent="0" algn="r">
              <a:buNone/>
            </a:pPr>
            <a:r>
              <a:rPr lang="en-US" sz="2800" dirty="0" smtClean="0">
                <a:effectLst/>
                <a:latin typeface="Cheri Liney" panose="00000400000000000000" pitchFamily="2" charset="0"/>
                <a:cs typeface="Mj_East Extra Mediom" panose="020A0503020102020204" pitchFamily="18" charset="-78"/>
              </a:rPr>
              <a:t>u</a:t>
            </a:r>
            <a:r>
              <a:rPr lang="fa-IR" sz="2800" dirty="0">
                <a:effectLst/>
                <a:latin typeface="A Rezvan" panose="01000500000000020002" pitchFamily="2" charset="-78"/>
                <a:cs typeface="Mj_East Extra Mediom" panose="020A0503020102020204" pitchFamily="18" charset="-78"/>
              </a:rPr>
              <a:t>نماد : </a:t>
            </a:r>
            <a:endParaRPr lang="en-US" sz="2800" dirty="0">
              <a:latin typeface="A Rezvan" panose="01000500000000020002" pitchFamily="2" charset="-78"/>
              <a:cs typeface="Mj_East Extra Mediom" panose="020A0503020102020204" pitchFamily="18" charset="-78"/>
            </a:endParaRPr>
          </a:p>
        </p:txBody>
      </p:sp>
    </p:spTree>
    <p:extLst>
      <p:ext uri="{BB962C8B-B14F-4D97-AF65-F5344CB8AC3E}">
        <p14:creationId xmlns:p14="http://schemas.microsoft.com/office/powerpoint/2010/main" val="3911848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400595"/>
            <a:ext cx="10353762" cy="970450"/>
          </a:xfrm>
        </p:spPr>
        <p:txBody>
          <a:bodyPr/>
          <a:lstStyle/>
          <a:p>
            <a:r>
              <a:rPr lang="fa-IR" dirty="0" smtClean="0">
                <a:cs typeface="A Negaar" panose="00000700000000000000" pitchFamily="2" charset="-78"/>
              </a:rPr>
              <a:t>کوارک پایین </a:t>
            </a:r>
            <a:endParaRPr lang="en-US" dirty="0">
              <a:cs typeface="A Negaar" panose="00000700000000000000" pitchFamily="2" charset="-78"/>
            </a:endParaRPr>
          </a:p>
        </p:txBody>
      </p:sp>
      <p:sp>
        <p:nvSpPr>
          <p:cNvPr id="3" name="Content Placeholder 2"/>
          <p:cNvSpPr>
            <a:spLocks noGrp="1"/>
          </p:cNvSpPr>
          <p:nvPr>
            <p:ph idx="1"/>
          </p:nvPr>
        </p:nvSpPr>
        <p:spPr>
          <a:xfrm>
            <a:off x="639777" y="1580050"/>
            <a:ext cx="10901797" cy="4916545"/>
          </a:xfrm>
        </p:spPr>
        <p:txBody>
          <a:bodyPr>
            <a:noAutofit/>
          </a:bodyPr>
          <a:lstStyle/>
          <a:p>
            <a:pPr marL="36900" indent="0" algn="r">
              <a:buNone/>
            </a:pPr>
            <a:r>
              <a:rPr lang="fa-IR" sz="3300" dirty="0">
                <a:effectLst/>
                <a:cs typeface="B Kourosh" panose="00000400000000000000" pitchFamily="2" charset="-78"/>
              </a:rPr>
              <a:t>از نظر میزان جرم، دومین کوارک سبک از میان کوارک‌ها، نوعی ذره </a:t>
            </a:r>
            <a:r>
              <a:rPr lang="fa-IR" sz="3300" dirty="0" smtClean="0">
                <a:effectLst/>
                <a:cs typeface="B Kourosh" panose="00000400000000000000" pitchFamily="2" charset="-78"/>
              </a:rPr>
              <a:t>بنیادی</a:t>
            </a:r>
            <a:r>
              <a:rPr lang="fa-IR" sz="3300" dirty="0">
                <a:effectLst/>
                <a:cs typeface="B Kourosh" panose="00000400000000000000" pitchFamily="2" charset="-78"/>
              </a:rPr>
              <a:t> و یکی از اجزای اصلی تشکیل‌دهنده </a:t>
            </a:r>
            <a:r>
              <a:rPr lang="fa-IR" sz="3300" dirty="0" smtClean="0">
                <a:effectLst/>
                <a:cs typeface="B Kourosh" panose="00000400000000000000" pitchFamily="2" charset="-78"/>
              </a:rPr>
              <a:t>ماده است</a:t>
            </a:r>
            <a:r>
              <a:rPr lang="fa-IR" sz="3300" dirty="0">
                <a:effectLst/>
                <a:cs typeface="B Kourosh" panose="00000400000000000000" pitchFamily="2" charset="-78"/>
              </a:rPr>
              <a:t>. این کوارک به همراه کوارک بالا، نوترون (یک کوارک بالا، دو کوارک پایین) و پروتون (دو کوارک بالا، یک کوارک پایین) هسته اتم را می‌سازند. این کوارک جرو نسل اول ماده </a:t>
            </a:r>
            <a:r>
              <a:rPr lang="fa-IR" sz="3300" dirty="0" smtClean="0">
                <a:effectLst/>
                <a:cs typeface="B Kourosh" panose="00000400000000000000" pitchFamily="2" charset="-78"/>
              </a:rPr>
              <a:t>است.</a:t>
            </a:r>
          </a:p>
          <a:p>
            <a:pPr marL="36900" indent="0" algn="r">
              <a:buNone/>
            </a:pPr>
            <a:endParaRPr lang="en-US" sz="3300" dirty="0">
              <a:latin typeface="Cheri Liney" panose="00000400000000000000" pitchFamily="2" charset="0"/>
              <a:cs typeface="B Kourosh" panose="00000400000000000000" pitchFamily="2" charset="-78"/>
            </a:endParaRPr>
          </a:p>
          <a:p>
            <a:pPr marL="36900" indent="0" algn="r">
              <a:buNone/>
            </a:pPr>
            <a:r>
              <a:rPr lang="en-US" sz="3300" dirty="0" smtClean="0">
                <a:effectLst/>
                <a:latin typeface="Cheri Liney" panose="00000400000000000000" pitchFamily="2" charset="0"/>
                <a:cs typeface="Mj_East Extra Mediom" panose="020A0503020102020204" pitchFamily="18" charset="-78"/>
              </a:rPr>
              <a:t>down </a:t>
            </a:r>
            <a:r>
              <a:rPr lang="en-US" sz="3300" dirty="0" smtClean="0">
                <a:effectLst/>
                <a:latin typeface="Cheri Liney" panose="00000400000000000000" pitchFamily="2" charset="0"/>
                <a:cs typeface="Mj_East Extra Mediom" panose="020A0503020102020204" pitchFamily="18" charset="-78"/>
              </a:rPr>
              <a:t>quark</a:t>
            </a:r>
            <a:r>
              <a:rPr lang="fa-IR" sz="3300" dirty="0">
                <a:effectLst/>
                <a:latin typeface="Cheri Liney" panose="00000400000000000000" pitchFamily="2" charset="0"/>
                <a:cs typeface="B Kourosh" panose="00000400000000000000" pitchFamily="2" charset="-78"/>
              </a:rPr>
              <a:t>نام انگلیسی: </a:t>
            </a:r>
          </a:p>
          <a:p>
            <a:pPr marL="36900" indent="0" algn="r">
              <a:buNone/>
            </a:pPr>
            <a:endParaRPr lang="fa-IR" sz="3300" dirty="0" smtClean="0">
              <a:effectLst/>
              <a:latin typeface="Cheri Liney" panose="00000400000000000000" pitchFamily="2" charset="0"/>
              <a:cs typeface="B Kourosh" panose="00000400000000000000" pitchFamily="2" charset="-78"/>
            </a:endParaRPr>
          </a:p>
          <a:p>
            <a:pPr marL="36900" indent="0" algn="r">
              <a:buNone/>
            </a:pPr>
            <a:r>
              <a:rPr lang="en-US" sz="3300" dirty="0" smtClean="0">
                <a:effectLst/>
                <a:latin typeface="Cheri Liney" panose="00000400000000000000" pitchFamily="2" charset="0"/>
                <a:cs typeface="B Kourosh" panose="00000400000000000000" pitchFamily="2" charset="-78"/>
              </a:rPr>
              <a:t>D</a:t>
            </a:r>
            <a:r>
              <a:rPr lang="fa-IR" sz="3300" dirty="0" smtClean="0">
                <a:effectLst/>
                <a:latin typeface="Cheri Liney" panose="00000400000000000000" pitchFamily="2" charset="0"/>
                <a:cs typeface="B Kourosh" panose="00000400000000000000" pitchFamily="2" charset="-78"/>
              </a:rPr>
              <a:t>نماد: </a:t>
            </a:r>
            <a:endParaRPr lang="fa-IR" sz="3300" dirty="0" smtClean="0">
              <a:effectLst/>
              <a:latin typeface="A Rezvan" panose="01000500000000020002" pitchFamily="2" charset="-78"/>
              <a:cs typeface="B Kourosh" panose="00000400000000000000" pitchFamily="2" charset="-78"/>
            </a:endParaRPr>
          </a:p>
        </p:txBody>
      </p:sp>
    </p:spTree>
    <p:extLst>
      <p:ext uri="{BB962C8B-B14F-4D97-AF65-F5344CB8AC3E}">
        <p14:creationId xmlns:p14="http://schemas.microsoft.com/office/powerpoint/2010/main" val="1390004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latin typeface="W_hesam" panose="00000400000000000000" pitchFamily="2" charset="0"/>
                <a:cs typeface="Mj_Beirut" panose="00000400000000000000" pitchFamily="2" charset="-78"/>
              </a:rPr>
              <a:t>کوارک </a:t>
            </a:r>
            <a:r>
              <a:rPr lang="fa-IR" dirty="0" smtClean="0">
                <a:latin typeface="W_hesam" panose="00000400000000000000" pitchFamily="2" charset="0"/>
                <a:cs typeface="Mj_Beirut" panose="00000400000000000000" pitchFamily="2" charset="-78"/>
              </a:rPr>
              <a:t>افسون یا ربایشی </a:t>
            </a:r>
            <a:endParaRPr lang="en-US" dirty="0">
              <a:latin typeface="W_hesam" panose="00000400000000000000" pitchFamily="2" charset="0"/>
              <a:cs typeface="Mj_Beirut" panose="00000400000000000000" pitchFamily="2" charset="-78"/>
            </a:endParaRPr>
          </a:p>
        </p:txBody>
      </p:sp>
      <p:sp>
        <p:nvSpPr>
          <p:cNvPr id="3" name="Content Placeholder 2"/>
          <p:cNvSpPr>
            <a:spLocks noGrp="1"/>
          </p:cNvSpPr>
          <p:nvPr>
            <p:ph idx="1"/>
          </p:nvPr>
        </p:nvSpPr>
        <p:spPr>
          <a:xfrm>
            <a:off x="913795" y="1580050"/>
            <a:ext cx="10353762" cy="4864294"/>
          </a:xfrm>
        </p:spPr>
        <p:txBody>
          <a:bodyPr>
            <a:normAutofit/>
          </a:bodyPr>
          <a:lstStyle/>
          <a:p>
            <a:pPr marL="36900" indent="0" algn="r">
              <a:buNone/>
            </a:pPr>
            <a:r>
              <a:rPr lang="fa-IR" sz="3200" dirty="0">
                <a:effectLst/>
                <a:cs typeface="B Mitra" panose="00000400000000000000" pitchFamily="2" charset="-78"/>
              </a:rPr>
              <a:t>از نظر سنگینی در بین انواع کوارک‌ها سومین است، نوعی ذره بنیادی است. کوارک افسون را می‌توان درون هادرون‌ها یافت که ذرات زیراتمی متشکل از کوارک هستند. نمونه‌هایی از هادرون‌هایی که شامل کوارک افسون </a:t>
            </a:r>
            <a:r>
              <a:rPr lang="fa-IR" sz="3200" dirty="0" smtClean="0">
                <a:effectLst/>
                <a:cs typeface="B Mitra" panose="00000400000000000000" pitchFamily="2" charset="-78"/>
              </a:rPr>
              <a:t>هستند عبارتند از ذره سای ، مزون دی و باریون سیگما.</a:t>
            </a:r>
          </a:p>
          <a:p>
            <a:pPr marL="36900" indent="0" algn="r">
              <a:buNone/>
            </a:pPr>
            <a:endParaRPr lang="fa-IR" sz="3200" dirty="0" smtClean="0">
              <a:effectLst/>
              <a:cs typeface="B Mitra" panose="00000400000000000000" pitchFamily="2" charset="-78"/>
            </a:endParaRPr>
          </a:p>
          <a:p>
            <a:pPr marL="36900" indent="0" algn="r">
              <a:buNone/>
            </a:pPr>
            <a:r>
              <a:rPr lang="en-US" sz="3200" dirty="0" smtClean="0">
                <a:effectLst/>
                <a:latin typeface="Algerian" panose="04020705040A02060702" pitchFamily="82" charset="0"/>
                <a:cs typeface="B Mitra" panose="00000400000000000000" pitchFamily="2" charset="-78"/>
              </a:rPr>
              <a:t>Charm quark</a:t>
            </a:r>
            <a:r>
              <a:rPr lang="fa-IR" sz="3200" dirty="0">
                <a:effectLst/>
                <a:cs typeface="B Mitra" panose="00000400000000000000" pitchFamily="2" charset="-78"/>
              </a:rPr>
              <a:t>نام انگلیسی: </a:t>
            </a:r>
            <a:r>
              <a:rPr lang="en-US" sz="3200" dirty="0" smtClean="0">
                <a:effectLst/>
                <a:latin typeface="Algerian" panose="04020705040A02060702" pitchFamily="82" charset="0"/>
                <a:cs typeface="B Mitra" panose="00000400000000000000" pitchFamily="2" charset="-78"/>
              </a:rPr>
              <a:t> </a:t>
            </a:r>
            <a:endParaRPr lang="fa-IR" sz="3200" dirty="0" smtClean="0">
              <a:effectLst/>
              <a:latin typeface="Algerian" panose="04020705040A02060702" pitchFamily="82" charset="0"/>
              <a:cs typeface="B Mitra" panose="00000400000000000000" pitchFamily="2" charset="-78"/>
            </a:endParaRPr>
          </a:p>
          <a:p>
            <a:pPr marL="36900" indent="0" algn="r">
              <a:buNone/>
            </a:pPr>
            <a:endParaRPr lang="fa-IR" sz="3200" dirty="0">
              <a:effectLst/>
              <a:latin typeface="Algerian" panose="04020705040A02060702" pitchFamily="82" charset="0"/>
              <a:cs typeface="B Mitra" panose="00000400000000000000" pitchFamily="2" charset="-78"/>
            </a:endParaRPr>
          </a:p>
          <a:p>
            <a:pPr marL="36900" indent="0" algn="r">
              <a:buNone/>
            </a:pPr>
            <a:r>
              <a:rPr lang="fa-IR" sz="3200" dirty="0" smtClean="0">
                <a:effectLst/>
                <a:latin typeface="Algerian" panose="04020705040A02060702" pitchFamily="82" charset="0"/>
                <a:cs typeface="B Mitra" panose="00000400000000000000" pitchFamily="2" charset="-78"/>
              </a:rPr>
              <a:t> </a:t>
            </a:r>
            <a:r>
              <a:rPr lang="en-US" sz="3200" dirty="0" smtClean="0">
                <a:effectLst/>
                <a:latin typeface="Bowlby One SC" panose="02000505060000020004" pitchFamily="2" charset="0"/>
                <a:cs typeface="B Mitra" panose="00000400000000000000" pitchFamily="2" charset="-78"/>
              </a:rPr>
              <a:t>c</a:t>
            </a:r>
            <a:r>
              <a:rPr lang="fa-IR" sz="3200" dirty="0" smtClean="0">
                <a:effectLst/>
                <a:latin typeface="Algerian" panose="04020705040A02060702" pitchFamily="82" charset="0"/>
                <a:cs typeface="B Mitra" panose="00000400000000000000" pitchFamily="2" charset="-78"/>
              </a:rPr>
              <a:t>نماد: </a:t>
            </a:r>
            <a:endParaRPr lang="en-US" sz="3200" dirty="0">
              <a:cs typeface="B Mitra" panose="00000400000000000000" pitchFamily="2" charset="-78"/>
            </a:endParaRPr>
          </a:p>
        </p:txBody>
      </p:sp>
    </p:spTree>
    <p:extLst>
      <p:ext uri="{BB962C8B-B14F-4D97-AF65-F5344CB8AC3E}">
        <p14:creationId xmlns:p14="http://schemas.microsoft.com/office/powerpoint/2010/main" val="2825850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400595"/>
            <a:ext cx="10353762" cy="970450"/>
          </a:xfrm>
        </p:spPr>
        <p:txBody>
          <a:bodyPr/>
          <a:lstStyle/>
          <a:p>
            <a:r>
              <a:rPr lang="fa-IR" dirty="0" smtClean="0">
                <a:cs typeface="Mj_Dinar Two Light" panose="00000400000000000000" pitchFamily="2" charset="-78"/>
              </a:rPr>
              <a:t>کوارک </a:t>
            </a:r>
            <a:r>
              <a:rPr lang="fa-IR" dirty="0" smtClean="0">
                <a:cs typeface="Mj_Dinar Two Light" panose="00000400000000000000" pitchFamily="2" charset="-78"/>
              </a:rPr>
              <a:t>شگفت یا غیر ربایشی   </a:t>
            </a:r>
            <a:endParaRPr lang="en-US" dirty="0">
              <a:cs typeface="Mj_Dinar Two Light" panose="00000400000000000000" pitchFamily="2" charset="-78"/>
            </a:endParaRPr>
          </a:p>
        </p:txBody>
      </p:sp>
      <p:sp>
        <p:nvSpPr>
          <p:cNvPr id="3" name="Content Placeholder 2"/>
          <p:cNvSpPr>
            <a:spLocks noGrp="1"/>
          </p:cNvSpPr>
          <p:nvPr>
            <p:ph idx="1"/>
          </p:nvPr>
        </p:nvSpPr>
        <p:spPr>
          <a:xfrm>
            <a:off x="591060" y="1566987"/>
            <a:ext cx="10999229" cy="4916545"/>
          </a:xfrm>
        </p:spPr>
        <p:txBody>
          <a:bodyPr>
            <a:noAutofit/>
          </a:bodyPr>
          <a:lstStyle/>
          <a:p>
            <a:pPr marL="36900" indent="0" algn="r">
              <a:buNone/>
            </a:pPr>
            <a:r>
              <a:rPr lang="fa-IR" sz="3300" dirty="0">
                <a:effectLst/>
              </a:rPr>
              <a:t>از نظر سبکی در میان انواع کوارک‌ها سومین است، نوعی ذره بنیادی است. کوارک شگفت را می‌توان درون هادرون‌ها یافت که ذرات زیراتمی متشکل از کوارک هستند. نمونه‌هایی از هادرون‌هایی که شامل کوارک </a:t>
            </a:r>
            <a:r>
              <a:rPr lang="fa-IR" sz="3300" dirty="0" smtClean="0">
                <a:effectLst/>
              </a:rPr>
              <a:t>شگفت هستندعبارتند از کائون ، مزون دی شگفت و باریون سیگما </a:t>
            </a:r>
            <a:endParaRPr lang="en-US" sz="3300" dirty="0" smtClean="0">
              <a:latin typeface="Cheri Liney" panose="00000400000000000000" pitchFamily="2" charset="0"/>
              <a:cs typeface="B Kourosh" panose="00000400000000000000" pitchFamily="2" charset="-78"/>
            </a:endParaRPr>
          </a:p>
          <a:p>
            <a:pPr marL="36900" indent="0" algn="r">
              <a:buNone/>
            </a:pPr>
            <a:endParaRPr lang="fa-IR" sz="3300" dirty="0" smtClean="0">
              <a:effectLst/>
              <a:latin typeface="Cheri Liney" panose="00000400000000000000" pitchFamily="2" charset="0"/>
              <a:cs typeface="Mj_East Extra Mediom" panose="020A0503020102020204" pitchFamily="18" charset="-78"/>
            </a:endParaRPr>
          </a:p>
          <a:p>
            <a:pPr marL="36900" indent="0" algn="r">
              <a:buNone/>
            </a:pPr>
            <a:r>
              <a:rPr lang="en-US" sz="3300" dirty="0" smtClean="0">
                <a:effectLst/>
                <a:latin typeface="Algerian" panose="04020705040A02060702" pitchFamily="82" charset="0"/>
                <a:cs typeface="Mj_East Extra Mediom" panose="020A0503020102020204" pitchFamily="18" charset="-78"/>
              </a:rPr>
              <a:t>strange quark</a:t>
            </a:r>
            <a:r>
              <a:rPr lang="fa-IR" sz="3300" dirty="0" smtClean="0">
                <a:effectLst/>
                <a:latin typeface="Cheri Liney" panose="00000400000000000000" pitchFamily="2" charset="0"/>
                <a:cs typeface="B Kourosh" panose="00000400000000000000" pitchFamily="2" charset="-78"/>
              </a:rPr>
              <a:t>نام انگلیسی: </a:t>
            </a:r>
          </a:p>
          <a:p>
            <a:pPr marL="36900" indent="0" algn="r">
              <a:buNone/>
            </a:pPr>
            <a:endParaRPr lang="fa-IR" sz="3300" dirty="0" smtClean="0">
              <a:effectLst/>
              <a:latin typeface="Cheri Liney" panose="00000400000000000000" pitchFamily="2" charset="0"/>
              <a:cs typeface="B Kourosh" panose="00000400000000000000" pitchFamily="2" charset="-78"/>
            </a:endParaRPr>
          </a:p>
          <a:p>
            <a:pPr marL="36900" indent="0" algn="r">
              <a:buNone/>
            </a:pPr>
            <a:r>
              <a:rPr lang="en-US" sz="3300" dirty="0">
                <a:effectLst/>
                <a:latin typeface="Bowlby One SC" panose="02000505060000020004" pitchFamily="2" charset="0"/>
                <a:cs typeface="B Kourosh" panose="00000400000000000000" pitchFamily="2" charset="-78"/>
              </a:rPr>
              <a:t>s</a:t>
            </a:r>
            <a:r>
              <a:rPr lang="fa-IR" sz="3300" dirty="0" smtClean="0">
                <a:effectLst/>
                <a:latin typeface="Cheri Liney" panose="00000400000000000000" pitchFamily="2" charset="0"/>
                <a:cs typeface="B Kourosh" panose="00000400000000000000" pitchFamily="2" charset="-78"/>
              </a:rPr>
              <a:t>نماد: </a:t>
            </a:r>
            <a:endParaRPr lang="fa-IR" sz="3300" dirty="0" smtClean="0">
              <a:effectLst/>
              <a:latin typeface="A Rezvan" panose="01000500000000020002" pitchFamily="2" charset="-78"/>
              <a:cs typeface="B Kourosh" panose="00000400000000000000" pitchFamily="2" charset="-78"/>
            </a:endParaRPr>
          </a:p>
        </p:txBody>
      </p:sp>
    </p:spTree>
    <p:extLst>
      <p:ext uri="{BB962C8B-B14F-4D97-AF65-F5344CB8AC3E}">
        <p14:creationId xmlns:p14="http://schemas.microsoft.com/office/powerpoint/2010/main" val="2662504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361406"/>
            <a:ext cx="10353762" cy="970450"/>
          </a:xfrm>
        </p:spPr>
        <p:txBody>
          <a:bodyPr/>
          <a:lstStyle/>
          <a:p>
            <a:r>
              <a:rPr lang="fa-IR" dirty="0" smtClean="0">
                <a:cs typeface="B Homa" panose="00000400000000000000" pitchFamily="2" charset="-78"/>
              </a:rPr>
              <a:t>کوارک سر    </a:t>
            </a:r>
            <a:endParaRPr lang="en-US" dirty="0">
              <a:cs typeface="B Homa" panose="00000400000000000000" pitchFamily="2" charset="-78"/>
            </a:endParaRPr>
          </a:p>
        </p:txBody>
      </p:sp>
      <p:sp>
        <p:nvSpPr>
          <p:cNvPr id="3" name="Content Placeholder 2"/>
          <p:cNvSpPr>
            <a:spLocks noGrp="1"/>
          </p:cNvSpPr>
          <p:nvPr>
            <p:ph idx="1"/>
          </p:nvPr>
        </p:nvSpPr>
        <p:spPr>
          <a:xfrm>
            <a:off x="582913" y="1423297"/>
            <a:ext cx="11015523" cy="4916545"/>
          </a:xfrm>
        </p:spPr>
        <p:txBody>
          <a:bodyPr>
            <a:noAutofit/>
          </a:bodyPr>
          <a:lstStyle/>
          <a:p>
            <a:pPr marL="36900" indent="0" algn="r">
              <a:buNone/>
            </a:pPr>
            <a:r>
              <a:rPr lang="fa-IR" sz="3600" dirty="0">
                <a:effectLst/>
                <a:cs typeface="B Ferdosi" panose="00000400000000000000" pitchFamily="2" charset="-78"/>
              </a:rPr>
              <a:t>با نام </a:t>
            </a:r>
            <a:r>
              <a:rPr lang="fa-IR" sz="3600" b="1" dirty="0">
                <a:effectLst/>
                <a:cs typeface="B Ferdosi" panose="00000400000000000000" pitchFamily="2" charset="-78"/>
              </a:rPr>
              <a:t>کوارک تی</a:t>
            </a:r>
            <a:r>
              <a:rPr lang="fa-IR" sz="3600" dirty="0">
                <a:effectLst/>
                <a:cs typeface="B Ferdosi" panose="00000400000000000000" pitchFamily="2" charset="-78"/>
              </a:rPr>
              <a:t> یا </a:t>
            </a:r>
            <a:r>
              <a:rPr lang="fa-IR" sz="3600" b="1" dirty="0">
                <a:effectLst/>
                <a:cs typeface="B Ferdosi" panose="00000400000000000000" pitchFamily="2" charset="-78"/>
              </a:rPr>
              <a:t>کوارک حقیقت</a:t>
            </a:r>
            <a:r>
              <a:rPr lang="fa-IR" sz="3600" dirty="0">
                <a:effectLst/>
                <a:cs typeface="B Ferdosi" panose="00000400000000000000" pitchFamily="2" charset="-78"/>
              </a:rPr>
              <a:t> نیز شناخته می‌شود، یکی از ذرات بنیادی و از اجزای اصلی تشکیل‌دهنده </a:t>
            </a:r>
            <a:r>
              <a:rPr lang="fa-IR" sz="3600" dirty="0" smtClean="0">
                <a:effectLst/>
                <a:cs typeface="B Ferdosi" panose="00000400000000000000" pitchFamily="2" charset="-78"/>
              </a:rPr>
              <a:t>ماده است</a:t>
            </a:r>
            <a:r>
              <a:rPr lang="fa-IR" sz="3600" dirty="0">
                <a:effectLst/>
                <a:cs typeface="B Ferdosi" panose="00000400000000000000" pitchFamily="2" charset="-78"/>
              </a:rPr>
              <a:t>. مانند سایر کوارک‌ها، کوارک سر یک فرمیون </a:t>
            </a:r>
            <a:r>
              <a:rPr lang="fa-IR" sz="3600" dirty="0" smtClean="0">
                <a:effectLst/>
                <a:cs typeface="B Ferdosi" panose="00000400000000000000" pitchFamily="2" charset="-78"/>
              </a:rPr>
              <a:t>بنیادی با اسپشن 1/</a:t>
            </a:r>
            <a:r>
              <a:rPr lang="fa-IR" sz="3200" dirty="0" smtClean="0">
                <a:effectLst/>
                <a:cs typeface="B Ferdosi" panose="00000400000000000000" pitchFamily="2" charset="-78"/>
              </a:rPr>
              <a:t>2</a:t>
            </a:r>
            <a:r>
              <a:rPr lang="fa-IR" sz="3600" dirty="0" smtClean="0">
                <a:effectLst/>
                <a:cs typeface="B Ferdosi" panose="00000400000000000000" pitchFamily="2" charset="-78"/>
              </a:rPr>
              <a:t>است </a:t>
            </a:r>
            <a:r>
              <a:rPr lang="fa-IR" sz="3600" dirty="0">
                <a:effectLst/>
                <a:cs typeface="B Ferdosi" panose="00000400000000000000" pitchFamily="2" charset="-78"/>
              </a:rPr>
              <a:t>و هر چهار نیروی بنیادی را </a:t>
            </a:r>
            <a:r>
              <a:rPr lang="fa-IR" sz="3600" dirty="0" smtClean="0">
                <a:effectLst/>
                <a:cs typeface="B Ferdosi" panose="00000400000000000000" pitchFamily="2" charset="-78"/>
              </a:rPr>
              <a:t>تجربه </a:t>
            </a:r>
            <a:r>
              <a:rPr lang="fa-IR" sz="3600" dirty="0">
                <a:effectLst/>
                <a:cs typeface="B Ferdosi" panose="00000400000000000000" pitchFamily="2" charset="-78"/>
              </a:rPr>
              <a:t>می‌کند :‌گرانش، الکترومغناطیس، برهم‌کنش هسته‌ای ضعیف، برهم‌کنش</a:t>
            </a:r>
            <a:endParaRPr lang="fa-IR" sz="3600" dirty="0" smtClean="0">
              <a:effectLst/>
              <a:latin typeface="Cheri Liney" panose="00000400000000000000" pitchFamily="2" charset="0"/>
              <a:cs typeface="B Ferdosi" panose="00000400000000000000" pitchFamily="2" charset="-78"/>
            </a:endParaRPr>
          </a:p>
          <a:p>
            <a:pPr marL="36900" indent="0" algn="r">
              <a:buNone/>
            </a:pPr>
            <a:endParaRPr lang="fa-IR" sz="3200" dirty="0" smtClean="0">
              <a:effectLst/>
              <a:latin typeface="Algerian" panose="04020705040A02060702" pitchFamily="82" charset="0"/>
              <a:cs typeface="Mj_East Extra Mediom" panose="020A0503020102020204" pitchFamily="18" charset="-78"/>
            </a:endParaRPr>
          </a:p>
          <a:p>
            <a:pPr marL="36900" indent="0" algn="r">
              <a:buNone/>
            </a:pPr>
            <a:r>
              <a:rPr lang="en-US" sz="3200" dirty="0" smtClean="0">
                <a:effectLst/>
                <a:latin typeface="Bernard MT Condensed" panose="02050806060905020404" pitchFamily="18" charset="0"/>
                <a:cs typeface="Mj_East Extra Mediom" panose="020A0503020102020204" pitchFamily="18" charset="-78"/>
              </a:rPr>
              <a:t>top quark</a:t>
            </a:r>
            <a:r>
              <a:rPr lang="fa-IR" sz="3200" dirty="0" smtClean="0">
                <a:effectLst/>
                <a:latin typeface="Cheri Liney" panose="00000400000000000000" pitchFamily="2" charset="0"/>
                <a:cs typeface="B Kourosh" panose="00000400000000000000" pitchFamily="2" charset="-78"/>
              </a:rPr>
              <a:t>نام انگلیسی: </a:t>
            </a:r>
          </a:p>
          <a:p>
            <a:pPr marL="36900" indent="0" algn="r">
              <a:buNone/>
            </a:pPr>
            <a:endParaRPr lang="fa-IR" sz="3200" dirty="0" smtClean="0">
              <a:effectLst/>
              <a:latin typeface="Cheri Liney" panose="00000400000000000000" pitchFamily="2" charset="0"/>
              <a:cs typeface="B Kourosh" panose="00000400000000000000" pitchFamily="2" charset="-78"/>
            </a:endParaRPr>
          </a:p>
          <a:p>
            <a:pPr marL="36900" indent="0" algn="r">
              <a:buNone/>
            </a:pPr>
            <a:r>
              <a:rPr lang="en-US" sz="3200" dirty="0" smtClean="0">
                <a:effectLst/>
                <a:latin typeface="Gill Sans Ultra Bold" panose="020B0A02020104020203" pitchFamily="34" charset="0"/>
                <a:cs typeface="B Kourosh" panose="00000400000000000000" pitchFamily="2" charset="-78"/>
              </a:rPr>
              <a:t>t</a:t>
            </a:r>
            <a:r>
              <a:rPr lang="fa-IR" sz="3200" dirty="0" smtClean="0">
                <a:effectLst/>
                <a:latin typeface="Cheri Liney" panose="00000400000000000000" pitchFamily="2" charset="0"/>
                <a:cs typeface="B Kourosh" panose="00000400000000000000" pitchFamily="2" charset="-78"/>
              </a:rPr>
              <a:t>نماد: </a:t>
            </a:r>
            <a:endParaRPr lang="fa-IR" sz="3200" dirty="0" smtClean="0">
              <a:effectLst/>
              <a:latin typeface="A Rezvan" panose="01000500000000020002" pitchFamily="2" charset="-78"/>
              <a:cs typeface="B Kourosh" panose="00000400000000000000" pitchFamily="2" charset="-78"/>
            </a:endParaRPr>
          </a:p>
        </p:txBody>
      </p:sp>
    </p:spTree>
    <p:extLst>
      <p:ext uri="{BB962C8B-B14F-4D97-AF65-F5344CB8AC3E}">
        <p14:creationId xmlns:p14="http://schemas.microsoft.com/office/powerpoint/2010/main" val="2457331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4E20B4-B38C-431D-97FB-559753C4CD10}"/>
              </a:ext>
              <a:ext uri="{C183D7F6-B498-43B3-948B-1728B52AA6E4}">
                <adec:decorative xmlns="" xmlns:adec="http://schemas.microsoft.com/office/drawing/2017/decorative" val="1"/>
              </a:ext>
            </a:extLst>
          </p:cNvPr>
          <p:cNvPicPr>
            <a:picLocks noChangeAspect="1"/>
          </p:cNvPicPr>
          <p:nvPr/>
        </p:nvPicPr>
        <p:blipFill rotWithShape="1">
          <a:blip r:embed="rId2"/>
          <a:srcRect b="25000"/>
          <a:stretch/>
        </p:blipFill>
        <p:spPr>
          <a:xfrm>
            <a:off x="-5314" y="10"/>
            <a:ext cx="12191980" cy="68579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045" y="1119192"/>
            <a:ext cx="10089261" cy="4619625"/>
          </a:xfrm>
          <a:prstGeom prst="rect">
            <a:avLst/>
          </a:prstGeom>
          <a:ln w="228600" cap="sq" cmpd="thickThin">
            <a:solidFill>
              <a:srgbClr val="FFFFFF"/>
            </a:solidFill>
            <a:prstDash val="solid"/>
            <a:miter lim="800000"/>
          </a:ln>
          <a:effectLst>
            <a:innerShdw blurRad="76200">
              <a:srgbClr val="000000"/>
            </a:innerShdw>
          </a:effectLst>
        </p:spPr>
      </p:pic>
    </p:spTree>
    <p:extLst>
      <p:ext uri="{BB962C8B-B14F-4D97-AF65-F5344CB8AC3E}">
        <p14:creationId xmlns:p14="http://schemas.microsoft.com/office/powerpoint/2010/main" val="3195095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A Sardar Hoor" panose="00000400000000000000" pitchFamily="2" charset="-78"/>
              </a:rPr>
              <a:t>لپتون ها</a:t>
            </a:r>
            <a:endParaRPr lang="en-US" dirty="0">
              <a:cs typeface="A Sardar Hoor" panose="00000400000000000000" pitchFamily="2" charset="-78"/>
            </a:endParaRPr>
          </a:p>
        </p:txBody>
      </p:sp>
      <p:sp>
        <p:nvSpPr>
          <p:cNvPr id="3" name="Content Placeholder 2"/>
          <p:cNvSpPr>
            <a:spLocks noGrp="1"/>
          </p:cNvSpPr>
          <p:nvPr>
            <p:ph idx="1"/>
          </p:nvPr>
        </p:nvSpPr>
        <p:spPr>
          <a:xfrm>
            <a:off x="365760" y="1732449"/>
            <a:ext cx="10901797" cy="4058751"/>
          </a:xfrm>
        </p:spPr>
        <p:txBody>
          <a:bodyPr>
            <a:normAutofit/>
          </a:bodyPr>
          <a:lstStyle/>
          <a:p>
            <a:pPr marL="36900" indent="0" algn="r">
              <a:buNone/>
            </a:pPr>
            <a:r>
              <a:rPr lang="fa-IR" sz="4800" dirty="0" smtClean="0">
                <a:latin typeface="A Rezvan" panose="01000500000000020002" pitchFamily="2" charset="-78"/>
                <a:cs typeface="B Vahid" panose="00000700000000000000" pitchFamily="2" charset="-78"/>
              </a:rPr>
              <a:t>لپتون ها ذراتی هستند که تحت تاثیر نیروهای هسته ای قوی قرار نمی گیرند برای مثال : الکترون ها ، پوزیترون ها ، موئون ها ، نوترینوها و پاد نوترینوها جزو لپتون ها محسوب می شوند </a:t>
            </a:r>
            <a:endParaRPr lang="en-US" sz="4800" dirty="0">
              <a:latin typeface="A Rezvan" panose="01000500000000020002" pitchFamily="2" charset="-78"/>
              <a:cs typeface="B Vahid" panose="00000700000000000000" pitchFamily="2" charset="-78"/>
            </a:endParaRPr>
          </a:p>
        </p:txBody>
      </p:sp>
    </p:spTree>
    <p:extLst>
      <p:ext uri="{BB962C8B-B14F-4D97-AF65-F5344CB8AC3E}">
        <p14:creationId xmlns:p14="http://schemas.microsoft.com/office/powerpoint/2010/main" val="2977481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361406"/>
            <a:ext cx="10353762" cy="970450"/>
          </a:xfrm>
        </p:spPr>
        <p:txBody>
          <a:bodyPr>
            <a:normAutofit/>
          </a:bodyPr>
          <a:lstStyle/>
          <a:p>
            <a:r>
              <a:rPr lang="fa-IR" sz="4400" dirty="0" smtClean="0">
                <a:cs typeface="B Setareh" panose="00000700000000000000" pitchFamily="2" charset="-78"/>
              </a:rPr>
              <a:t>میون </a:t>
            </a:r>
            <a:endParaRPr lang="en-US" sz="4400" dirty="0">
              <a:cs typeface="B Setareh" panose="00000700000000000000" pitchFamily="2" charset="-78"/>
            </a:endParaRPr>
          </a:p>
        </p:txBody>
      </p:sp>
      <p:sp>
        <p:nvSpPr>
          <p:cNvPr id="3" name="Content Placeholder 2"/>
          <p:cNvSpPr>
            <a:spLocks noGrp="1"/>
          </p:cNvSpPr>
          <p:nvPr>
            <p:ph idx="1"/>
          </p:nvPr>
        </p:nvSpPr>
        <p:spPr>
          <a:xfrm>
            <a:off x="506994" y="1449423"/>
            <a:ext cx="11167362" cy="5055880"/>
          </a:xfrm>
        </p:spPr>
        <p:txBody>
          <a:bodyPr>
            <a:noAutofit/>
          </a:bodyPr>
          <a:lstStyle/>
          <a:p>
            <a:pPr marL="36900" indent="0" algn="r">
              <a:buNone/>
            </a:pPr>
            <a:r>
              <a:rPr lang="fa-IR" sz="3300" dirty="0">
                <a:effectLst/>
              </a:rPr>
              <a:t>یا موئون ذره بنیادی این ذرات نیز از خانوادهٔ فرمیون‌ها و گروه لپتون‌ها هستند و دارای </a:t>
            </a:r>
            <a:r>
              <a:rPr lang="fa-IR" sz="3300" u="sng" dirty="0" smtClean="0">
                <a:effectLst/>
              </a:rPr>
              <a:t>اسپین 0.5 </a:t>
            </a:r>
          </a:p>
          <a:p>
            <a:pPr marL="36900" indent="0" algn="r">
              <a:buNone/>
            </a:pPr>
            <a:r>
              <a:rPr lang="fa-IR" sz="3300" dirty="0" smtClean="0">
                <a:effectLst/>
              </a:rPr>
              <a:t>105.6583می‌باشد </a:t>
            </a:r>
            <a:r>
              <a:rPr lang="en-US" sz="3300" dirty="0" smtClean="0">
                <a:effectLst/>
              </a:rPr>
              <a:t>(MeV/C2) </a:t>
            </a:r>
            <a:r>
              <a:rPr lang="fa-IR" sz="3300" u="sng" dirty="0" smtClean="0">
                <a:effectLst/>
              </a:rPr>
              <a:t>ب</a:t>
            </a:r>
            <a:r>
              <a:rPr lang="fa-IR" sz="3300" dirty="0" smtClean="0">
                <a:effectLst/>
              </a:rPr>
              <a:t>ار </a:t>
            </a:r>
            <a:r>
              <a:rPr lang="fa-IR" sz="3300" dirty="0">
                <a:effectLst/>
              </a:rPr>
              <a:t>این ذرات همانند الكترون است </a:t>
            </a:r>
            <a:r>
              <a:rPr lang="fa-IR" sz="3300" dirty="0" smtClean="0">
                <a:effectLst/>
              </a:rPr>
              <a:t>وجرمشان</a:t>
            </a:r>
            <a:endParaRPr lang="fa-IR" sz="3300" dirty="0" smtClean="0">
              <a:effectLst/>
              <a:latin typeface="Bernard MT Condensed" panose="02050806060905020404" pitchFamily="18" charset="0"/>
              <a:cs typeface="Mj_East Extra Mediom" panose="020A0503020102020204" pitchFamily="18" charset="-78"/>
            </a:endParaRPr>
          </a:p>
          <a:p>
            <a:pPr marL="36900" indent="0" algn="r">
              <a:buNone/>
            </a:pPr>
            <a:endParaRPr lang="fa-IR" sz="3300" dirty="0" smtClean="0">
              <a:effectLst/>
              <a:latin typeface="Bernard MT Condensed" panose="02050806060905020404" pitchFamily="18" charset="0"/>
              <a:cs typeface="Mj_East Extra Mediom" panose="020A0503020102020204" pitchFamily="18" charset="-78"/>
            </a:endParaRPr>
          </a:p>
          <a:p>
            <a:pPr marL="36900" indent="0" algn="r">
              <a:buNone/>
            </a:pPr>
            <a:endParaRPr lang="en-US" sz="3300" dirty="0" smtClean="0">
              <a:effectLst/>
              <a:latin typeface="Bernard MT Condensed" panose="02050806060905020404" pitchFamily="18" charset="0"/>
              <a:cs typeface="Mj_East Extra Mediom" panose="020A0503020102020204" pitchFamily="18" charset="-78"/>
            </a:endParaRPr>
          </a:p>
          <a:p>
            <a:pPr marL="36900" indent="0" algn="r">
              <a:buNone/>
            </a:pPr>
            <a:r>
              <a:rPr lang="en-US" sz="3300" dirty="0" err="1" smtClean="0">
                <a:effectLst/>
                <a:latin typeface="Broadway" panose="04040905080B02020502" pitchFamily="82" charset="0"/>
                <a:cs typeface="Mj_East Extra Mediom" panose="020A0503020102020204" pitchFamily="18" charset="-78"/>
              </a:rPr>
              <a:t>moun</a:t>
            </a:r>
            <a:r>
              <a:rPr lang="fa-IR" sz="3300" dirty="0" smtClean="0">
                <a:effectLst/>
                <a:latin typeface="Cheri Liney" panose="00000400000000000000" pitchFamily="2" charset="0"/>
                <a:cs typeface="B Kourosh" panose="00000400000000000000" pitchFamily="2" charset="-78"/>
              </a:rPr>
              <a:t>نام انگلیسی: </a:t>
            </a:r>
          </a:p>
        </p:txBody>
      </p:sp>
    </p:spTree>
    <p:extLst>
      <p:ext uri="{BB962C8B-B14F-4D97-AF65-F5344CB8AC3E}">
        <p14:creationId xmlns:p14="http://schemas.microsoft.com/office/powerpoint/2010/main" val="258375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361406"/>
            <a:ext cx="10353762" cy="970450"/>
          </a:xfrm>
        </p:spPr>
        <p:txBody>
          <a:bodyPr>
            <a:normAutofit/>
          </a:bodyPr>
          <a:lstStyle/>
          <a:p>
            <a:r>
              <a:rPr lang="fa-IR" sz="4400" dirty="0" smtClean="0">
                <a:cs typeface="B Mahsa" panose="00000400000000000000" pitchFamily="2" charset="-78"/>
              </a:rPr>
              <a:t>پوزیترون ها </a:t>
            </a:r>
            <a:endParaRPr lang="en-US" sz="4400" dirty="0">
              <a:cs typeface="B Mahsa" panose="00000400000000000000" pitchFamily="2" charset="-78"/>
            </a:endParaRPr>
          </a:p>
        </p:txBody>
      </p:sp>
      <p:sp>
        <p:nvSpPr>
          <p:cNvPr id="3" name="Content Placeholder 2"/>
          <p:cNvSpPr>
            <a:spLocks noGrp="1"/>
          </p:cNvSpPr>
          <p:nvPr>
            <p:ph idx="1"/>
          </p:nvPr>
        </p:nvSpPr>
        <p:spPr>
          <a:xfrm>
            <a:off x="506994" y="1449423"/>
            <a:ext cx="11167362" cy="5055880"/>
          </a:xfrm>
        </p:spPr>
        <p:txBody>
          <a:bodyPr>
            <a:noAutofit/>
          </a:bodyPr>
          <a:lstStyle/>
          <a:p>
            <a:pPr marL="36900" indent="0" algn="r">
              <a:buNone/>
            </a:pPr>
            <a:r>
              <a:rPr lang="fa-IR" sz="3300" dirty="0">
                <a:effectLst/>
                <a:cs typeface="B Vahid" panose="00000700000000000000" pitchFamily="2" charset="-78"/>
              </a:rPr>
              <a:t>اولین نشانه‌های وجود </a:t>
            </a:r>
            <a:r>
              <a:rPr lang="fa-IR" sz="3300" b="1" dirty="0">
                <a:effectLst/>
                <a:cs typeface="B Vahid" panose="00000700000000000000" pitchFamily="2" charset="-78"/>
              </a:rPr>
              <a:t>پوزیترون</a:t>
            </a:r>
            <a:r>
              <a:rPr lang="fa-IR" sz="3300" dirty="0">
                <a:effectLst/>
                <a:cs typeface="B Vahid" panose="00000700000000000000" pitchFamily="2" charset="-78"/>
              </a:rPr>
              <a:t> یعنی ضدذره سبکی که تنها اختلاف آن با الکترون در علامت بار است در سال ۱۹۳۲ به کمک اتاقک ابر ویلسون به دست آمد. در اتاقک ابر ویلسون واقع در میدان مغناطیسی رد باریکی که به‌طور آشکار مربوط به یک ذره تک بار و خیلی سبک همانند الکترون بود، مشاهده شد که در جهتی متناظر با بار مثبت منحرف می‌شد.</a:t>
            </a:r>
            <a:endParaRPr lang="fa-IR" sz="3300" dirty="0" smtClean="0">
              <a:effectLst/>
              <a:latin typeface="Bernard MT Condensed" panose="02050806060905020404" pitchFamily="18" charset="0"/>
              <a:cs typeface="B Vahid" panose="00000700000000000000" pitchFamily="2" charset="-78"/>
            </a:endParaRPr>
          </a:p>
          <a:p>
            <a:pPr marL="36900" indent="0" algn="r">
              <a:buNone/>
            </a:pPr>
            <a:endParaRPr lang="en-US" sz="3300" dirty="0" smtClean="0">
              <a:effectLst/>
              <a:latin typeface="Bernard MT Condensed" panose="02050806060905020404" pitchFamily="18" charset="0"/>
              <a:cs typeface="Mj_East Extra Mediom" panose="020A0503020102020204" pitchFamily="18" charset="-78"/>
            </a:endParaRPr>
          </a:p>
          <a:p>
            <a:pPr marL="36900" indent="0" algn="r">
              <a:buNone/>
            </a:pPr>
            <a:r>
              <a:rPr lang="en-US" sz="4000" dirty="0">
                <a:effectLst/>
                <a:latin typeface="Chiller" panose="04020404031007020602" pitchFamily="82" charset="0"/>
              </a:rPr>
              <a:t>Antimatter</a:t>
            </a:r>
            <a:r>
              <a:rPr lang="fa-IR" sz="3300" dirty="0" smtClean="0">
                <a:effectLst/>
                <a:latin typeface="Cheri Liney" panose="00000400000000000000" pitchFamily="2" charset="0"/>
                <a:cs typeface="B Kourosh" panose="00000400000000000000" pitchFamily="2" charset="-78"/>
              </a:rPr>
              <a:t>نام انگلیسی: </a:t>
            </a:r>
          </a:p>
        </p:txBody>
      </p:sp>
    </p:spTree>
    <p:extLst>
      <p:ext uri="{BB962C8B-B14F-4D97-AF65-F5344CB8AC3E}">
        <p14:creationId xmlns:p14="http://schemas.microsoft.com/office/powerpoint/2010/main" val="1316972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Davat" panose="00000400000000000000" pitchFamily="2" charset="-78"/>
              </a:rPr>
              <a:t>مولکول </a:t>
            </a:r>
            <a:endParaRPr lang="en-US" dirty="0">
              <a:cs typeface="B Davat" panose="00000400000000000000" pitchFamily="2" charset="-78"/>
            </a:endParaRPr>
          </a:p>
        </p:txBody>
      </p:sp>
      <p:sp>
        <p:nvSpPr>
          <p:cNvPr id="3" name="Content Placeholder 2"/>
          <p:cNvSpPr>
            <a:spLocks noGrp="1"/>
          </p:cNvSpPr>
          <p:nvPr>
            <p:ph idx="1"/>
          </p:nvPr>
        </p:nvSpPr>
        <p:spPr/>
        <p:txBody>
          <a:bodyPr>
            <a:normAutofit/>
          </a:bodyPr>
          <a:lstStyle/>
          <a:p>
            <a:pPr marL="36900" indent="0" algn="r">
              <a:buNone/>
            </a:pPr>
            <a:r>
              <a:rPr lang="fa-IR" sz="2800" dirty="0">
                <a:effectLst/>
                <a:cs typeface="B Mehr" panose="00000700000000000000" pitchFamily="2" charset="-78"/>
              </a:rPr>
              <a:t>مولکول به کوچکترین واحدی از یک ماده می‌گویند که از دو یا چند </a:t>
            </a:r>
            <a:r>
              <a:rPr lang="fa-IR" sz="2800" b="1" dirty="0" smtClean="0">
                <a:effectLst/>
                <a:cs typeface="B Mehr" panose="00000700000000000000" pitchFamily="2" charset="-78"/>
              </a:rPr>
              <a:t>اتم</a:t>
            </a:r>
            <a:r>
              <a:rPr lang="fa-IR" sz="2800" dirty="0">
                <a:effectLst/>
                <a:cs typeface="B Mehr" panose="00000700000000000000" pitchFamily="2" charset="-78"/>
              </a:rPr>
              <a:t> </a:t>
            </a:r>
            <a:r>
              <a:rPr lang="fa-IR" sz="2800" dirty="0" smtClean="0">
                <a:effectLst/>
                <a:cs typeface="B Mehr" panose="00000700000000000000" pitchFamily="2" charset="-78"/>
              </a:rPr>
              <a:t>تشکیل </a:t>
            </a:r>
            <a:r>
              <a:rPr lang="fa-IR" sz="2800" dirty="0">
                <a:effectLst/>
                <a:cs typeface="B Mehr" panose="00000700000000000000" pitchFamily="2" charset="-78"/>
              </a:rPr>
              <a:t>شده باشد. به عبارت دیگر، کوچکترین واحد از یک ماده خالص که دارای ترکیب و خواص شیمیایی یکسان با آن ماده باشد، مولکول نام دارد</a:t>
            </a:r>
            <a:endParaRPr lang="en-US" sz="2800" dirty="0">
              <a:cs typeface="B Mehr" panose="00000700000000000000" pitchFamily="2" charset="-78"/>
            </a:endParaRPr>
          </a:p>
        </p:txBody>
      </p:sp>
    </p:spTree>
    <p:extLst>
      <p:ext uri="{BB962C8B-B14F-4D97-AF65-F5344CB8AC3E}">
        <p14:creationId xmlns:p14="http://schemas.microsoft.com/office/powerpoint/2010/main" val="246474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361406"/>
            <a:ext cx="10353762" cy="970450"/>
          </a:xfrm>
        </p:spPr>
        <p:txBody>
          <a:bodyPr>
            <a:normAutofit/>
          </a:bodyPr>
          <a:lstStyle/>
          <a:p>
            <a:r>
              <a:rPr lang="fa-IR" sz="4400" dirty="0" smtClean="0">
                <a:cs typeface="B Esfehan" panose="00000700000000000000" pitchFamily="2" charset="-78"/>
              </a:rPr>
              <a:t>لپتون تاو </a:t>
            </a:r>
            <a:endParaRPr lang="en-US" sz="4400" dirty="0">
              <a:cs typeface="B Esfehan" panose="00000700000000000000" pitchFamily="2" charset="-78"/>
            </a:endParaRPr>
          </a:p>
        </p:txBody>
      </p:sp>
      <p:sp>
        <p:nvSpPr>
          <p:cNvPr id="3" name="Content Placeholder 2"/>
          <p:cNvSpPr>
            <a:spLocks noGrp="1"/>
          </p:cNvSpPr>
          <p:nvPr>
            <p:ph idx="1"/>
          </p:nvPr>
        </p:nvSpPr>
        <p:spPr>
          <a:xfrm>
            <a:off x="506994" y="1449423"/>
            <a:ext cx="11167362" cy="5055880"/>
          </a:xfrm>
        </p:spPr>
        <p:txBody>
          <a:bodyPr>
            <a:noAutofit/>
          </a:bodyPr>
          <a:lstStyle/>
          <a:p>
            <a:pPr marL="36900" indent="0" algn="r">
              <a:buNone/>
            </a:pPr>
            <a:r>
              <a:rPr lang="fa-IR" sz="2800" dirty="0">
                <a:effectLst/>
                <a:cs typeface="B Kourosh" panose="00000400000000000000" pitchFamily="2" charset="-78"/>
              </a:rPr>
              <a:t>یکی از لپتون‌های رده سوم می‌باشد که بر گرانش٬الکترومغناطیس و نیروی ضعیف اثر می‌کند جرمش 1776.99 مگاالکترون‌ولت بر مجذور سرعت نور </a:t>
            </a:r>
            <a:r>
              <a:rPr lang="fa-IR" sz="2800" dirty="0" smtClean="0">
                <a:effectLst/>
                <a:cs typeface="B Kourosh" panose="00000400000000000000" pitchFamily="2" charset="-78"/>
              </a:rPr>
              <a:t>است</a:t>
            </a:r>
          </a:p>
          <a:p>
            <a:pPr algn="r"/>
            <a:r>
              <a:rPr lang="fa-IR" sz="2800" dirty="0">
                <a:effectLst/>
                <a:cs typeface="B Kourosh" panose="00000400000000000000" pitchFamily="2" charset="-78"/>
              </a:rPr>
              <a:t>در 17.84% موارداز واپاشی تاو به تولید تاو نوترینو٬الکترون نوترینو و الکترون می انجامد.</a:t>
            </a:r>
          </a:p>
          <a:p>
            <a:pPr algn="r"/>
            <a:r>
              <a:rPr lang="fa-IR" sz="2800" dirty="0">
                <a:effectLst/>
                <a:cs typeface="B Kourosh" panose="00000400000000000000" pitchFamily="2" charset="-78"/>
              </a:rPr>
              <a:t>در 17.36% موارد از واپاشی تاو به تولید میون٬تاو نوترینو و میون نوترینو می انجامد.</a:t>
            </a:r>
          </a:p>
          <a:p>
            <a:pPr algn="r"/>
            <a:r>
              <a:rPr lang="fa-IR" sz="2800" dirty="0" smtClean="0">
                <a:effectLst/>
                <a:cs typeface="B Kourosh" panose="00000400000000000000" pitchFamily="2" charset="-78"/>
              </a:rPr>
              <a:t>در بقیه موارد به بوزون وی واپاشی می شود </a:t>
            </a:r>
          </a:p>
          <a:p>
            <a:pPr marL="36900" indent="0" algn="r">
              <a:buNone/>
            </a:pPr>
            <a:endParaRPr lang="fa-IR" sz="2800" dirty="0" smtClean="0">
              <a:effectLst/>
              <a:latin typeface="Bernard MT Condensed" panose="02050806060905020404" pitchFamily="18" charset="0"/>
              <a:cs typeface="B Kourosh" panose="00000400000000000000" pitchFamily="2" charset="-78"/>
            </a:endParaRPr>
          </a:p>
          <a:p>
            <a:pPr marL="36900" indent="0" algn="r">
              <a:buNone/>
            </a:pPr>
            <a:endParaRPr lang="en-US" sz="2800" dirty="0" smtClean="0">
              <a:effectLst/>
              <a:latin typeface="Bernard MT Condensed" panose="02050806060905020404" pitchFamily="18" charset="0"/>
              <a:cs typeface="Mj_East Extra Mediom" panose="020A0503020102020204" pitchFamily="18" charset="-78"/>
            </a:endParaRPr>
          </a:p>
          <a:p>
            <a:pPr marL="36900" indent="0" algn="r">
              <a:buNone/>
            </a:pPr>
            <a:r>
              <a:rPr lang="en-US" sz="2800" dirty="0" smtClean="0">
                <a:effectLst/>
                <a:latin typeface="Courgette" panose="02000603070400060004" pitchFamily="2" charset="0"/>
                <a:cs typeface="Mj_East Extra Mediom" panose="020A0503020102020204" pitchFamily="18" charset="-78"/>
              </a:rPr>
              <a:t>Lepton tau</a:t>
            </a:r>
            <a:r>
              <a:rPr lang="fa-IR" sz="2800" dirty="0" smtClean="0">
                <a:effectLst/>
                <a:latin typeface="Cheri Liney" panose="00000400000000000000" pitchFamily="2" charset="0"/>
                <a:cs typeface="B Kourosh" panose="00000400000000000000" pitchFamily="2" charset="-78"/>
              </a:rPr>
              <a:t>نام انگلیسی: </a:t>
            </a:r>
          </a:p>
        </p:txBody>
      </p:sp>
    </p:spTree>
    <p:extLst>
      <p:ext uri="{BB962C8B-B14F-4D97-AF65-F5344CB8AC3E}">
        <p14:creationId xmlns:p14="http://schemas.microsoft.com/office/powerpoint/2010/main" val="822463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361406"/>
            <a:ext cx="10353762" cy="970450"/>
          </a:xfrm>
        </p:spPr>
        <p:txBody>
          <a:bodyPr>
            <a:normAutofit/>
          </a:bodyPr>
          <a:lstStyle/>
          <a:p>
            <a:r>
              <a:rPr lang="fa-IR" sz="4400" dirty="0" smtClean="0">
                <a:cs typeface="B Tabassom" panose="00000400000000000000" pitchFamily="2" charset="-78"/>
              </a:rPr>
              <a:t>الکترون نوترینو </a:t>
            </a:r>
            <a:endParaRPr lang="en-US" sz="4400" dirty="0">
              <a:cs typeface="B Tabassom" panose="00000400000000000000" pitchFamily="2" charset="-78"/>
            </a:endParaRPr>
          </a:p>
        </p:txBody>
      </p:sp>
      <p:sp>
        <p:nvSpPr>
          <p:cNvPr id="3" name="Content Placeholder 2"/>
          <p:cNvSpPr>
            <a:spLocks noGrp="1"/>
          </p:cNvSpPr>
          <p:nvPr>
            <p:ph idx="1"/>
          </p:nvPr>
        </p:nvSpPr>
        <p:spPr>
          <a:xfrm>
            <a:off x="506994" y="1449423"/>
            <a:ext cx="11167362" cy="5055880"/>
          </a:xfrm>
        </p:spPr>
        <p:txBody>
          <a:bodyPr>
            <a:noAutofit/>
          </a:bodyPr>
          <a:lstStyle/>
          <a:p>
            <a:pPr marL="36900" indent="0" algn="r">
              <a:buNone/>
            </a:pPr>
            <a:r>
              <a:rPr lang="fa-IR" sz="3300" dirty="0">
                <a:effectLst/>
                <a:cs typeface="Mj_Tunisia Bold" panose="00000400000000000000" pitchFamily="2" charset="-78"/>
              </a:rPr>
              <a:t>یکی از ذرات بنیادی زیراتمی است که بار الکتریکی ندارد. این نوع نوترینو همراه با الکترون، نسل نخست لپتون‌ها را تشکیل می‌دهد و به این دلیل الکترون نوترینو نامیده می‌شود.</a:t>
            </a:r>
            <a:endParaRPr lang="fa-IR" sz="3300" dirty="0" smtClean="0">
              <a:effectLst/>
              <a:latin typeface="Bernard MT Condensed" panose="02050806060905020404" pitchFamily="18" charset="0"/>
              <a:cs typeface="Mj_Tunisia Bold" panose="00000400000000000000" pitchFamily="2" charset="-78"/>
            </a:endParaRPr>
          </a:p>
          <a:p>
            <a:pPr marL="36900" indent="0" algn="r">
              <a:buNone/>
            </a:pPr>
            <a:endParaRPr lang="en-US" sz="3300" dirty="0" smtClean="0">
              <a:effectLst/>
              <a:latin typeface="Bernard MT Condensed" panose="02050806060905020404" pitchFamily="18" charset="0"/>
              <a:cs typeface="Mj_East Extra Mediom" panose="020A0503020102020204" pitchFamily="18" charset="-78"/>
            </a:endParaRPr>
          </a:p>
          <a:p>
            <a:pPr marL="36900" indent="0" algn="r">
              <a:buNone/>
            </a:pPr>
            <a:endParaRPr lang="fa-IR" sz="3300" dirty="0" smtClean="0">
              <a:effectLst/>
              <a:latin typeface="Courgette" panose="02000603070400060004" pitchFamily="2" charset="0"/>
              <a:cs typeface="Mj_East Extra Mediom" panose="020A0503020102020204" pitchFamily="18" charset="-78"/>
            </a:endParaRPr>
          </a:p>
          <a:p>
            <a:pPr marL="36900" indent="0" algn="r">
              <a:buNone/>
            </a:pPr>
            <a:endParaRPr lang="fa-IR" sz="3300" dirty="0">
              <a:effectLst/>
              <a:latin typeface="Courgette" panose="02000603070400060004" pitchFamily="2" charset="0"/>
              <a:cs typeface="Mj_East Extra Mediom" panose="020A0503020102020204" pitchFamily="18" charset="-78"/>
            </a:endParaRPr>
          </a:p>
          <a:p>
            <a:pPr marL="36900" indent="0" algn="r">
              <a:buNone/>
            </a:pPr>
            <a:r>
              <a:rPr lang="en-US" sz="3300" dirty="0">
                <a:effectLst/>
                <a:latin typeface="Stencil" panose="040409050D0802020404" pitchFamily="82" charset="0"/>
              </a:rPr>
              <a:t>Electron neutrino</a:t>
            </a:r>
            <a:r>
              <a:rPr lang="fa-IR" sz="3300" dirty="0" smtClean="0">
                <a:effectLst/>
                <a:latin typeface="Cheri Liney" panose="00000400000000000000" pitchFamily="2" charset="0"/>
                <a:cs typeface="B Kourosh" panose="00000400000000000000" pitchFamily="2" charset="-78"/>
              </a:rPr>
              <a:t>نام انگلیسی: </a:t>
            </a:r>
          </a:p>
        </p:txBody>
      </p:sp>
    </p:spTree>
    <p:extLst>
      <p:ext uri="{BB962C8B-B14F-4D97-AF65-F5344CB8AC3E}">
        <p14:creationId xmlns:p14="http://schemas.microsoft.com/office/powerpoint/2010/main" val="3132342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361406"/>
            <a:ext cx="10353762" cy="970450"/>
          </a:xfrm>
        </p:spPr>
        <p:txBody>
          <a:bodyPr>
            <a:normAutofit/>
          </a:bodyPr>
          <a:lstStyle/>
          <a:p>
            <a:r>
              <a:rPr lang="fa-IR" sz="4400" dirty="0" smtClean="0">
                <a:cs typeface="B Davat" panose="00000400000000000000" pitchFamily="2" charset="-78"/>
              </a:rPr>
              <a:t>میون نوترینو </a:t>
            </a:r>
            <a:endParaRPr lang="en-US" sz="4400" dirty="0">
              <a:cs typeface="B Davat" panose="00000400000000000000" pitchFamily="2" charset="-78"/>
            </a:endParaRPr>
          </a:p>
        </p:txBody>
      </p:sp>
      <p:sp>
        <p:nvSpPr>
          <p:cNvPr id="3" name="Content Placeholder 2"/>
          <p:cNvSpPr>
            <a:spLocks noGrp="1"/>
          </p:cNvSpPr>
          <p:nvPr>
            <p:ph idx="1"/>
          </p:nvPr>
        </p:nvSpPr>
        <p:spPr>
          <a:xfrm>
            <a:off x="506994" y="1449423"/>
            <a:ext cx="11167362" cy="5055880"/>
          </a:xfrm>
        </p:spPr>
        <p:txBody>
          <a:bodyPr>
            <a:noAutofit/>
          </a:bodyPr>
          <a:lstStyle/>
          <a:p>
            <a:pPr marL="36900" indent="0" algn="r">
              <a:buNone/>
            </a:pPr>
            <a:r>
              <a:rPr lang="fa-IR" sz="3300" dirty="0">
                <a:effectLst/>
                <a:cs typeface="B Mitra" panose="00000400000000000000" pitchFamily="2" charset="-78"/>
              </a:rPr>
              <a:t>یکی از ذرات </a:t>
            </a:r>
            <a:r>
              <a:rPr lang="fa-IR" sz="3300" dirty="0" smtClean="0">
                <a:effectLst/>
                <a:cs typeface="B Mitra" panose="00000400000000000000" pitchFamily="2" charset="-78"/>
              </a:rPr>
              <a:t>بنیادی</a:t>
            </a:r>
            <a:r>
              <a:rPr lang="fa-IR" sz="3300" dirty="0">
                <a:effectLst/>
                <a:cs typeface="B Mitra" panose="00000400000000000000" pitchFamily="2" charset="-78"/>
              </a:rPr>
              <a:t> زیراتمی است که بار الکتریکی ندارد. این نوع نوترینو همراه با </a:t>
            </a:r>
            <a:r>
              <a:rPr lang="fa-IR" sz="3300" dirty="0" smtClean="0">
                <a:effectLst/>
                <a:cs typeface="B Mitra" panose="00000400000000000000" pitchFamily="2" charset="-78"/>
              </a:rPr>
              <a:t>میون</a:t>
            </a:r>
            <a:r>
              <a:rPr lang="fa-IR" sz="3300" dirty="0">
                <a:effectLst/>
                <a:cs typeface="B Mitra" panose="00000400000000000000" pitchFamily="2" charset="-78"/>
              </a:rPr>
              <a:t>، نسل دوم لپتون‌ها را تشکیل می‌دهد و به این دلیل میون نوترینو نامیده می‌شود.</a:t>
            </a:r>
            <a:endParaRPr lang="en-US" sz="3300" dirty="0" smtClean="0">
              <a:effectLst/>
              <a:latin typeface="Bernard MT Condensed" panose="02050806060905020404" pitchFamily="18" charset="0"/>
              <a:cs typeface="B Mitra" panose="00000400000000000000" pitchFamily="2" charset="-78"/>
            </a:endParaRPr>
          </a:p>
          <a:p>
            <a:pPr marL="36900" indent="0" algn="r">
              <a:buNone/>
            </a:pPr>
            <a:endParaRPr lang="fa-IR" sz="3300" dirty="0" smtClean="0">
              <a:effectLst/>
              <a:latin typeface="Courgette" panose="02000603070400060004" pitchFamily="2" charset="0"/>
              <a:cs typeface="Mj_East Extra Mediom" panose="020A0503020102020204" pitchFamily="18" charset="-78"/>
            </a:endParaRPr>
          </a:p>
          <a:p>
            <a:pPr marL="36900" indent="0" algn="r">
              <a:buNone/>
            </a:pPr>
            <a:endParaRPr lang="fa-IR" sz="3300" dirty="0">
              <a:effectLst/>
              <a:latin typeface="Courgette" panose="02000603070400060004" pitchFamily="2" charset="0"/>
              <a:cs typeface="Mj_East Extra Mediom" panose="020A0503020102020204" pitchFamily="18" charset="-78"/>
            </a:endParaRPr>
          </a:p>
          <a:p>
            <a:pPr marL="36900" indent="0" algn="r">
              <a:buNone/>
            </a:pPr>
            <a:r>
              <a:rPr lang="en-US" sz="3300" dirty="0">
                <a:effectLst/>
                <a:latin typeface="Cheri Liney" panose="00000400000000000000" pitchFamily="2" charset="0"/>
              </a:rPr>
              <a:t>Muon Neutrino</a:t>
            </a:r>
            <a:r>
              <a:rPr lang="fa-IR" sz="3300" dirty="0" smtClean="0">
                <a:effectLst/>
                <a:latin typeface="Cheri Liney" panose="00000400000000000000" pitchFamily="2" charset="0"/>
                <a:cs typeface="B Kourosh" panose="00000400000000000000" pitchFamily="2" charset="-78"/>
              </a:rPr>
              <a:t>نام انگلیسی: </a:t>
            </a:r>
          </a:p>
        </p:txBody>
      </p:sp>
    </p:spTree>
    <p:extLst>
      <p:ext uri="{BB962C8B-B14F-4D97-AF65-F5344CB8AC3E}">
        <p14:creationId xmlns:p14="http://schemas.microsoft.com/office/powerpoint/2010/main" val="800591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361406"/>
            <a:ext cx="10353762" cy="970450"/>
          </a:xfrm>
        </p:spPr>
        <p:txBody>
          <a:bodyPr>
            <a:normAutofit/>
          </a:bodyPr>
          <a:lstStyle/>
          <a:p>
            <a:r>
              <a:rPr lang="fa-IR" sz="4400" dirty="0" smtClean="0">
                <a:latin typeface="A Rezvan" panose="01000500000000020002" pitchFamily="2" charset="-78"/>
                <a:cs typeface="A Rezvan" panose="01000500000000020002" pitchFamily="2" charset="-78"/>
              </a:rPr>
              <a:t>تاو نوترینو </a:t>
            </a:r>
            <a:endParaRPr lang="en-US" sz="4400" dirty="0">
              <a:latin typeface="A Rezvan" panose="01000500000000020002" pitchFamily="2" charset="-78"/>
              <a:cs typeface="A Rezvan" panose="01000500000000020002" pitchFamily="2" charset="-78"/>
            </a:endParaRPr>
          </a:p>
        </p:txBody>
      </p:sp>
      <p:sp>
        <p:nvSpPr>
          <p:cNvPr id="3" name="Content Placeholder 2"/>
          <p:cNvSpPr>
            <a:spLocks noGrp="1"/>
          </p:cNvSpPr>
          <p:nvPr>
            <p:ph idx="1"/>
          </p:nvPr>
        </p:nvSpPr>
        <p:spPr>
          <a:xfrm>
            <a:off x="506994" y="1449423"/>
            <a:ext cx="11167362" cy="5055880"/>
          </a:xfrm>
        </p:spPr>
        <p:txBody>
          <a:bodyPr>
            <a:noAutofit/>
          </a:bodyPr>
          <a:lstStyle/>
          <a:p>
            <a:pPr marL="36900" indent="0" algn="r">
              <a:buNone/>
            </a:pPr>
            <a:r>
              <a:rPr lang="fa-IR" sz="3300" dirty="0">
                <a:effectLst/>
                <a:cs typeface="B Titr TG E" panose="00000700000000000000" pitchFamily="2" charset="-78"/>
              </a:rPr>
              <a:t>کی از ذرات بنیادی زیراتمی است که بار الکتریکی ندارد. این نوع نوترینو همراه با ذره تاو، نسل سوم لپتون‌ها را تشکیل می‌دهد و به این دلیل تاو نوترینو</a:t>
            </a:r>
            <a:endParaRPr lang="fa-IR" sz="3300" dirty="0" smtClean="0">
              <a:effectLst/>
              <a:latin typeface="Courgette" panose="02000603070400060004" pitchFamily="2" charset="0"/>
              <a:cs typeface="B Titr TG E" panose="00000700000000000000" pitchFamily="2" charset="-78"/>
            </a:endParaRPr>
          </a:p>
          <a:p>
            <a:pPr marL="36900" indent="0" algn="r">
              <a:buNone/>
            </a:pPr>
            <a:endParaRPr lang="fa-IR" sz="3300" dirty="0">
              <a:effectLst/>
              <a:latin typeface="Courgette" panose="02000603070400060004" pitchFamily="2" charset="0"/>
              <a:cs typeface="Mj_East Extra Mediom" panose="020A0503020102020204" pitchFamily="18" charset="-78"/>
            </a:endParaRPr>
          </a:p>
          <a:p>
            <a:pPr marL="36900" indent="0" algn="r">
              <a:buNone/>
            </a:pPr>
            <a:r>
              <a:rPr lang="en-US" sz="3300" dirty="0">
                <a:effectLst/>
                <a:latin typeface="Forte" panose="03060902040502070203" pitchFamily="66" charset="0"/>
              </a:rPr>
              <a:t>Tau Neutrino</a:t>
            </a:r>
            <a:r>
              <a:rPr lang="fa-IR" sz="3300" dirty="0" smtClean="0">
                <a:effectLst/>
                <a:latin typeface="Cheri Liney" panose="00000400000000000000" pitchFamily="2" charset="0"/>
                <a:cs typeface="B Kourosh" panose="00000400000000000000" pitchFamily="2" charset="-78"/>
              </a:rPr>
              <a:t>نام انگلیسی: </a:t>
            </a:r>
          </a:p>
        </p:txBody>
      </p:sp>
    </p:spTree>
    <p:extLst>
      <p:ext uri="{BB962C8B-B14F-4D97-AF65-F5344CB8AC3E}">
        <p14:creationId xmlns:p14="http://schemas.microsoft.com/office/powerpoint/2010/main" val="1900284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4E20B4-B38C-431D-97FB-559753C4CD10}"/>
              </a:ext>
              <a:ext uri="{C183D7F6-B498-43B3-948B-1728B52AA6E4}">
                <adec:decorative xmlns="" xmlns:adec="http://schemas.microsoft.com/office/drawing/2017/decorative" val="1"/>
              </a:ext>
            </a:extLst>
          </p:cNvPr>
          <p:cNvPicPr>
            <a:picLocks noChangeAspect="1"/>
          </p:cNvPicPr>
          <p:nvPr/>
        </p:nvPicPr>
        <p:blipFill rotWithShape="1">
          <a:blip r:embed="rId2"/>
          <a:srcRect b="25000"/>
          <a:stretch/>
        </p:blipFill>
        <p:spPr>
          <a:xfrm>
            <a:off x="-5314" y="10"/>
            <a:ext cx="12191980" cy="68579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66" y="1217223"/>
            <a:ext cx="7899219" cy="4423563"/>
          </a:xfrm>
          <a:prstGeom prst="rect">
            <a:avLst/>
          </a:prstGeom>
          <a:ln w="228600" cap="sq" cmpd="thickThin">
            <a:solidFill>
              <a:srgbClr val="FFFFFF"/>
            </a:solidFill>
            <a:prstDash val="solid"/>
            <a:miter lim="800000"/>
          </a:ln>
          <a:effectLst>
            <a:innerShdw blurRad="76200">
              <a:srgbClr val="000000"/>
            </a:innerShdw>
          </a:effectLst>
        </p:spPr>
      </p:pic>
    </p:spTree>
    <p:extLst>
      <p:ext uri="{BB962C8B-B14F-4D97-AF65-F5344CB8AC3E}">
        <p14:creationId xmlns:p14="http://schemas.microsoft.com/office/powerpoint/2010/main" val="1960166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65908"/>
            <a:ext cx="10353762" cy="970450"/>
          </a:xfrm>
        </p:spPr>
        <p:txBody>
          <a:bodyPr/>
          <a:lstStyle/>
          <a:p>
            <a:r>
              <a:rPr lang="fa-IR" dirty="0" smtClean="0"/>
              <a:t>اصطلاحات</a:t>
            </a:r>
            <a:endParaRPr lang="en-US" dirty="0"/>
          </a:p>
        </p:txBody>
      </p:sp>
      <p:sp>
        <p:nvSpPr>
          <p:cNvPr id="3" name="Content Placeholder 2"/>
          <p:cNvSpPr>
            <a:spLocks noGrp="1"/>
          </p:cNvSpPr>
          <p:nvPr>
            <p:ph idx="1"/>
          </p:nvPr>
        </p:nvSpPr>
        <p:spPr>
          <a:xfrm>
            <a:off x="913795" y="1654072"/>
            <a:ext cx="10353762" cy="4733665"/>
          </a:xfrm>
        </p:spPr>
        <p:txBody>
          <a:bodyPr>
            <a:noAutofit/>
          </a:bodyPr>
          <a:lstStyle/>
          <a:p>
            <a:pPr marL="36900" indent="0" algn="r">
              <a:buNone/>
            </a:pPr>
            <a:r>
              <a:rPr lang="fa-IR" sz="3300" dirty="0" smtClean="0">
                <a:effectLst/>
                <a:cs typeface="B Bardiya" panose="00000400000000000000" pitchFamily="2" charset="-78"/>
              </a:rPr>
              <a:t>اسپین : از </a:t>
            </a:r>
            <a:r>
              <a:rPr lang="fa-IR" sz="3300" dirty="0">
                <a:effectLst/>
                <a:cs typeface="B Bardiya" panose="00000400000000000000" pitchFamily="2" charset="-78"/>
              </a:rPr>
              <a:t>خاصیت‌های بنیادی ذرات زیراتمی است که معادل کلاسیک ندارد و یک خاصیت </a:t>
            </a:r>
            <a:r>
              <a:rPr lang="fa-IR" sz="3300" dirty="0" smtClean="0">
                <a:effectLst/>
                <a:cs typeface="B Bardiya" panose="00000400000000000000" pitchFamily="2" charset="-78"/>
              </a:rPr>
              <a:t>کوانتومی</a:t>
            </a:r>
            <a:r>
              <a:rPr lang="fa-IR" sz="3300" dirty="0">
                <a:effectLst/>
                <a:cs typeface="B Bardiya" panose="00000400000000000000" pitchFamily="2" charset="-78"/>
              </a:rPr>
              <a:t> به‌شمار می‌آید. نزدیک‌ترین خاصیت کلاسیک به اسپین اندازه‌حرکت زاویه‌ای است. در مکانیک کوانتوم عملگر اسپین درست از همان قانون جابجایی عملگر اندازه‌حرکت زاویه‌ای پیروی می‌کند</a:t>
            </a:r>
            <a:r>
              <a:rPr lang="fa-IR" sz="3300" dirty="0" smtClean="0">
                <a:effectLst/>
                <a:cs typeface="B Bardiya" panose="00000400000000000000" pitchFamily="2" charset="-78"/>
              </a:rPr>
              <a:t>.</a:t>
            </a:r>
          </a:p>
          <a:p>
            <a:pPr marL="36900" indent="0" algn="r">
              <a:buNone/>
            </a:pPr>
            <a:endParaRPr lang="fa-IR" sz="3300" dirty="0">
              <a:effectLst/>
              <a:cs typeface="B Bardiya" panose="00000400000000000000" pitchFamily="2" charset="-78"/>
            </a:endParaRPr>
          </a:p>
          <a:p>
            <a:pPr marL="36900" indent="0" algn="r">
              <a:buNone/>
            </a:pPr>
            <a:r>
              <a:rPr lang="fa-IR" sz="3300" dirty="0" smtClean="0">
                <a:effectLst/>
                <a:cs typeface="B Bardiya" panose="00000400000000000000" pitchFamily="2" charset="-78"/>
              </a:rPr>
              <a:t>واپاشی هسته ای : </a:t>
            </a:r>
            <a:r>
              <a:rPr lang="fa-IR" sz="3300" dirty="0">
                <a:effectLst/>
                <a:cs typeface="B Bardiya" panose="00000400000000000000" pitchFamily="2" charset="-78"/>
              </a:rPr>
              <a:t> به مجموعه فرایندهای مختلفی گفته می‌شود که در </a:t>
            </a:r>
            <a:r>
              <a:rPr lang="fa-IR" sz="3300" dirty="0" smtClean="0">
                <a:effectLst/>
                <a:cs typeface="B Bardiya" panose="00000400000000000000" pitchFamily="2" charset="-78"/>
              </a:rPr>
              <a:t>هسته</a:t>
            </a:r>
            <a:r>
              <a:rPr lang="fa-IR" sz="3300" dirty="0">
                <a:effectLst/>
                <a:cs typeface="B Bardiya" panose="00000400000000000000" pitchFamily="2" charset="-78"/>
              </a:rPr>
              <a:t> اتم‌های ناپایدار پرتوزا رخ می‌دهد و پرتوهایی تولید می‌کنند که به آن‌ها پرتوهای رادیواکتیو می‌گویند.</a:t>
            </a:r>
            <a:endParaRPr lang="fa-IR" sz="3300" dirty="0" smtClean="0">
              <a:effectLst/>
              <a:cs typeface="B Bardiya" panose="00000400000000000000" pitchFamily="2" charset="-78"/>
            </a:endParaRPr>
          </a:p>
          <a:p>
            <a:pPr marL="36900" indent="0" algn="r">
              <a:buNone/>
            </a:pPr>
            <a:endParaRPr lang="en-US" sz="3300" dirty="0">
              <a:solidFill>
                <a:schemeClr val="tx1"/>
              </a:solidFill>
              <a:cs typeface="B Bardiya" panose="00000400000000000000" pitchFamily="2" charset="-78"/>
            </a:endParaRPr>
          </a:p>
        </p:txBody>
      </p:sp>
    </p:spTree>
    <p:extLst>
      <p:ext uri="{BB962C8B-B14F-4D97-AF65-F5344CB8AC3E}">
        <p14:creationId xmlns:p14="http://schemas.microsoft.com/office/powerpoint/2010/main" val="1284971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65908"/>
            <a:ext cx="10353762" cy="970450"/>
          </a:xfrm>
        </p:spPr>
        <p:txBody>
          <a:bodyPr/>
          <a:lstStyle/>
          <a:p>
            <a:r>
              <a:rPr lang="fa-IR" dirty="0" smtClean="0"/>
              <a:t>اصطلاحات</a:t>
            </a:r>
            <a:endParaRPr lang="en-US" dirty="0"/>
          </a:p>
        </p:txBody>
      </p:sp>
      <p:sp>
        <p:nvSpPr>
          <p:cNvPr id="3" name="Content Placeholder 2"/>
          <p:cNvSpPr>
            <a:spLocks noGrp="1"/>
          </p:cNvSpPr>
          <p:nvPr>
            <p:ph idx="1"/>
          </p:nvPr>
        </p:nvSpPr>
        <p:spPr>
          <a:xfrm>
            <a:off x="913795" y="1654072"/>
            <a:ext cx="10353762" cy="4733665"/>
          </a:xfrm>
        </p:spPr>
        <p:txBody>
          <a:bodyPr>
            <a:noAutofit/>
          </a:bodyPr>
          <a:lstStyle/>
          <a:p>
            <a:pPr marL="36900" indent="0" algn="r">
              <a:buNone/>
            </a:pPr>
            <a:r>
              <a:rPr lang="fa-IR" sz="3300" dirty="0" smtClean="0">
                <a:effectLst/>
                <a:cs typeface="B Bardiya" panose="00000400000000000000" pitchFamily="2" charset="-78"/>
              </a:rPr>
              <a:t>اسپین : از </a:t>
            </a:r>
            <a:r>
              <a:rPr lang="fa-IR" sz="3300" dirty="0">
                <a:effectLst/>
                <a:cs typeface="B Bardiya" panose="00000400000000000000" pitchFamily="2" charset="-78"/>
              </a:rPr>
              <a:t>خاصیت‌های بنیادی ذرات زیراتمی است که معادل کلاسیک ندارد و یک خاصیت </a:t>
            </a:r>
            <a:r>
              <a:rPr lang="fa-IR" sz="3300" dirty="0" smtClean="0">
                <a:effectLst/>
                <a:cs typeface="B Bardiya" panose="00000400000000000000" pitchFamily="2" charset="-78"/>
              </a:rPr>
              <a:t>کوانتومی</a:t>
            </a:r>
            <a:r>
              <a:rPr lang="fa-IR" sz="3300" dirty="0">
                <a:effectLst/>
                <a:cs typeface="B Bardiya" panose="00000400000000000000" pitchFamily="2" charset="-78"/>
              </a:rPr>
              <a:t> به‌شمار می‌آید. نزدیک‌ترین خاصیت کلاسیک به اسپین اندازه‌حرکت زاویه‌ای است. در مکانیک کوانتوم عملگر اسپین درست از همان قانون جابجایی عملگر اندازه‌حرکت زاویه‌ای پیروی می‌کند</a:t>
            </a:r>
            <a:r>
              <a:rPr lang="fa-IR" sz="3300" dirty="0" smtClean="0">
                <a:effectLst/>
                <a:cs typeface="B Bardiya" panose="00000400000000000000" pitchFamily="2" charset="-78"/>
              </a:rPr>
              <a:t>.</a:t>
            </a:r>
          </a:p>
          <a:p>
            <a:pPr marL="36900" indent="0" algn="r">
              <a:buNone/>
            </a:pPr>
            <a:endParaRPr lang="fa-IR" sz="3300" dirty="0">
              <a:effectLst/>
              <a:cs typeface="B Bardiya" panose="00000400000000000000" pitchFamily="2" charset="-78"/>
            </a:endParaRPr>
          </a:p>
          <a:p>
            <a:pPr marL="36900" indent="0" algn="r">
              <a:buNone/>
            </a:pPr>
            <a:r>
              <a:rPr lang="fa-IR" sz="3300" dirty="0" smtClean="0">
                <a:effectLst/>
                <a:cs typeface="B Bardiya" panose="00000400000000000000" pitchFamily="2" charset="-78"/>
              </a:rPr>
              <a:t>واپاشی هسته ای : </a:t>
            </a:r>
            <a:r>
              <a:rPr lang="fa-IR" sz="3300" dirty="0">
                <a:effectLst/>
                <a:cs typeface="B Bardiya" panose="00000400000000000000" pitchFamily="2" charset="-78"/>
              </a:rPr>
              <a:t> به مجموعه فرایندهای مختلفی گفته می‌شود که در </a:t>
            </a:r>
            <a:r>
              <a:rPr lang="fa-IR" sz="3300" dirty="0" smtClean="0">
                <a:effectLst/>
                <a:cs typeface="B Bardiya" panose="00000400000000000000" pitchFamily="2" charset="-78"/>
              </a:rPr>
              <a:t>هسته</a:t>
            </a:r>
            <a:r>
              <a:rPr lang="fa-IR" sz="3300" dirty="0">
                <a:effectLst/>
                <a:cs typeface="B Bardiya" panose="00000400000000000000" pitchFamily="2" charset="-78"/>
              </a:rPr>
              <a:t> اتم‌های ناپایدار پرتوزا رخ می‌دهد و پرتوهایی تولید می‌کنند که به آن‌ها پرتوهای رادیواکتیو می‌گویند.</a:t>
            </a:r>
            <a:endParaRPr lang="fa-IR" sz="3300" dirty="0" smtClean="0">
              <a:effectLst/>
              <a:cs typeface="B Bardiya" panose="00000400000000000000" pitchFamily="2" charset="-78"/>
            </a:endParaRPr>
          </a:p>
          <a:p>
            <a:pPr marL="36900" indent="0" algn="r">
              <a:buNone/>
            </a:pPr>
            <a:endParaRPr lang="en-US" sz="3300" dirty="0">
              <a:solidFill>
                <a:schemeClr val="tx1"/>
              </a:solidFill>
              <a:cs typeface="B Bardiya" panose="00000400000000000000" pitchFamily="2" charset="-78"/>
            </a:endParaRPr>
          </a:p>
        </p:txBody>
      </p:sp>
    </p:spTree>
    <p:extLst>
      <p:ext uri="{BB962C8B-B14F-4D97-AF65-F5344CB8AC3E}">
        <p14:creationId xmlns:p14="http://schemas.microsoft.com/office/powerpoint/2010/main" val="1952019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400" dirty="0" smtClean="0">
                <a:latin typeface="F_sahafi" pitchFamily="2" charset="0"/>
                <a:cs typeface="B Titr TG E" panose="00000700000000000000" pitchFamily="2" charset="-78"/>
              </a:rPr>
              <a:t>اتم </a:t>
            </a:r>
            <a:endParaRPr lang="en-US" sz="4400" dirty="0">
              <a:latin typeface="F_sahafi" pitchFamily="2" charset="0"/>
              <a:cs typeface="B Titr TG E" panose="00000700000000000000" pitchFamily="2" charset="-78"/>
            </a:endParaRPr>
          </a:p>
        </p:txBody>
      </p:sp>
      <p:sp>
        <p:nvSpPr>
          <p:cNvPr id="3" name="Content Placeholder 2"/>
          <p:cNvSpPr>
            <a:spLocks noGrp="1"/>
          </p:cNvSpPr>
          <p:nvPr>
            <p:ph idx="1"/>
          </p:nvPr>
        </p:nvSpPr>
        <p:spPr/>
        <p:txBody>
          <a:bodyPr>
            <a:normAutofit/>
          </a:bodyPr>
          <a:lstStyle/>
          <a:p>
            <a:pPr marL="36900" indent="0" algn="r">
              <a:buNone/>
            </a:pPr>
            <a:r>
              <a:rPr lang="fa-IR" sz="2800" dirty="0" smtClean="0">
                <a:effectLst/>
              </a:rPr>
              <a:t>یک </a:t>
            </a:r>
            <a:r>
              <a:rPr lang="fa-IR" sz="2800" dirty="0">
                <a:effectLst/>
              </a:rPr>
              <a:t>اتم، کمترین و کوچکترین مقدار یک عنصر شیمیایی است. به طور مثال، کمترین مقدار طلایی که می‌توانید داشته باشید ۱ اتم است. ۱ اتم اندازه بسیار کوچکی دارد که حتی با میکروسکوپ‌های الکترونی قوی نیز دیدن آن‌ها مشکل است. ابعاد یک اتم حتی از مرتبه نانو نیز کوچک‌تر بوده و در محدوده آنگستروم است. در </a:t>
            </a:r>
            <a:r>
              <a:rPr lang="fa-IR" sz="2800" b="1" dirty="0">
                <a:effectLst/>
              </a:rPr>
              <a:t>مدل اتمی بور</a:t>
            </a:r>
            <a:r>
              <a:rPr lang="fa-IR" sz="2800" dirty="0">
                <a:effectLst/>
              </a:rPr>
              <a:t>، شعاع یک اتم </a:t>
            </a:r>
            <a:r>
              <a:rPr lang="fa-IR" sz="2800" b="1" dirty="0">
                <a:effectLst/>
              </a:rPr>
              <a:t>هیدروژن</a:t>
            </a:r>
            <a:r>
              <a:rPr lang="fa-IR" sz="2800" dirty="0">
                <a:effectLst/>
              </a:rPr>
              <a:t> به مقدار 0.5 آنگستروم نتیجه شد. </a:t>
            </a:r>
            <a:endParaRPr lang="en-US" sz="2800" dirty="0"/>
          </a:p>
        </p:txBody>
      </p:sp>
    </p:spTree>
    <p:extLst>
      <p:ext uri="{BB962C8B-B14F-4D97-AF65-F5344CB8AC3E}">
        <p14:creationId xmlns:p14="http://schemas.microsoft.com/office/powerpoint/2010/main" val="343742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Davat" panose="00000400000000000000" pitchFamily="2" charset="-78"/>
              </a:rPr>
              <a:t>پروتون  </a:t>
            </a:r>
            <a:endParaRPr lang="en-US" dirty="0">
              <a:cs typeface="B Davat" panose="00000400000000000000" pitchFamily="2" charset="-78"/>
            </a:endParaRPr>
          </a:p>
        </p:txBody>
      </p:sp>
      <p:sp>
        <p:nvSpPr>
          <p:cNvPr id="3" name="Content Placeholder 2"/>
          <p:cNvSpPr>
            <a:spLocks noGrp="1"/>
          </p:cNvSpPr>
          <p:nvPr>
            <p:ph idx="1"/>
          </p:nvPr>
        </p:nvSpPr>
        <p:spPr>
          <a:xfrm>
            <a:off x="365760" y="1732449"/>
            <a:ext cx="10901797" cy="4058751"/>
          </a:xfrm>
        </p:spPr>
        <p:txBody>
          <a:bodyPr>
            <a:normAutofit/>
          </a:bodyPr>
          <a:lstStyle/>
          <a:p>
            <a:pPr marL="36900" indent="0" algn="r">
              <a:buNone/>
            </a:pPr>
            <a:r>
              <a:rPr lang="fa-IR" sz="2800" dirty="0">
                <a:effectLst/>
                <a:cs typeface="B Jadid" panose="00000700000000000000" pitchFamily="2" charset="-78"/>
              </a:rPr>
              <a:t>پروتون یکی از سه ذره اصلی است که </a:t>
            </a:r>
            <a:r>
              <a:rPr lang="fa-IR" sz="2800" b="1" dirty="0">
                <a:effectLst/>
                <a:cs typeface="B Jadid" panose="00000700000000000000" pitchFamily="2" charset="-78"/>
              </a:rPr>
              <a:t>اتم</a:t>
            </a:r>
            <a:r>
              <a:rPr lang="fa-IR" sz="2800" dirty="0">
                <a:effectLst/>
                <a:cs typeface="B Jadid" panose="00000700000000000000" pitchFamily="2" charset="-78"/>
              </a:rPr>
              <a:t> را تشکیل می‌دهند. دو جزء دیگر را با نام‌های </a:t>
            </a:r>
            <a:r>
              <a:rPr lang="fa-IR" sz="2800" b="1" dirty="0">
                <a:effectLst/>
                <a:cs typeface="B Jadid" panose="00000700000000000000" pitchFamily="2" charset="-78"/>
              </a:rPr>
              <a:t>الکترون</a:t>
            </a:r>
            <a:r>
              <a:rPr lang="fa-IR" sz="2800" dirty="0">
                <a:effectLst/>
                <a:cs typeface="B Jadid" panose="00000700000000000000" pitchFamily="2" charset="-78"/>
              </a:rPr>
              <a:t> و </a:t>
            </a:r>
            <a:r>
              <a:rPr lang="fa-IR" sz="2800" b="1" dirty="0">
                <a:effectLst/>
                <a:cs typeface="B Jadid" panose="00000700000000000000" pitchFamily="2" charset="-78"/>
              </a:rPr>
              <a:t>نوترون</a:t>
            </a:r>
            <a:r>
              <a:rPr lang="fa-IR" sz="2800" dirty="0">
                <a:effectLst/>
                <a:cs typeface="B Jadid" panose="00000700000000000000" pitchFamily="2" charset="-78"/>
              </a:rPr>
              <a:t> می‌شناسیم. پروتون‌ها را می‌توان در هسته اتم، یعنی ناحیه‌ای چگال در مرکز اتم پیدا کرد. پروتون، </a:t>
            </a:r>
            <a:r>
              <a:rPr lang="fa-IR" sz="2800" b="1" dirty="0" smtClean="0">
                <a:effectLst/>
                <a:cs typeface="B Jadid" panose="00000700000000000000" pitchFamily="2" charset="-78"/>
              </a:rPr>
              <a:t>بارالکتریکی</a:t>
            </a:r>
            <a:r>
              <a:rPr lang="fa-IR" sz="2800" dirty="0" smtClean="0">
                <a:effectLst/>
                <a:cs typeface="B Jadid" panose="00000700000000000000" pitchFamily="2" charset="-78"/>
              </a:rPr>
              <a:t>1+</a:t>
            </a:r>
            <a:r>
              <a:rPr lang="fa-IR" sz="2800" dirty="0">
                <a:effectLst/>
                <a:cs typeface="B Jadid" panose="00000700000000000000" pitchFamily="2" charset="-78"/>
              </a:rPr>
              <a:t> </a:t>
            </a:r>
            <a:r>
              <a:rPr lang="fa-IR" sz="2800" dirty="0" smtClean="0">
                <a:effectLst/>
                <a:cs typeface="B Jadid" panose="00000700000000000000" pitchFamily="2" charset="-78"/>
              </a:rPr>
              <a:t>و </a:t>
            </a:r>
            <a:r>
              <a:rPr lang="fa-IR" sz="2800" dirty="0">
                <a:effectLst/>
                <a:cs typeface="B Jadid" panose="00000700000000000000" pitchFamily="2" charset="-78"/>
              </a:rPr>
              <a:t>جرمی </a:t>
            </a:r>
            <a:r>
              <a:rPr lang="fa-IR" sz="2800" dirty="0" smtClean="0">
                <a:effectLst/>
                <a:cs typeface="B Jadid" panose="00000700000000000000" pitchFamily="2" charset="-78"/>
              </a:rPr>
              <a:t>برابربا 1واحد جرم اتمی دارد. پروتون‌ها به همراه نوترون‌ها، به طور تقریبی، کل جرم </a:t>
            </a:r>
            <a:r>
              <a:rPr lang="fa-IR" sz="2800" dirty="0">
                <a:effectLst/>
                <a:cs typeface="B Jadid" panose="00000700000000000000" pitchFamily="2" charset="-78"/>
              </a:rPr>
              <a:t>یک اتم را تشکیل می‌دهند</a:t>
            </a:r>
            <a:r>
              <a:rPr lang="fa-IR" sz="2800" dirty="0" smtClean="0">
                <a:effectLst/>
                <a:cs typeface="B Jadid" panose="00000700000000000000" pitchFamily="2" charset="-78"/>
              </a:rPr>
              <a:t>.</a:t>
            </a:r>
            <a:endParaRPr lang="en-US" sz="3600" dirty="0">
              <a:cs typeface="B Jadid" panose="00000700000000000000" pitchFamily="2" charset="-78"/>
            </a:endParaRPr>
          </a:p>
        </p:txBody>
      </p:sp>
    </p:spTree>
    <p:extLst>
      <p:ext uri="{BB962C8B-B14F-4D97-AF65-F5344CB8AC3E}">
        <p14:creationId xmlns:p14="http://schemas.microsoft.com/office/powerpoint/2010/main" val="643715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400" dirty="0" smtClean="0">
                <a:latin typeface="F_sahafi" pitchFamily="2" charset="0"/>
                <a:cs typeface="B Nasim" panose="00000700000000000000" pitchFamily="2" charset="-78"/>
              </a:rPr>
              <a:t>نوترون  </a:t>
            </a:r>
            <a:endParaRPr lang="en-US" sz="4400" dirty="0">
              <a:latin typeface="F_sahafi" pitchFamily="2" charset="0"/>
              <a:cs typeface="B Nasim" panose="00000700000000000000" pitchFamily="2" charset="-78"/>
            </a:endParaRPr>
          </a:p>
        </p:txBody>
      </p:sp>
      <p:sp>
        <p:nvSpPr>
          <p:cNvPr id="3" name="Content Placeholder 2"/>
          <p:cNvSpPr>
            <a:spLocks noGrp="1"/>
          </p:cNvSpPr>
          <p:nvPr>
            <p:ph idx="1"/>
          </p:nvPr>
        </p:nvSpPr>
        <p:spPr/>
        <p:txBody>
          <a:bodyPr>
            <a:normAutofit/>
          </a:bodyPr>
          <a:lstStyle/>
          <a:p>
            <a:pPr marL="36900" indent="0" algn="r">
              <a:buNone/>
            </a:pPr>
            <a:r>
              <a:rPr lang="fa-IR" sz="3200" dirty="0">
                <a:effectLst/>
                <a:cs typeface="B Ziba" panose="00000400000000000000" pitchFamily="2" charset="-78"/>
              </a:rPr>
              <a:t>نوترون به ذره‌ای زیراتمی می‌گویند که در تمامی </a:t>
            </a:r>
            <a:r>
              <a:rPr lang="fa-IR" sz="3200" b="1" dirty="0" smtClean="0">
                <a:effectLst/>
                <a:cs typeface="B Ziba" panose="00000400000000000000" pitchFamily="2" charset="-78"/>
              </a:rPr>
              <a:t>اتم‌ها</a:t>
            </a:r>
            <a:r>
              <a:rPr lang="fa-IR" sz="3200" dirty="0">
                <a:effectLst/>
                <a:cs typeface="B Ziba" panose="00000400000000000000" pitchFamily="2" charset="-78"/>
              </a:rPr>
              <a:t> </a:t>
            </a:r>
            <a:r>
              <a:rPr lang="fa-IR" sz="3200" dirty="0" smtClean="0">
                <a:effectLst/>
                <a:cs typeface="B Ziba" panose="00000400000000000000" pitchFamily="2" charset="-78"/>
              </a:rPr>
              <a:t>به </a:t>
            </a:r>
            <a:r>
              <a:rPr lang="fa-IR" sz="3200" dirty="0">
                <a:effectLst/>
                <a:cs typeface="B Ziba" panose="00000400000000000000" pitchFamily="2" charset="-78"/>
              </a:rPr>
              <a:t>غیر از </a:t>
            </a:r>
            <a:r>
              <a:rPr lang="fa-IR" sz="3200" b="1" dirty="0">
                <a:effectLst/>
                <a:cs typeface="B Ziba" panose="00000400000000000000" pitchFamily="2" charset="-78"/>
              </a:rPr>
              <a:t>هیدروژن</a:t>
            </a:r>
            <a:r>
              <a:rPr lang="fa-IR" sz="3200" dirty="0">
                <a:effectLst/>
                <a:cs typeface="B Ziba" panose="00000400000000000000" pitchFamily="2" charset="-78"/>
              </a:rPr>
              <a:t> وجود دارد. این ذره، هیچ </a:t>
            </a:r>
            <a:r>
              <a:rPr lang="fa-IR" sz="3200" b="1" dirty="0">
                <a:effectLst/>
                <a:cs typeface="B Ziba" panose="00000400000000000000" pitchFamily="2" charset="-78"/>
              </a:rPr>
              <a:t>بار الکتریکی</a:t>
            </a:r>
            <a:r>
              <a:rPr lang="fa-IR" sz="3200" dirty="0">
                <a:effectLst/>
                <a:cs typeface="B Ziba" panose="00000400000000000000" pitchFamily="2" charset="-78"/>
              </a:rPr>
              <a:t> ندارد و «جرم سکون</a:t>
            </a:r>
            <a:r>
              <a:rPr lang="fa-IR" sz="3200" dirty="0" smtClean="0">
                <a:effectLst/>
                <a:cs typeface="B Ziba" panose="00000400000000000000" pitchFamily="2" charset="-78"/>
              </a:rPr>
              <a:t>»</a:t>
            </a:r>
            <a:r>
              <a:rPr lang="fa-IR" sz="3200" dirty="0">
                <a:effectLst/>
                <a:cs typeface="B Ziba" panose="00000400000000000000" pitchFamily="2" charset="-78"/>
              </a:rPr>
              <a:t> مقداری بیش‌تر از جرم </a:t>
            </a:r>
            <a:r>
              <a:rPr lang="fa-IR" sz="3200" b="1" dirty="0">
                <a:effectLst/>
                <a:cs typeface="B Ziba" panose="00000400000000000000" pitchFamily="2" charset="-78"/>
              </a:rPr>
              <a:t>پروتون</a:t>
            </a:r>
            <a:r>
              <a:rPr lang="fa-IR" sz="3200" dirty="0">
                <a:effectLst/>
                <a:cs typeface="B Ziba" panose="00000400000000000000" pitchFamily="2" charset="-78"/>
              </a:rPr>
              <a:t> است اما این جرم، در حدود 1839 برابر بزرگ‌تر از جرم </a:t>
            </a:r>
            <a:r>
              <a:rPr lang="fa-IR" sz="3200" b="1" dirty="0">
                <a:effectLst/>
                <a:cs typeface="B Ziba" panose="00000400000000000000" pitchFamily="2" charset="-78"/>
              </a:rPr>
              <a:t>الکترون</a:t>
            </a:r>
            <a:r>
              <a:rPr lang="fa-IR" sz="3200" dirty="0">
                <a:effectLst/>
                <a:cs typeface="B Ziba" panose="00000400000000000000" pitchFamily="2" charset="-78"/>
              </a:rPr>
              <a:t> ذکر می‌شود. پروتون‌ها و نوترون‌ها را به طور معمول «نوکلئون» </a:t>
            </a:r>
            <a:r>
              <a:rPr lang="fa-IR" sz="3200" dirty="0" smtClean="0">
                <a:effectLst/>
                <a:cs typeface="B Ziba" panose="00000400000000000000" pitchFamily="2" charset="-78"/>
              </a:rPr>
              <a:t>می‌نامند </a:t>
            </a:r>
            <a:r>
              <a:rPr lang="fa-IR" sz="3200" dirty="0">
                <a:effectLst/>
                <a:cs typeface="B Ziba" panose="00000400000000000000" pitchFamily="2" charset="-78"/>
              </a:rPr>
              <a:t>که در بخش داخلی و چگال یک اتم، موسوم به </a:t>
            </a:r>
            <a:r>
              <a:rPr lang="fa-IR" sz="3200" b="1" dirty="0">
                <a:effectLst/>
                <a:cs typeface="B Ziba" panose="00000400000000000000" pitchFamily="2" charset="-78"/>
              </a:rPr>
              <a:t>هسته</a:t>
            </a:r>
            <a:r>
              <a:rPr lang="fa-IR" sz="3200" dirty="0">
                <a:effectLst/>
                <a:cs typeface="B Ziba" panose="00000400000000000000" pitchFamily="2" charset="-78"/>
              </a:rPr>
              <a:t> قرار دارند و این هسته، 99/9 درصد از جرم یک اتم را تشکیل می‌دهد.</a:t>
            </a:r>
            <a:endParaRPr lang="en-US" sz="4000" dirty="0">
              <a:cs typeface="B Ziba" panose="00000400000000000000" pitchFamily="2" charset="-78"/>
            </a:endParaRPr>
          </a:p>
        </p:txBody>
      </p:sp>
    </p:spTree>
    <p:extLst>
      <p:ext uri="{BB962C8B-B14F-4D97-AF65-F5344CB8AC3E}">
        <p14:creationId xmlns:p14="http://schemas.microsoft.com/office/powerpoint/2010/main" val="2602971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Davat" panose="00000400000000000000" pitchFamily="2" charset="-78"/>
              </a:rPr>
              <a:t>الکترون ها  </a:t>
            </a:r>
            <a:endParaRPr lang="en-US" dirty="0">
              <a:cs typeface="B Davat" panose="00000400000000000000" pitchFamily="2" charset="-78"/>
            </a:endParaRPr>
          </a:p>
        </p:txBody>
      </p:sp>
      <p:sp>
        <p:nvSpPr>
          <p:cNvPr id="3" name="Content Placeholder 2"/>
          <p:cNvSpPr>
            <a:spLocks noGrp="1"/>
          </p:cNvSpPr>
          <p:nvPr>
            <p:ph idx="1"/>
          </p:nvPr>
        </p:nvSpPr>
        <p:spPr>
          <a:xfrm>
            <a:off x="365760" y="1732449"/>
            <a:ext cx="10901797" cy="4058751"/>
          </a:xfrm>
        </p:spPr>
        <p:txBody>
          <a:bodyPr>
            <a:normAutofit/>
          </a:bodyPr>
          <a:lstStyle/>
          <a:p>
            <a:pPr marL="36900" indent="0" algn="r">
              <a:buNone/>
            </a:pPr>
            <a:r>
              <a:rPr lang="fa-IR" sz="3200" dirty="0" smtClean="0">
                <a:effectLst/>
                <a:latin typeface="A Rezvan" panose="01000500000000020002" pitchFamily="2" charset="-78"/>
                <a:cs typeface="A Rezvan" panose="01000500000000020002" pitchFamily="2" charset="-78"/>
              </a:rPr>
              <a:t>الکترون </a:t>
            </a:r>
            <a:r>
              <a:rPr lang="fa-IR" sz="3200" dirty="0">
                <a:effectLst/>
                <a:latin typeface="A Rezvan" panose="01000500000000020002" pitchFamily="2" charset="-78"/>
                <a:cs typeface="A Rezvan" panose="01000500000000020002" pitchFamily="2" charset="-78"/>
              </a:rPr>
              <a:t>یکی از سه ذره اصلی تشکیل‌دهنده </a:t>
            </a:r>
            <a:r>
              <a:rPr lang="fa-IR" sz="3200" b="1" dirty="0" smtClean="0">
                <a:effectLst/>
                <a:latin typeface="A Rezvan" panose="01000500000000020002" pitchFamily="2" charset="-78"/>
                <a:cs typeface="A Rezvan" panose="01000500000000020002" pitchFamily="2" charset="-78"/>
              </a:rPr>
              <a:t>اتم</a:t>
            </a:r>
            <a:r>
              <a:rPr lang="fa-IR" sz="3200" dirty="0">
                <a:effectLst/>
                <a:latin typeface="A Rezvan" panose="01000500000000020002" pitchFamily="2" charset="-78"/>
                <a:cs typeface="A Rezvan" panose="01000500000000020002" pitchFamily="2" charset="-78"/>
              </a:rPr>
              <a:t> </a:t>
            </a:r>
            <a:r>
              <a:rPr lang="fa-IR" sz="3200" dirty="0" smtClean="0">
                <a:effectLst/>
                <a:latin typeface="A Rezvan" panose="01000500000000020002" pitchFamily="2" charset="-78"/>
                <a:cs typeface="A Rezvan" panose="01000500000000020002" pitchFamily="2" charset="-78"/>
              </a:rPr>
              <a:t>است</a:t>
            </a:r>
            <a:r>
              <a:rPr lang="fa-IR" sz="3200" dirty="0">
                <a:effectLst/>
                <a:latin typeface="A Rezvan" panose="01000500000000020002" pitchFamily="2" charset="-78"/>
                <a:cs typeface="A Rezvan" panose="01000500000000020002" pitchFamily="2" charset="-78"/>
              </a:rPr>
              <a:t>. دو ذره دیگر در </a:t>
            </a:r>
            <a:r>
              <a:rPr lang="fa-IR" sz="3200" b="1" dirty="0">
                <a:effectLst/>
                <a:latin typeface="A Rezvan" panose="01000500000000020002" pitchFamily="2" charset="-78"/>
                <a:cs typeface="A Rezvan" panose="01000500000000020002" pitchFamily="2" charset="-78"/>
              </a:rPr>
              <a:t>هسته اتم</a:t>
            </a:r>
            <a:r>
              <a:rPr lang="fa-IR" sz="3200" dirty="0">
                <a:effectLst/>
                <a:latin typeface="A Rezvan" panose="01000500000000020002" pitchFamily="2" charset="-78"/>
                <a:cs typeface="A Rezvan" panose="01000500000000020002" pitchFamily="2" charset="-78"/>
              </a:rPr>
              <a:t>، </a:t>
            </a:r>
            <a:r>
              <a:rPr lang="fa-IR" sz="3200" b="1" dirty="0">
                <a:effectLst/>
                <a:latin typeface="A Rezvan" panose="01000500000000020002" pitchFamily="2" charset="-78"/>
                <a:cs typeface="A Rezvan" panose="01000500000000020002" pitchFamily="2" charset="-78"/>
              </a:rPr>
              <a:t>پروتون</a:t>
            </a:r>
            <a:r>
              <a:rPr lang="fa-IR" sz="3200" dirty="0">
                <a:effectLst/>
                <a:latin typeface="A Rezvan" panose="01000500000000020002" pitchFamily="2" charset="-78"/>
                <a:cs typeface="A Rezvan" panose="01000500000000020002" pitchFamily="2" charset="-78"/>
              </a:rPr>
              <a:t> و نوترون نام دارند. برخلاف پروتون‌ها و نوترون‌ها، که از ذرات ساده‌تری تشکیل شده‌اند، الکترون‌‌ها، «ذرات بنیادی</a:t>
            </a:r>
            <a:r>
              <a:rPr lang="fa-IR" sz="3200" dirty="0" smtClean="0">
                <a:effectLst/>
                <a:latin typeface="A Rezvan" panose="01000500000000020002" pitchFamily="2" charset="-78"/>
                <a:cs typeface="A Rezvan" panose="01000500000000020002" pitchFamily="2" charset="-78"/>
              </a:rPr>
              <a:t>» هستند .</a:t>
            </a:r>
            <a:r>
              <a:rPr lang="fa-IR" sz="3200" dirty="0">
                <a:effectLst/>
                <a:latin typeface="A Rezvan" panose="01000500000000020002" pitchFamily="2" charset="-78"/>
                <a:cs typeface="A Rezvan" panose="01000500000000020002" pitchFamily="2" charset="-78"/>
              </a:rPr>
              <a:t>  که شامل ذرات کوچکتری نمی‌شوند. در حقیقت، الکترون نوعی ذره بنیادی به نام «</a:t>
            </a:r>
            <a:r>
              <a:rPr lang="fa-IR" sz="3200" b="1" dirty="0">
                <a:effectLst/>
                <a:latin typeface="A Rezvan" panose="01000500000000020002" pitchFamily="2" charset="-78"/>
                <a:cs typeface="A Rezvan" panose="01000500000000020002" pitchFamily="2" charset="-78"/>
              </a:rPr>
              <a:t>لپتون</a:t>
            </a:r>
            <a:r>
              <a:rPr lang="fa-IR" sz="3200" dirty="0" smtClean="0">
                <a:effectLst/>
                <a:latin typeface="A Rezvan" panose="01000500000000020002" pitchFamily="2" charset="-78"/>
                <a:cs typeface="A Rezvan" panose="01000500000000020002" pitchFamily="2" charset="-78"/>
              </a:rPr>
              <a:t>» است. </a:t>
            </a:r>
            <a:r>
              <a:rPr lang="fa-IR" sz="3200" dirty="0">
                <a:effectLst/>
                <a:latin typeface="A Rezvan" panose="01000500000000020002" pitchFamily="2" charset="-78"/>
                <a:cs typeface="A Rezvan" panose="01000500000000020002" pitchFamily="2" charset="-78"/>
              </a:rPr>
              <a:t>تمامی لپتون‌ها </a:t>
            </a:r>
            <a:r>
              <a:rPr lang="fa-IR" sz="3200" b="1" dirty="0">
                <a:effectLst/>
                <a:latin typeface="A Rezvan" panose="01000500000000020002" pitchFamily="2" charset="-78"/>
                <a:cs typeface="A Rezvan" panose="01000500000000020002" pitchFamily="2" charset="-78"/>
              </a:rPr>
              <a:t>بار الکتریکی</a:t>
            </a:r>
            <a:r>
              <a:rPr lang="fa-IR" sz="3200" dirty="0">
                <a:effectLst/>
                <a:latin typeface="A Rezvan" panose="01000500000000020002" pitchFamily="2" charset="-78"/>
                <a:cs typeface="A Rezvan" panose="01000500000000020002" pitchFamily="2" charset="-78"/>
              </a:rPr>
              <a:t> </a:t>
            </a:r>
            <a:r>
              <a:rPr lang="fa-IR" sz="3200" dirty="0" smtClean="0">
                <a:effectLst/>
                <a:latin typeface="A Rezvan" panose="01000500000000020002" pitchFamily="2" charset="-78"/>
                <a:cs typeface="A Rezvan" panose="01000500000000020002" pitchFamily="2" charset="-78"/>
              </a:rPr>
              <a:t>از 1−</a:t>
            </a:r>
            <a:r>
              <a:rPr lang="fa-IR" sz="3200" dirty="0">
                <a:effectLst/>
                <a:latin typeface="A Rezvan" panose="01000500000000020002" pitchFamily="2" charset="-78"/>
                <a:cs typeface="A Rezvan" panose="01000500000000020002" pitchFamily="2" charset="-78"/>
              </a:rPr>
              <a:t> تا </a:t>
            </a:r>
            <a:r>
              <a:rPr lang="fa-IR" sz="3200" dirty="0" smtClean="0">
                <a:effectLst/>
                <a:latin typeface="A Rezvan" panose="01000500000000020002" pitchFamily="2" charset="-78"/>
                <a:cs typeface="A Rezvan" panose="01000500000000020002" pitchFamily="2" charset="-78"/>
              </a:rPr>
              <a:t>0</a:t>
            </a:r>
            <a:r>
              <a:rPr lang="fa-IR" sz="3200" dirty="0">
                <a:effectLst/>
                <a:latin typeface="A Rezvan" panose="01000500000000020002" pitchFamily="2" charset="-78"/>
                <a:cs typeface="A Rezvan" panose="01000500000000020002" pitchFamily="2" charset="-78"/>
              </a:rPr>
              <a:t> دارند. در یک </a:t>
            </a:r>
            <a:r>
              <a:rPr lang="fa-IR" sz="3200" b="1" dirty="0">
                <a:effectLst/>
                <a:latin typeface="A Rezvan" panose="01000500000000020002" pitchFamily="2" charset="-78"/>
                <a:cs typeface="A Rezvan" panose="01000500000000020002" pitchFamily="2" charset="-78"/>
              </a:rPr>
              <a:t>جامد</a:t>
            </a:r>
            <a:r>
              <a:rPr lang="fa-IR" sz="3200" dirty="0">
                <a:effectLst/>
                <a:latin typeface="A Rezvan" panose="01000500000000020002" pitchFamily="2" charset="-78"/>
                <a:cs typeface="A Rezvan" panose="01000500000000020002" pitchFamily="2" charset="-78"/>
              </a:rPr>
              <a:t>،‌ ابزار اصلی انتقال جریان، الکترون‌ها هستند که این مفهوم به کمک </a:t>
            </a:r>
            <a:r>
              <a:rPr lang="fa-IR" sz="3200" b="1" dirty="0">
                <a:effectLst/>
                <a:latin typeface="A Rezvan" panose="01000500000000020002" pitchFamily="2" charset="-78"/>
                <a:cs typeface="A Rezvan" panose="01000500000000020002" pitchFamily="2" charset="-78"/>
              </a:rPr>
              <a:t>پیوند فلزی</a:t>
            </a:r>
            <a:r>
              <a:rPr lang="fa-IR" sz="3200" dirty="0">
                <a:effectLst/>
                <a:latin typeface="A Rezvan" panose="01000500000000020002" pitchFamily="2" charset="-78"/>
                <a:cs typeface="A Rezvan" panose="01000500000000020002" pitchFamily="2" charset="-78"/>
              </a:rPr>
              <a:t> نیز بیان می‌شود. در مایعات نیز، این جریان توسط </a:t>
            </a:r>
            <a:r>
              <a:rPr lang="fa-IR" sz="3200" b="1" dirty="0" smtClean="0">
                <a:effectLst/>
                <a:latin typeface="A Rezvan" panose="01000500000000020002" pitchFamily="2" charset="-78"/>
                <a:cs typeface="A Rezvan" panose="01000500000000020002" pitchFamily="2" charset="-78"/>
              </a:rPr>
              <a:t>یون‌ها</a:t>
            </a:r>
            <a:r>
              <a:rPr lang="fa-IR" sz="3200" dirty="0">
                <a:effectLst/>
                <a:latin typeface="A Rezvan" panose="01000500000000020002" pitchFamily="2" charset="-78"/>
                <a:cs typeface="A Rezvan" panose="01000500000000020002" pitchFamily="2" charset="-78"/>
              </a:rPr>
              <a:t> </a:t>
            </a:r>
            <a:r>
              <a:rPr lang="fa-IR" sz="3200" dirty="0" smtClean="0">
                <a:effectLst/>
                <a:latin typeface="A Rezvan" panose="01000500000000020002" pitchFamily="2" charset="-78"/>
                <a:cs typeface="A Rezvan" panose="01000500000000020002" pitchFamily="2" charset="-78"/>
              </a:rPr>
              <a:t>وجود </a:t>
            </a:r>
            <a:r>
              <a:rPr lang="fa-IR" sz="3200" dirty="0">
                <a:effectLst/>
                <a:latin typeface="A Rezvan" panose="01000500000000020002" pitchFamily="2" charset="-78"/>
                <a:cs typeface="A Rezvan" panose="01000500000000020002" pitchFamily="2" charset="-78"/>
              </a:rPr>
              <a:t>دارد.</a:t>
            </a:r>
            <a:endParaRPr lang="en-US" sz="4800" dirty="0">
              <a:latin typeface="A Rezvan" panose="01000500000000020002" pitchFamily="2" charset="-78"/>
              <a:cs typeface="A Rezvan" panose="01000500000000020002" pitchFamily="2" charset="-78"/>
            </a:endParaRPr>
          </a:p>
        </p:txBody>
      </p:sp>
    </p:spTree>
    <p:extLst>
      <p:ext uri="{BB962C8B-B14F-4D97-AF65-F5344CB8AC3E}">
        <p14:creationId xmlns:p14="http://schemas.microsoft.com/office/powerpoint/2010/main" val="4084138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3A355-F4EE-449A-8FF6-965BB822CD02}"/>
              </a:ext>
            </a:extLst>
          </p:cNvPr>
          <p:cNvSpPr>
            <a:spLocks noGrp="1"/>
          </p:cNvSpPr>
          <p:nvPr>
            <p:ph type="title"/>
          </p:nvPr>
        </p:nvSpPr>
        <p:spPr>
          <a:xfrm>
            <a:off x="913795" y="609600"/>
            <a:ext cx="3078749" cy="970450"/>
          </a:xfrm>
        </p:spPr>
        <p:txBody>
          <a:bodyPr anchor="b">
            <a:normAutofit/>
          </a:bodyPr>
          <a:lstStyle/>
          <a:p>
            <a:r>
              <a:rPr lang="fa-IR" sz="4800" dirty="0" smtClean="0">
                <a:cs typeface="B Hamid" panose="00000400000000000000" pitchFamily="2" charset="-78"/>
              </a:rPr>
              <a:t>ذرات بنیادی </a:t>
            </a:r>
            <a:endParaRPr lang="en-US" sz="4800" dirty="0">
              <a:cs typeface="B Hamid" panose="00000400000000000000" pitchFamily="2" charset="-78"/>
            </a:endParaRPr>
          </a:p>
        </p:txBody>
      </p:sp>
      <p:sp>
        <p:nvSpPr>
          <p:cNvPr id="3" name="Content Placeholder 2">
            <a:extLst>
              <a:ext uri="{FF2B5EF4-FFF2-40B4-BE49-F238E27FC236}">
                <a16:creationId xmlns:a16="http://schemas.microsoft.com/office/drawing/2014/main" id="{DBE292CA-6284-4C1D-9FB2-E1D962FCDE90}"/>
              </a:ext>
            </a:extLst>
          </p:cNvPr>
          <p:cNvSpPr>
            <a:spLocks noGrp="1"/>
          </p:cNvSpPr>
          <p:nvPr>
            <p:ph idx="1"/>
          </p:nvPr>
        </p:nvSpPr>
        <p:spPr>
          <a:xfrm>
            <a:off x="913795" y="1732449"/>
            <a:ext cx="3078749" cy="4578104"/>
          </a:xfrm>
        </p:spPr>
        <p:txBody>
          <a:bodyPr anchor="t">
            <a:noAutofit/>
          </a:bodyPr>
          <a:lstStyle/>
          <a:p>
            <a:pPr marL="36900" indent="0" algn="r">
              <a:spcAft>
                <a:spcPts val="1000"/>
              </a:spcAft>
              <a:buSzPct val="90000"/>
              <a:buNone/>
            </a:pPr>
            <a:r>
              <a:rPr lang="fa-IR" sz="2800" dirty="0" smtClean="0">
                <a:effectLst/>
                <a:cs typeface="B Yas" panose="00000400000000000000" pitchFamily="2" charset="-78"/>
              </a:rPr>
              <a:t>اصلی‌ترین </a:t>
            </a:r>
            <a:r>
              <a:rPr lang="fa-IR" sz="2800" dirty="0">
                <a:effectLst/>
                <a:cs typeface="B Yas" panose="00000400000000000000" pitchFamily="2" charset="-78"/>
              </a:rPr>
              <a:t>واحد تشکیل دهنده یک جسم </a:t>
            </a:r>
            <a:r>
              <a:rPr lang="fa-IR" sz="2800" b="1" dirty="0">
                <a:effectLst/>
                <a:cs typeface="B Yas" panose="00000400000000000000" pitchFamily="2" charset="-78"/>
              </a:rPr>
              <a:t>قسمتی است که به ذرات یا بخش‌های کوچکتر قابل تبدیل نباشد</a:t>
            </a:r>
            <a:r>
              <a:rPr lang="fa-IR" sz="2800" dirty="0">
                <a:effectLst/>
                <a:cs typeface="B Yas" panose="00000400000000000000" pitchFamily="2" charset="-78"/>
              </a:rPr>
              <a:t>. این تعریف به عنوان توضیح اصلی ذرات بنیادی بیان </a:t>
            </a:r>
            <a:r>
              <a:rPr lang="fa-IR" sz="2800" dirty="0" smtClean="0">
                <a:effectLst/>
                <a:cs typeface="B Yas" panose="00000400000000000000" pitchFamily="2" charset="-78"/>
              </a:rPr>
              <a:t>می‌شود</a:t>
            </a:r>
          </a:p>
          <a:p>
            <a:pPr marL="36900" indent="0" algn="r">
              <a:spcAft>
                <a:spcPts val="1000"/>
              </a:spcAft>
              <a:buSzPct val="90000"/>
              <a:buNone/>
            </a:pPr>
            <a:r>
              <a:rPr lang="fa-IR" sz="2800" dirty="0">
                <a:effectLst/>
                <a:cs typeface="B Yas" panose="00000400000000000000" pitchFamily="2" charset="-78"/>
              </a:rPr>
              <a:t>ذرات بنیادی شامل دو گروه اصلی «کوارک» </a:t>
            </a:r>
            <a:r>
              <a:rPr lang="fa-IR" sz="2800" dirty="0" smtClean="0">
                <a:effectLst/>
                <a:cs typeface="B Yas" panose="00000400000000000000" pitchFamily="2" charset="-78"/>
              </a:rPr>
              <a:t>و </a:t>
            </a:r>
            <a:r>
              <a:rPr lang="fa-IR" sz="2800" dirty="0">
                <a:effectLst/>
                <a:cs typeface="B Yas" panose="00000400000000000000" pitchFamily="2" charset="-78"/>
              </a:rPr>
              <a:t>«لپتون» </a:t>
            </a:r>
            <a:r>
              <a:rPr lang="fa-IR" sz="2800" dirty="0" smtClean="0">
                <a:effectLst/>
                <a:cs typeface="B Yas" panose="00000400000000000000" pitchFamily="2" charset="-78"/>
              </a:rPr>
              <a:t>هستند </a:t>
            </a:r>
            <a:r>
              <a:rPr lang="fa-IR" sz="2800" dirty="0">
                <a:effectLst/>
                <a:cs typeface="B Yas" panose="00000400000000000000" pitchFamily="2" charset="-78"/>
              </a:rPr>
              <a:t>که هر یک به صورت شش ذره جفت تقسیم می‌شوند</a:t>
            </a:r>
            <a:endParaRPr lang="en-US" sz="2800" dirty="0">
              <a:cs typeface="B Yas" panose="00000400000000000000" pitchFamily="2" charset="-78"/>
            </a:endParaRPr>
          </a:p>
        </p:txBody>
      </p:sp>
      <p:pic>
        <p:nvPicPr>
          <p:cNvPr id="16" name="Picture 15">
            <a:extLst>
              <a:ext uri="{FF2B5EF4-FFF2-40B4-BE49-F238E27FC236}">
                <a16:creationId xmlns:a16="http://schemas.microsoft.com/office/drawing/2014/main" id="{B536FA4E-0152-4E27-91DA-0FC22D1846B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4552950" y="1"/>
            <a:ext cx="7639050" cy="6858000"/>
          </a:xfrm>
          <a:prstGeom prst="rect">
            <a:avLst/>
          </a:prstGeom>
        </p:spPr>
      </p:pic>
      <p:pic>
        <p:nvPicPr>
          <p:cNvPr id="4" name="Picture 3">
            <a:extLst>
              <a:ext uri="{FF2B5EF4-FFF2-40B4-BE49-F238E27FC236}">
                <a16:creationId xmlns:a16="http://schemas.microsoft.com/office/drawing/2014/main" id="{9FC094AD-DFDC-4944-8341-B513DBD94078}"/>
              </a:ext>
              <a:ext uri="{C183D7F6-B498-43B3-948B-1728B52AA6E4}">
                <adec:decorative xmlns="" xmlns:adec="http://schemas.microsoft.com/office/drawing/2017/decorative" val="1"/>
              </a:ext>
            </a:extLst>
          </p:cNvPr>
          <p:cNvPicPr>
            <a:picLocks noChangeAspect="1"/>
          </p:cNvPicPr>
          <p:nvPr/>
        </p:nvPicPr>
        <p:blipFill rotWithShape="1">
          <a:blip r:embed="rId4"/>
          <a:srcRect l="5640" r="11927"/>
          <a:stretch/>
        </p:blipFill>
        <p:spPr>
          <a:xfrm>
            <a:off x="4654295" y="10"/>
            <a:ext cx="7537705" cy="685799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0356" y="547448"/>
            <a:ext cx="6985582" cy="5763105"/>
          </a:xfrm>
          <a:prstGeom prst="rect">
            <a:avLst/>
          </a:prstGeom>
        </p:spPr>
      </p:pic>
    </p:spTree>
    <p:extLst>
      <p:ext uri="{BB962C8B-B14F-4D97-AF65-F5344CB8AC3E}">
        <p14:creationId xmlns:p14="http://schemas.microsoft.com/office/powerpoint/2010/main" val="1992624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794E20B4-B38C-431D-97FB-559753C4CD10}"/>
              </a:ext>
              <a:ext uri="{C183D7F6-B498-43B3-948B-1728B52AA6E4}">
                <adec:decorative xmlns="" xmlns:adec="http://schemas.microsoft.com/office/drawing/2017/decorative" val="1"/>
              </a:ext>
            </a:extLst>
          </p:cNvPr>
          <p:cNvPicPr>
            <a:picLocks noChangeAspect="1"/>
          </p:cNvPicPr>
          <p:nvPr/>
        </p:nvPicPr>
        <p:blipFill rotWithShape="1">
          <a:blip r:embed="rId2"/>
          <a:srcRect b="25000"/>
          <a:stretch/>
        </p:blipFill>
        <p:spPr>
          <a:xfrm>
            <a:off x="-5314" y="10"/>
            <a:ext cx="12191980" cy="685799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4236" y="292088"/>
            <a:ext cx="7002046" cy="6273833"/>
          </a:xfrm>
          <a:prstGeom prst="rect">
            <a:avLst/>
          </a:prstGeom>
          <a:ln w="228600" cap="sq" cmpd="thickThin">
            <a:solidFill>
              <a:schemeClr val="tx1"/>
            </a:solidFill>
            <a:prstDash val="solid"/>
            <a:miter lim="800000"/>
          </a:ln>
          <a:effectLst>
            <a:innerShdw blurRad="76200">
              <a:srgbClr val="000000"/>
            </a:innerShdw>
          </a:effectLst>
        </p:spPr>
      </p:pic>
    </p:spTree>
    <p:extLst>
      <p:ext uri="{BB962C8B-B14F-4D97-AF65-F5344CB8AC3E}">
        <p14:creationId xmlns:p14="http://schemas.microsoft.com/office/powerpoint/2010/main" val="2261808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794E20B4-B38C-431D-97FB-559753C4CD10}"/>
              </a:ext>
              <a:ext uri="{C183D7F6-B498-43B3-948B-1728B52AA6E4}">
                <adec:decorative xmlns="" xmlns:adec="http://schemas.microsoft.com/office/drawing/2017/decorative" val="1"/>
              </a:ext>
            </a:extLst>
          </p:cNvPr>
          <p:cNvPicPr>
            <a:picLocks noChangeAspect="1"/>
          </p:cNvPicPr>
          <p:nvPr/>
        </p:nvPicPr>
        <p:blipFill rotWithShape="1">
          <a:blip r:embed="rId2"/>
          <a:srcRect b="25000"/>
          <a:stretch/>
        </p:blipFill>
        <p:spPr>
          <a:xfrm>
            <a:off x="20" y="10"/>
            <a:ext cx="12191980" cy="6857990"/>
          </a:xfrm>
          <a:prstGeom prst="rect">
            <a:avLst/>
          </a:prstGeom>
        </p:spPr>
      </p:pic>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9592" y="770333"/>
            <a:ext cx="10662168" cy="5317343"/>
          </a:xfrm>
          <a:prstGeom prst="rect">
            <a:avLst/>
          </a:prstGeom>
          <a:ln w="88900" cap="sq" cmpd="thickThin">
            <a:solidFill>
              <a:schemeClr val="tx1"/>
            </a:solidFill>
            <a:prstDash val="solid"/>
            <a:miter lim="800000"/>
          </a:ln>
          <a:effectLst>
            <a:innerShdw blurRad="76200">
              <a:srgbClr val="000000"/>
            </a:innerShdw>
          </a:effectLst>
        </p:spPr>
      </p:pic>
    </p:spTree>
    <p:extLst>
      <p:ext uri="{BB962C8B-B14F-4D97-AF65-F5344CB8AC3E}">
        <p14:creationId xmlns:p14="http://schemas.microsoft.com/office/powerpoint/2010/main" val="1436345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Custom 18">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83214C86-EE31-4BD9-A8DA-4E7809549F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BE4635-D1B4-4307-892D-6B7970BB7308}">
  <ds:schemaRefs>
    <ds:schemaRef ds:uri="http://schemas.microsoft.com/sharepoint/v3/contenttype/forms"/>
  </ds:schemaRefs>
</ds:datastoreItem>
</file>

<file path=customXml/itemProps3.xml><?xml version="1.0" encoding="utf-8"?>
<ds:datastoreItem xmlns:ds="http://schemas.openxmlformats.org/officeDocument/2006/customXml" ds:itemID="{121C015E-2B6B-4186-AA19-D3C2878D41E9}">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Slate design</Template>
  <TotalTime>0</TotalTime>
  <Words>287</Words>
  <Application>Microsoft Office PowerPoint</Application>
  <PresentationFormat>Widescreen</PresentationFormat>
  <Paragraphs>91</Paragraphs>
  <Slides>26</Slides>
  <Notes>0</Notes>
  <HiddenSlides>0</HiddenSlides>
  <MMClips>0</MMClips>
  <ScaleCrop>false</ScaleCrop>
  <HeadingPairs>
    <vt:vector size="6" baseType="variant">
      <vt:variant>
        <vt:lpstr>Fonts Used</vt:lpstr>
      </vt:variant>
      <vt:variant>
        <vt:i4>44</vt:i4>
      </vt:variant>
      <vt:variant>
        <vt:lpstr>Theme</vt:lpstr>
      </vt:variant>
      <vt:variant>
        <vt:i4>1</vt:i4>
      </vt:variant>
      <vt:variant>
        <vt:lpstr>Slide Titles</vt:lpstr>
      </vt:variant>
      <vt:variant>
        <vt:i4>26</vt:i4>
      </vt:variant>
    </vt:vector>
  </HeadingPairs>
  <TitlesOfParts>
    <vt:vector size="71" baseType="lpstr">
      <vt:lpstr>A Negaar</vt:lpstr>
      <vt:lpstr>A Rezvan</vt:lpstr>
      <vt:lpstr>A Sardar Hoor</vt:lpstr>
      <vt:lpstr>Algerian</vt:lpstr>
      <vt:lpstr>Arial</vt:lpstr>
      <vt:lpstr>B Bardiya</vt:lpstr>
      <vt:lpstr>B Davat</vt:lpstr>
      <vt:lpstr>B Esfehan</vt:lpstr>
      <vt:lpstr>B Ferdosi</vt:lpstr>
      <vt:lpstr>B Hamid</vt:lpstr>
      <vt:lpstr>B Homa</vt:lpstr>
      <vt:lpstr>B Jadid</vt:lpstr>
      <vt:lpstr>B Kourosh</vt:lpstr>
      <vt:lpstr>B Mahsa</vt:lpstr>
      <vt:lpstr>B Mehr</vt:lpstr>
      <vt:lpstr>B Mitra</vt:lpstr>
      <vt:lpstr>B Nasim</vt:lpstr>
      <vt:lpstr>B Setareh</vt:lpstr>
      <vt:lpstr>B Tabassom</vt:lpstr>
      <vt:lpstr>B Tehran</vt:lpstr>
      <vt:lpstr>B Titr TG E</vt:lpstr>
      <vt:lpstr>B Vahid</vt:lpstr>
      <vt:lpstr>B Yas</vt:lpstr>
      <vt:lpstr>B Ziba</vt:lpstr>
      <vt:lpstr>Bernard MT Condensed</vt:lpstr>
      <vt:lpstr>Bowlby One SC</vt:lpstr>
      <vt:lpstr>Broadway</vt:lpstr>
      <vt:lpstr>Calibri</vt:lpstr>
      <vt:lpstr>Calisto MT</vt:lpstr>
      <vt:lpstr>Cheri Liney</vt:lpstr>
      <vt:lpstr>Chiller</vt:lpstr>
      <vt:lpstr>Courgette</vt:lpstr>
      <vt:lpstr>F_sahafi</vt:lpstr>
      <vt:lpstr>Forte</vt:lpstr>
      <vt:lpstr>Gill Sans Ultra Bold</vt:lpstr>
      <vt:lpstr>Mj_Beirut</vt:lpstr>
      <vt:lpstr>Mj_colors'</vt:lpstr>
      <vt:lpstr>Mj_Dinar Two Light</vt:lpstr>
      <vt:lpstr>Mj_East Extra Mediom</vt:lpstr>
      <vt:lpstr>Mj_Tunisia Bold</vt:lpstr>
      <vt:lpstr>Stencil</vt:lpstr>
      <vt:lpstr>Trebuchet MS</vt:lpstr>
      <vt:lpstr>W_hesam</vt:lpstr>
      <vt:lpstr>Wingdings 2</vt:lpstr>
      <vt:lpstr>Slate</vt:lpstr>
      <vt:lpstr>به نام خدا </vt:lpstr>
      <vt:lpstr>مولکول </vt:lpstr>
      <vt:lpstr>اتم </vt:lpstr>
      <vt:lpstr>پروتون  </vt:lpstr>
      <vt:lpstr>نوترون  </vt:lpstr>
      <vt:lpstr>الکترون ها  </vt:lpstr>
      <vt:lpstr>ذرات بنیادی </vt:lpstr>
      <vt:lpstr>PowerPoint Presentation</vt:lpstr>
      <vt:lpstr>PowerPoint Presentation</vt:lpstr>
      <vt:lpstr>کوارک </vt:lpstr>
      <vt:lpstr>کوارک بالا </vt:lpstr>
      <vt:lpstr>کوارک پایین </vt:lpstr>
      <vt:lpstr>کوارک افسون یا ربایشی </vt:lpstr>
      <vt:lpstr>کوارک شگفت یا غیر ربایشی   </vt:lpstr>
      <vt:lpstr>کوارک سر    </vt:lpstr>
      <vt:lpstr>PowerPoint Presentation</vt:lpstr>
      <vt:lpstr>لپتون ها</vt:lpstr>
      <vt:lpstr>میون </vt:lpstr>
      <vt:lpstr>پوزیترون ها </vt:lpstr>
      <vt:lpstr>لپتون تاو </vt:lpstr>
      <vt:lpstr>الکترون نوترینو </vt:lpstr>
      <vt:lpstr>میون نوترینو </vt:lpstr>
      <vt:lpstr>تاو نوترینو </vt:lpstr>
      <vt:lpstr>PowerPoint Presentation</vt:lpstr>
      <vt:lpstr>اصطلاحات</vt:lpstr>
      <vt:lpstr>اصطلاحات</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2020-12-08T14:25:23Z</dcterms:created>
  <dcterms:modified xsi:type="dcterms:W3CDTF">2020-12-18T05:56:50Z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