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6" r:id="rId5"/>
    <p:sldId id="266" r:id="rId6"/>
    <p:sldId id="267" r:id="rId7"/>
    <p:sldId id="270" r:id="rId8"/>
    <p:sldId id="271" r:id="rId9"/>
    <p:sldId id="269" r:id="rId10"/>
    <p:sldId id="268" r:id="rId11"/>
    <p:sldId id="272" r:id="rId1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4" d="100"/>
          <a:sy n="114" d="100"/>
        </p:scale>
        <p:origin x="414" y="11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482589-CB2F-4003-801D-095B67490E73}" type="datetimeFigureOut">
              <a:rPr lang="en-US"/>
              <a:t>10/5/2021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D4DBF-746C-4C25-853D-8A1CBE8404F4}" type="datetimeFigureOut">
              <a:rPr lang="en-US"/>
              <a:t>10/5/2021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524000"/>
            <a:ext cx="8839201" cy="32004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74813" y="48768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08013" y="685800"/>
            <a:ext cx="42672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608013" y="4724400"/>
            <a:ext cx="4267200"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5812" y="685801"/>
            <a:ext cx="1219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3" y="685800"/>
            <a:ext cx="8153399" cy="5486400"/>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3429000"/>
            <a:ext cx="9601201" cy="22860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293813" y="685800"/>
            <a:ext cx="7543800"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828801"/>
            <a:ext cx="4648202"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400"/>
            <a:ext cx="4646376"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438400"/>
            <a:ext cx="464819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676400"/>
            <a:ext cx="4648201"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2" y="2438400"/>
            <a:ext cx="4648201"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7" name="Date Placeholder 6"/>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9" name="Slide Number Placeholder 8"/>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3" name="Date Placeholder 2"/>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5" name="Slide Number Placeholder 4"/>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100"/>
            </a:lvl1pPr>
          </a:lstStyle>
          <a:p>
            <a:endParaRPr lang="en-US"/>
          </a:p>
        </p:txBody>
      </p:sp>
      <p:sp>
        <p:nvSpPr>
          <p:cNvPr id="2" name="Date Placeholder 1"/>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4" name="Slide Number Placeholder 3"/>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dirty="0"/>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6094413" y="685800"/>
            <a:ext cx="548497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3" name="Rectangle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10/5/2021</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93813" y="6400801"/>
            <a:ext cx="6324599" cy="276226"/>
          </a:xfrm>
          <a:prstGeom prst="rect">
            <a:avLst/>
          </a:prstGeom>
        </p:spPr>
        <p:txBody>
          <a:bodyPr vert="horz" lIns="91440" tIns="45720" rIns="91440" bIns="45720" rtlCol="0" anchor="ctr"/>
          <a:lstStyle>
            <a:lvl1pPr algn="l">
              <a:defRPr sz="1000" cap="all" baseline="0">
                <a:solidFill>
                  <a:schemeClr val="tx1">
                    <a:tint val="75000"/>
                  </a:schemeClr>
                </a:solidFill>
              </a:defRPr>
            </a:lvl1pPr>
          </a:lstStyle>
          <a:p>
            <a:endParaRPr/>
          </a:p>
        </p:txBody>
      </p:sp>
      <p:sp>
        <p:nvSpPr>
          <p:cNvPr id="4" name="Date Placeholder 3"/>
          <p:cNvSpPr>
            <a:spLocks noGrp="1"/>
          </p:cNvSpPr>
          <p:nvPr>
            <p:ph type="dt" sz="half" idx="2"/>
          </p:nvPr>
        </p:nvSpPr>
        <p:spPr>
          <a:xfrm>
            <a:off x="7999412" y="6400801"/>
            <a:ext cx="13200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881DC1F7-A9E9-4D8B-8C97-C74523B2CF2A}" type="datetimeFigureOut">
              <a:rPr lang="en-US"/>
              <a:pPr/>
              <a:t>10/5/2021</a:t>
            </a:fld>
            <a:endParaRPr/>
          </a:p>
        </p:txBody>
      </p:sp>
      <p:sp>
        <p:nvSpPr>
          <p:cNvPr id="6" name="Slide Number Placeholder 5"/>
          <p:cNvSpPr>
            <a:spLocks noGrp="1"/>
          </p:cNvSpPr>
          <p:nvPr>
            <p:ph type="sldNum" sz="quarter" idx="4"/>
          </p:nvPr>
        </p:nvSpPr>
        <p:spPr>
          <a:xfrm>
            <a:off x="9675812" y="6400801"/>
            <a:ext cx="12192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99542E4-2CCF-42F6-9D92-ED568035133D}" type="slidenum">
              <a:rPr/>
              <a:pPr/>
              <a:t>‹#›</a:t>
            </a:fld>
            <a:endParaRPr/>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z="13800" dirty="0" err="1">
                <a:latin typeface="Urdu Typesetting" panose="03020402040406030203" pitchFamily="66" charset="-78"/>
                <a:cs typeface="Urdu Typesetting" panose="03020402040406030203" pitchFamily="66" charset="-78"/>
              </a:rPr>
              <a:t>بسم</a:t>
            </a:r>
            <a:r>
              <a:rPr lang="fa-IR" sz="13800" dirty="0">
                <a:latin typeface="Urdu Typesetting" panose="03020402040406030203" pitchFamily="66" charset="-78"/>
                <a:cs typeface="Urdu Typesetting" panose="03020402040406030203" pitchFamily="66" charset="-78"/>
              </a:rPr>
              <a:t> الله رحمان رحیم</a:t>
            </a:r>
            <a:endParaRPr lang="en-US" sz="13800" dirty="0">
              <a:latin typeface="Urdu Typesetting" panose="03020402040406030203" pitchFamily="66" charset="-78"/>
              <a:cs typeface="Urdu Typesetting" panose="03020402040406030203" pitchFamily="66" charset="-78"/>
            </a:endParaRPr>
          </a:p>
        </p:txBody>
      </p:sp>
      <p:sp>
        <p:nvSpPr>
          <p:cNvPr id="3" name="Subtitle 2"/>
          <p:cNvSpPr>
            <a:spLocks noGrp="1"/>
          </p:cNvSpPr>
          <p:nvPr>
            <p:ph type="subTitle" idx="1"/>
          </p:nvPr>
        </p:nvSpPr>
        <p:spPr/>
        <p:txBody>
          <a:bodyPr>
            <a:normAutofit/>
          </a:bodyPr>
          <a:lstStyle/>
          <a:p>
            <a:r>
              <a:rPr lang="fa-IR" dirty="0" err="1">
                <a:solidFill>
                  <a:srgbClr val="96B86B"/>
                </a:solidFill>
                <a:latin typeface="Calibri" panose="020F0502020204030204" pitchFamily="34" charset="0"/>
                <a:cs typeface="Calibri" panose="020F0502020204030204" pitchFamily="34" charset="0"/>
              </a:rPr>
              <a:t>مدرس:رضا</a:t>
            </a:r>
            <a:r>
              <a:rPr lang="fa-IR" dirty="0">
                <a:solidFill>
                  <a:srgbClr val="96B86B"/>
                </a:solidFill>
                <a:latin typeface="Calibri" panose="020F0502020204030204" pitchFamily="34" charset="0"/>
                <a:cs typeface="Calibri" panose="020F0502020204030204" pitchFamily="34" charset="0"/>
              </a:rPr>
              <a:t> عزیزی پور</a:t>
            </a:r>
            <a:endParaRPr lang="en-US" dirty="0">
              <a:solidFill>
                <a:srgbClr val="96B86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8000" dirty="0" err="1">
                <a:latin typeface="Urdu Typesetting" panose="03020402040406030203" pitchFamily="66" charset="-78"/>
                <a:cs typeface="Urdu Typesetting" panose="03020402040406030203" pitchFamily="66" charset="-78"/>
              </a:rPr>
              <a:t>مختار:فصل</a:t>
            </a:r>
            <a:r>
              <a:rPr lang="fa-IR" sz="8000" dirty="0">
                <a:latin typeface="Urdu Typesetting" panose="03020402040406030203" pitchFamily="66" charset="-78"/>
                <a:cs typeface="Urdu Typesetting" panose="03020402040406030203" pitchFamily="66" charset="-78"/>
              </a:rPr>
              <a:t> قیام</a:t>
            </a:r>
            <a:endParaRPr lang="en-US" sz="8000" dirty="0">
              <a:latin typeface="Urdu Typesetting" panose="03020402040406030203" pitchFamily="66" charset="-78"/>
              <a:cs typeface="Urdu Typesetting" panose="03020402040406030203" pitchFamily="66" charset="-78"/>
            </a:endParaRPr>
          </a:p>
        </p:txBody>
      </p:sp>
      <p:sp>
        <p:nvSpPr>
          <p:cNvPr id="4" name="Text Placeholder 3"/>
          <p:cNvSpPr>
            <a:spLocks noGrp="1"/>
          </p:cNvSpPr>
          <p:nvPr>
            <p:ph type="body" sz="half" idx="2"/>
          </p:nvPr>
        </p:nvSpPr>
        <p:spPr/>
        <p:txBody>
          <a:bodyPr/>
          <a:lstStyle/>
          <a:p>
            <a:endParaRPr lang="en-US" dirty="0"/>
          </a:p>
        </p:txBody>
      </p:sp>
      <p:pic>
        <p:nvPicPr>
          <p:cNvPr id="5" name="Picture Placeholder 4">
            <a:extLst>
              <a:ext uri="{FF2B5EF4-FFF2-40B4-BE49-F238E27FC236}">
                <a16:creationId xmlns:a16="http://schemas.microsoft.com/office/drawing/2014/main" id="{8737D85B-13F4-4F73-A8E5-498759E7750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085" b="4085"/>
          <a:stretch>
            <a:fillRect/>
          </a:stretch>
        </p:blipFill>
        <p:spPr/>
      </p:pic>
    </p:spTree>
    <p:extLst>
      <p:ext uri="{BB962C8B-B14F-4D97-AF65-F5344CB8AC3E}">
        <p14:creationId xmlns:p14="http://schemas.microsoft.com/office/powerpoint/2010/main" val="2355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15F6-C34F-45AA-9693-1D2C9D64ABC5}"/>
              </a:ext>
            </a:extLst>
          </p:cNvPr>
          <p:cNvSpPr>
            <a:spLocks noGrp="1"/>
          </p:cNvSpPr>
          <p:nvPr>
            <p:ph type="title"/>
          </p:nvPr>
        </p:nvSpPr>
        <p:spPr/>
        <p:txBody>
          <a:bodyPr/>
          <a:lstStyle/>
          <a:p>
            <a:r>
              <a:rPr lang="fa-IR" sz="4400" dirty="0">
                <a:latin typeface="Traditional Arabic" panose="02020603050405020304" pitchFamily="18" charset="-78"/>
                <a:cs typeface="Traditional Arabic" panose="02020603050405020304" pitchFamily="18" charset="-78"/>
              </a:rPr>
              <a:t>همانطور که از اسم این بازی پیداست بازی مربوط به زمانی می شود که مختار برای انتقام از قاتلان امام حسین قیام کرد چون او در </a:t>
            </a:r>
            <a:r>
              <a:rPr lang="en-US" sz="4400" dirty="0">
                <a:latin typeface="Traditional Arabic" panose="02020603050405020304" pitchFamily="18" charset="-78"/>
                <a:cs typeface="Traditional Arabic" panose="02020603050405020304" pitchFamily="18" charset="-78"/>
              </a:rPr>
              <a:t>    </a:t>
            </a:r>
            <a:r>
              <a:rPr lang="fa-IR" sz="4400" dirty="0">
                <a:latin typeface="Traditional Arabic" panose="02020603050405020304" pitchFamily="18" charset="-78"/>
                <a:cs typeface="Traditional Arabic" panose="02020603050405020304" pitchFamily="18" charset="-78"/>
              </a:rPr>
              <a:t>زمان واقعه کربلا در زندان بود</a:t>
            </a:r>
            <a:r>
              <a:rPr lang="en-US" sz="4400" dirty="0">
                <a:latin typeface="Traditional Arabic" panose="02020603050405020304" pitchFamily="18" charset="-78"/>
                <a:cs typeface="Traditional Arabic" panose="02020603050405020304" pitchFamily="18" charset="-78"/>
              </a:rPr>
              <a:t>              </a:t>
            </a:r>
          </a:p>
        </p:txBody>
      </p:sp>
      <p:sp>
        <p:nvSpPr>
          <p:cNvPr id="3" name="Text Placeholder 2">
            <a:extLst>
              <a:ext uri="{FF2B5EF4-FFF2-40B4-BE49-F238E27FC236}">
                <a16:creationId xmlns:a16="http://schemas.microsoft.com/office/drawing/2014/main" id="{526E156F-DA3A-411F-8B2F-CCE0BD7A8A96}"/>
              </a:ext>
            </a:extLst>
          </p:cNvPr>
          <p:cNvSpPr>
            <a:spLocks noGrp="1"/>
          </p:cNvSpPr>
          <p:nvPr>
            <p:ph type="body" sz="half" idx="2"/>
          </p:nvPr>
        </p:nvSpPr>
        <p:spPr/>
        <p:txBody>
          <a:bodyPr/>
          <a:lstStyle/>
          <a:p>
            <a:endParaRPr lang="en-US"/>
          </a:p>
        </p:txBody>
      </p:sp>
      <p:pic>
        <p:nvPicPr>
          <p:cNvPr id="5" name="Picture Placeholder 4">
            <a:extLst>
              <a:ext uri="{FF2B5EF4-FFF2-40B4-BE49-F238E27FC236}">
                <a16:creationId xmlns:a16="http://schemas.microsoft.com/office/drawing/2014/main" id="{5FECC6AE-2A9B-455D-ABE0-493C26FDAD8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085" b="4085"/>
          <a:stretch>
            <a:fillRect/>
          </a:stretch>
        </p:blipFill>
        <p:spPr/>
      </p:pic>
    </p:spTree>
    <p:extLst>
      <p:ext uri="{BB962C8B-B14F-4D97-AF65-F5344CB8AC3E}">
        <p14:creationId xmlns:p14="http://schemas.microsoft.com/office/powerpoint/2010/main" val="296494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8BFE-5286-4FD8-922E-2523ADBF0A40}"/>
              </a:ext>
            </a:extLst>
          </p:cNvPr>
          <p:cNvSpPr>
            <a:spLocks noGrp="1"/>
          </p:cNvSpPr>
          <p:nvPr>
            <p:ph type="title"/>
          </p:nvPr>
        </p:nvSpPr>
        <p:spPr/>
        <p:txBody>
          <a:bodyPr/>
          <a:lstStyle/>
          <a:p>
            <a:r>
              <a:rPr lang="fa-IR" sz="2000" dirty="0">
                <a:latin typeface="Arabic Typesetting" panose="03020402040406030203" pitchFamily="66" charset="-78"/>
                <a:cs typeface="Arabic Typesetting" panose="03020402040406030203" pitchFamily="66" charset="-78"/>
              </a:rPr>
              <a:t>اگر سریال مختار را تماشا کرده باشید خط داستانی بازی و حوادث آن کاملا </a:t>
            </a:r>
            <a:r>
              <a:rPr lang="fa-IR" sz="2000" dirty="0" err="1">
                <a:latin typeface="Arabic Typesetting" panose="03020402040406030203" pitchFamily="66" charset="-78"/>
                <a:cs typeface="Arabic Typesetting" panose="03020402040406030203" pitchFamily="66" charset="-78"/>
              </a:rPr>
              <a:t>برایتان</a:t>
            </a:r>
            <a:r>
              <a:rPr lang="fa-IR" sz="2000" dirty="0">
                <a:latin typeface="Arabic Typesetting" panose="03020402040406030203" pitchFamily="66" charset="-78"/>
                <a:cs typeface="Arabic Typesetting" panose="03020402040406030203" pitchFamily="66" charset="-78"/>
              </a:rPr>
              <a:t> آشناست. این بار قرار است کنترل </a:t>
            </a:r>
            <a:r>
              <a:rPr lang="fa-IR" sz="2000" dirty="0" err="1">
                <a:latin typeface="Arabic Typesetting" panose="03020402040406030203" pitchFamily="66" charset="-78"/>
                <a:cs typeface="Arabic Typesetting" panose="03020402040406030203" pitchFamily="66" charset="-78"/>
              </a:rPr>
              <a:t>ابو</a:t>
            </a:r>
            <a:r>
              <a:rPr lang="fa-IR" sz="2000" dirty="0">
                <a:latin typeface="Arabic Typesetting" panose="03020402040406030203" pitchFamily="66" charset="-78"/>
                <a:cs typeface="Arabic Typesetting" panose="03020402040406030203" pitchFamily="66" charset="-78"/>
              </a:rPr>
              <a:t> اسحاق را دست بگیرید و برای </a:t>
            </a:r>
            <a:r>
              <a:rPr lang="fa-IR" sz="2000" dirty="0" err="1">
                <a:latin typeface="Arabic Typesetting" panose="03020402040406030203" pitchFamily="66" charset="-78"/>
                <a:cs typeface="Arabic Typesetting" panose="03020402040406030203" pitchFamily="66" charset="-78"/>
              </a:rPr>
              <a:t>خون‌خواهی</a:t>
            </a:r>
            <a:r>
              <a:rPr lang="fa-IR" sz="2000" dirty="0">
                <a:latin typeface="Arabic Typesetting" panose="03020402040406030203" pitchFamily="66" charset="-78"/>
                <a:cs typeface="Arabic Typesetting" panose="03020402040406030203" pitchFamily="66" charset="-78"/>
              </a:rPr>
              <a:t> امام حسین (ع) و یارانش علیه یزید قیام کنید. در این بین با </a:t>
            </a:r>
            <a:r>
              <a:rPr lang="fa-IR" sz="2000" dirty="0" err="1">
                <a:latin typeface="Arabic Typesetting" panose="03020402040406030203" pitchFamily="66" charset="-78"/>
                <a:cs typeface="Arabic Typesetting" panose="03020402040406030203" pitchFamily="66" charset="-78"/>
              </a:rPr>
              <a:t>شخصیت‌های</a:t>
            </a:r>
            <a:r>
              <a:rPr lang="fa-IR" sz="2000" dirty="0">
                <a:latin typeface="Arabic Typesetting" panose="03020402040406030203" pitchFamily="66" charset="-78"/>
                <a:cs typeface="Arabic Typesetting" panose="03020402040406030203" pitchFamily="66" charset="-78"/>
              </a:rPr>
              <a:t> متعددی از جمله مهران (که در قسمت اول </a:t>
            </a:r>
            <a:r>
              <a:rPr lang="fa-IR" sz="2000" dirty="0" err="1">
                <a:latin typeface="Arabic Typesetting" panose="03020402040406030203" pitchFamily="66" charset="-78"/>
                <a:cs typeface="Arabic Typesetting" panose="03020402040406030203" pitchFamily="66" charset="-78"/>
              </a:rPr>
              <a:t>کنترلش</a:t>
            </a:r>
            <a:r>
              <a:rPr lang="fa-IR" sz="2000" dirty="0">
                <a:latin typeface="Arabic Typesetting" panose="03020402040406030203" pitchFamily="66" charset="-78"/>
                <a:cs typeface="Arabic Typesetting" panose="03020402040406030203" pitchFamily="66" charset="-78"/>
              </a:rPr>
              <a:t> را به دست داشتیم)، عبدالله ابن </a:t>
            </a:r>
            <a:r>
              <a:rPr lang="fa-IR" sz="2000" dirty="0" err="1">
                <a:latin typeface="Arabic Typesetting" panose="03020402040406030203" pitchFamily="66" charset="-78"/>
                <a:cs typeface="Arabic Typesetting" panose="03020402040406030203" pitchFamily="66" charset="-78"/>
              </a:rPr>
              <a:t>زبیر</a:t>
            </a:r>
            <a:r>
              <a:rPr lang="fa-IR" sz="2000" dirty="0">
                <a:latin typeface="Arabic Typesetting" panose="03020402040406030203" pitchFamily="66" charset="-78"/>
                <a:cs typeface="Arabic Typesetting" panose="03020402040406030203" pitchFamily="66" charset="-78"/>
              </a:rPr>
              <a:t>، ابن زیاد، محمد </a:t>
            </a:r>
            <a:r>
              <a:rPr lang="fa-IR" sz="2000" dirty="0" err="1">
                <a:latin typeface="Arabic Typesetting" panose="03020402040406030203" pitchFamily="66" charset="-78"/>
                <a:cs typeface="Arabic Typesetting" panose="03020402040406030203" pitchFamily="66" charset="-78"/>
              </a:rPr>
              <a:t>حنفیه</a:t>
            </a:r>
            <a:r>
              <a:rPr lang="fa-IR" sz="2000" dirty="0">
                <a:latin typeface="Arabic Typesetting" panose="03020402040406030203" pitchFamily="66" charset="-78"/>
                <a:cs typeface="Arabic Typesetting" panose="03020402040406030203" pitchFamily="66" charset="-78"/>
              </a:rPr>
              <a:t> و… مواجه </a:t>
            </a:r>
            <a:r>
              <a:rPr lang="fa-IR" sz="2000" dirty="0" err="1">
                <a:latin typeface="Arabic Typesetting" panose="03020402040406030203" pitchFamily="66" charset="-78"/>
                <a:cs typeface="Arabic Typesetting" panose="03020402040406030203" pitchFamily="66" charset="-78"/>
              </a:rPr>
              <a:t>می‌شوید</a:t>
            </a:r>
            <a:r>
              <a:rPr lang="fa-IR" sz="2000" dirty="0">
                <a:latin typeface="Arabic Typesetting" panose="03020402040406030203" pitchFamily="66" charset="-78"/>
                <a:cs typeface="Arabic Typesetting" panose="03020402040406030203" pitchFamily="66" charset="-78"/>
              </a:rPr>
              <a:t>. </a:t>
            </a:r>
            <a:r>
              <a:rPr lang="fa-IR" sz="2000" dirty="0" err="1">
                <a:latin typeface="Arabic Typesetting" panose="03020402040406030203" pitchFamily="66" charset="-78"/>
                <a:cs typeface="Arabic Typesetting" panose="03020402040406030203" pitchFamily="66" charset="-78"/>
              </a:rPr>
              <a:t>شخصیت‌هایی</a:t>
            </a:r>
            <a:r>
              <a:rPr lang="fa-IR" sz="2000" dirty="0">
                <a:latin typeface="Arabic Typesetting" panose="03020402040406030203" pitchFamily="66" charset="-78"/>
                <a:cs typeface="Arabic Typesetting" panose="03020402040406030203" pitchFamily="66" charset="-78"/>
              </a:rPr>
              <a:t> واقعی که بخشی از روایت داستان به عهده آنان گذاشته شده و شما را در جریان رویدادهای تاریخی آن زمان قرار </a:t>
            </a:r>
            <a:r>
              <a:rPr lang="fa-IR" sz="2000" dirty="0" err="1">
                <a:latin typeface="Arabic Typesetting" panose="03020402040406030203" pitchFamily="66" charset="-78"/>
                <a:cs typeface="Arabic Typesetting" panose="03020402040406030203" pitchFamily="66" charset="-78"/>
              </a:rPr>
              <a:t>می‌دهند</a:t>
            </a:r>
            <a:r>
              <a:rPr lang="fa-IR" sz="2000" dirty="0">
                <a:latin typeface="Arabic Typesetting" panose="03020402040406030203" pitchFamily="66" charset="-78"/>
                <a:cs typeface="Arabic Typesetting" panose="03020402040406030203" pitchFamily="66" charset="-78"/>
              </a:rPr>
              <a:t>. </a:t>
            </a:r>
            <a:r>
              <a:rPr lang="fa-IR" sz="2000" dirty="0" err="1">
                <a:latin typeface="Arabic Typesetting" panose="03020402040406030203" pitchFamily="66" charset="-78"/>
                <a:cs typeface="Arabic Typesetting" panose="03020402040406030203" pitchFamily="66" charset="-78"/>
              </a:rPr>
              <a:t>مسئله‌ای</a:t>
            </a:r>
            <a:r>
              <a:rPr lang="fa-IR" sz="2000" dirty="0">
                <a:latin typeface="Arabic Typesetting" panose="03020402040406030203" pitchFamily="66" charset="-78"/>
                <a:cs typeface="Arabic Typesetting" panose="03020402040406030203" pitchFamily="66" charset="-78"/>
              </a:rPr>
              <a:t> که </a:t>
            </a:r>
            <a:r>
              <a:rPr lang="fa-IR" sz="2000" dirty="0" err="1">
                <a:latin typeface="Arabic Typesetting" panose="03020402040406030203" pitchFamily="66" charset="-78"/>
                <a:cs typeface="Arabic Typesetting" panose="03020402040406030203" pitchFamily="66" charset="-78"/>
              </a:rPr>
              <a:t>درخصوص</a:t>
            </a:r>
            <a:r>
              <a:rPr lang="fa-IR" sz="2000" dirty="0">
                <a:latin typeface="Arabic Typesetting" panose="03020402040406030203" pitchFamily="66" charset="-78"/>
                <a:cs typeface="Arabic Typesetting" panose="03020402040406030203" pitchFamily="66" charset="-78"/>
              </a:rPr>
              <a:t> </a:t>
            </a:r>
            <a:r>
              <a:rPr lang="fa-IR" sz="2000" dirty="0" err="1">
                <a:latin typeface="Arabic Typesetting" panose="03020402040406030203" pitchFamily="66" charset="-78"/>
                <a:cs typeface="Arabic Typesetting" panose="03020402040406030203" pitchFamily="66" charset="-78"/>
              </a:rPr>
              <a:t>بازی‌هایی</a:t>
            </a:r>
            <a:r>
              <a:rPr lang="fa-IR" sz="2000" dirty="0">
                <a:latin typeface="Arabic Typesetting" panose="03020402040406030203" pitchFamily="66" charset="-78"/>
                <a:cs typeface="Arabic Typesetting" panose="03020402040406030203" pitchFamily="66" charset="-78"/>
              </a:rPr>
              <a:t> با </a:t>
            </a:r>
            <a:r>
              <a:rPr lang="fa-IR" sz="2000" dirty="0" err="1">
                <a:latin typeface="Arabic Typesetting" panose="03020402040406030203" pitchFamily="66" charset="-78"/>
                <a:cs typeface="Arabic Typesetting" panose="03020402040406030203" pitchFamily="66" charset="-78"/>
              </a:rPr>
              <a:t>داستان‌های</a:t>
            </a:r>
            <a:r>
              <a:rPr lang="fa-IR" sz="2000" dirty="0">
                <a:latin typeface="Arabic Typesetting" panose="03020402040406030203" pitchFamily="66" charset="-78"/>
                <a:cs typeface="Arabic Typesetting" panose="03020402040406030203" pitchFamily="66" charset="-78"/>
              </a:rPr>
              <a:t> واقعی وجود دارد این است که ما تمام اتفاقاتی که قرار است </a:t>
            </a:r>
            <a:r>
              <a:rPr lang="fa-IR" sz="2000" dirty="0" err="1">
                <a:latin typeface="Arabic Typesetting" panose="03020402040406030203" pitchFamily="66" charset="-78"/>
                <a:cs typeface="Arabic Typesetting" panose="03020402040406030203" pitchFamily="66" charset="-78"/>
              </a:rPr>
              <a:t>درجریانشان</a:t>
            </a:r>
            <a:r>
              <a:rPr lang="fa-IR" sz="2000" dirty="0">
                <a:latin typeface="Arabic Typesetting" panose="03020402040406030203" pitchFamily="66" charset="-78"/>
                <a:cs typeface="Arabic Typesetting" panose="03020402040406030203" pitchFamily="66" charset="-78"/>
              </a:rPr>
              <a:t> قرار بگیریم را پیشاپیش </a:t>
            </a:r>
            <a:r>
              <a:rPr lang="fa-IR" sz="2000" dirty="0" err="1">
                <a:latin typeface="Arabic Typesetting" panose="03020402040406030203" pitchFamily="66" charset="-78"/>
                <a:cs typeface="Arabic Typesetting" panose="03020402040406030203" pitchFamily="66" charset="-78"/>
              </a:rPr>
              <a:t>می‌دانیم</a:t>
            </a:r>
            <a:r>
              <a:rPr lang="fa-IR" sz="2000" dirty="0">
                <a:latin typeface="Arabic Typesetting" panose="03020402040406030203" pitchFamily="66" charset="-78"/>
                <a:cs typeface="Arabic Typesetting" panose="03020402040406030203" pitchFamily="66" charset="-78"/>
              </a:rPr>
              <a:t>. تنها </a:t>
            </a:r>
            <a:r>
              <a:rPr lang="fa-IR" sz="2000" dirty="0" err="1">
                <a:latin typeface="Arabic Typesetting" panose="03020402040406030203" pitchFamily="66" charset="-78"/>
                <a:cs typeface="Arabic Typesetting" panose="03020402040406030203" pitchFamily="66" charset="-78"/>
              </a:rPr>
              <a:t>مسئله‌ای</a:t>
            </a:r>
            <a:r>
              <a:rPr lang="fa-IR" sz="2000" dirty="0">
                <a:latin typeface="Arabic Typesetting" panose="03020402040406030203" pitchFamily="66" charset="-78"/>
                <a:cs typeface="Arabic Typesetting" panose="03020402040406030203" pitchFamily="66" charset="-78"/>
              </a:rPr>
              <a:t> که </a:t>
            </a:r>
            <a:r>
              <a:rPr lang="fa-IR" sz="2000" dirty="0" err="1">
                <a:latin typeface="Arabic Typesetting" panose="03020402040406030203" pitchFamily="66" charset="-78"/>
                <a:cs typeface="Arabic Typesetting" panose="03020402040406030203" pitchFamily="66" charset="-78"/>
              </a:rPr>
              <a:t>می‌تواند</a:t>
            </a:r>
            <a:r>
              <a:rPr lang="fa-IR" sz="2000" dirty="0">
                <a:latin typeface="Arabic Typesetting" panose="03020402040406030203" pitchFamily="66" charset="-78"/>
                <a:cs typeface="Arabic Typesetting" panose="03020402040406030203" pitchFamily="66" charset="-78"/>
              </a:rPr>
              <a:t> این مسئله را پوشش دهد روایت خلاقانه داستان و بکارگیری صحیح آن برای طراحی مراحل بازی است.</a:t>
            </a:r>
            <a:endParaRPr lang="en-US" sz="2000" dirty="0">
              <a:latin typeface="Arabic Typesetting" panose="03020402040406030203" pitchFamily="66" charset="-78"/>
              <a:cs typeface="Arabic Typesetting" panose="03020402040406030203" pitchFamily="66" charset="-78"/>
            </a:endParaRPr>
          </a:p>
        </p:txBody>
      </p:sp>
      <p:sp>
        <p:nvSpPr>
          <p:cNvPr id="3" name="Text Placeholder 2">
            <a:extLst>
              <a:ext uri="{FF2B5EF4-FFF2-40B4-BE49-F238E27FC236}">
                <a16:creationId xmlns:a16="http://schemas.microsoft.com/office/drawing/2014/main" id="{4212B473-201C-4B64-8C09-13D3FC474BD4}"/>
              </a:ext>
            </a:extLst>
          </p:cNvPr>
          <p:cNvSpPr>
            <a:spLocks noGrp="1"/>
          </p:cNvSpPr>
          <p:nvPr>
            <p:ph type="body" sz="half" idx="2"/>
          </p:nvPr>
        </p:nvSpPr>
        <p:spPr/>
        <p:txBody>
          <a:bodyPr/>
          <a:lstStyle/>
          <a:p>
            <a:endParaRPr lang="en-US"/>
          </a:p>
        </p:txBody>
      </p:sp>
      <p:pic>
        <p:nvPicPr>
          <p:cNvPr id="6" name="Picture Placeholder 5">
            <a:extLst>
              <a:ext uri="{FF2B5EF4-FFF2-40B4-BE49-F238E27FC236}">
                <a16:creationId xmlns:a16="http://schemas.microsoft.com/office/drawing/2014/main" id="{1776708F-5A35-4C12-BE56-F2A3993B3EB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75" r="21875"/>
          <a:stretch>
            <a:fillRect/>
          </a:stretch>
        </p:blipFill>
        <p:spPr/>
      </p:pic>
    </p:spTree>
    <p:extLst>
      <p:ext uri="{BB962C8B-B14F-4D97-AF65-F5344CB8AC3E}">
        <p14:creationId xmlns:p14="http://schemas.microsoft.com/office/powerpoint/2010/main" val="430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5E02-7478-49F6-810E-16FB82284709}"/>
              </a:ext>
            </a:extLst>
          </p:cNvPr>
          <p:cNvSpPr>
            <a:spLocks noGrp="1"/>
          </p:cNvSpPr>
          <p:nvPr>
            <p:ph type="title"/>
          </p:nvPr>
        </p:nvSpPr>
        <p:spPr/>
        <p:txBody>
          <a:bodyPr/>
          <a:lstStyle/>
          <a:p>
            <a:r>
              <a:rPr lang="fa-IR" sz="2000" dirty="0">
                <a:latin typeface="Arabic Typesetting" panose="03020402040406030203" pitchFamily="66" charset="-78"/>
                <a:cs typeface="Arabic Typesetting" panose="03020402040406030203" pitchFamily="66" charset="-78"/>
              </a:rPr>
              <a:t>مختار: فصل قیام ۱۲ مرحله دارد. طی این ۱۲ مرحله شما مختار را از اعماق زندان ابن زیاد تا روشن کردن آتش قیام همراهی </a:t>
            </a:r>
            <a:r>
              <a:rPr lang="fa-IR" sz="2000" dirty="0" err="1">
                <a:latin typeface="Arabic Typesetting" panose="03020402040406030203" pitchFamily="66" charset="-78"/>
                <a:cs typeface="Arabic Typesetting" panose="03020402040406030203" pitchFamily="66" charset="-78"/>
              </a:rPr>
              <a:t>می‌کنید</a:t>
            </a:r>
            <a:r>
              <a:rPr lang="fa-IR" sz="2000" dirty="0">
                <a:latin typeface="Arabic Typesetting" panose="03020402040406030203" pitchFamily="66" charset="-78"/>
                <a:cs typeface="Arabic Typesetting" panose="03020402040406030203" pitchFamily="66" charset="-78"/>
              </a:rPr>
              <a:t>. اگر سفیر عشق را بازی کرده باشید همه چیز در مختار: فصل قیام </a:t>
            </a:r>
            <a:r>
              <a:rPr lang="fa-IR" sz="2000" dirty="0" err="1">
                <a:latin typeface="Arabic Typesetting" panose="03020402040406030203" pitchFamily="66" charset="-78"/>
                <a:cs typeface="Arabic Typesetting" panose="03020402040406030203" pitchFamily="66" charset="-78"/>
              </a:rPr>
              <a:t>برایتان</a:t>
            </a:r>
            <a:r>
              <a:rPr lang="fa-IR" sz="2000" dirty="0">
                <a:latin typeface="Arabic Typesetting" panose="03020402040406030203" pitchFamily="66" charset="-78"/>
                <a:cs typeface="Arabic Typesetting" panose="03020402040406030203" pitchFamily="66" charset="-78"/>
              </a:rPr>
              <a:t> آشناست. همان چهارچوب حفظ شده اما این بار استودیو رسانا شکوه کویر تلاش کرده تا برخی از </a:t>
            </a:r>
            <a:r>
              <a:rPr lang="fa-IR" sz="2000" dirty="0" err="1">
                <a:latin typeface="Arabic Typesetting" panose="03020402040406030203" pitchFamily="66" charset="-78"/>
                <a:cs typeface="Arabic Typesetting" panose="03020402040406030203" pitchFamily="66" charset="-78"/>
              </a:rPr>
              <a:t>ایراداتی</a:t>
            </a:r>
            <a:r>
              <a:rPr lang="fa-IR" sz="2000" dirty="0">
                <a:latin typeface="Arabic Typesetting" panose="03020402040406030203" pitchFamily="66" charset="-78"/>
                <a:cs typeface="Arabic Typesetting" panose="03020402040406030203" pitchFamily="66" charset="-78"/>
              </a:rPr>
              <a:t> که به </a:t>
            </a:r>
            <a:r>
              <a:rPr lang="fa-IR" sz="2000" dirty="0" err="1">
                <a:latin typeface="Arabic Typesetting" panose="03020402040406030203" pitchFamily="66" charset="-78"/>
                <a:cs typeface="Arabic Typesetting" panose="03020402040406030203" pitchFamily="66" charset="-78"/>
              </a:rPr>
              <a:t>بُعد</a:t>
            </a:r>
            <a:r>
              <a:rPr lang="fa-IR" sz="2000" dirty="0">
                <a:latin typeface="Arabic Typesetting" panose="03020402040406030203" pitchFamily="66" charset="-78"/>
                <a:cs typeface="Arabic Typesetting" panose="03020402040406030203" pitchFamily="66" charset="-78"/>
              </a:rPr>
              <a:t> فنی بازی وارد بود را برطرف کند. برای مثال یکی از </a:t>
            </a:r>
            <a:r>
              <a:rPr lang="fa-IR" sz="2000" dirty="0" err="1">
                <a:latin typeface="Arabic Typesetting" panose="03020402040406030203" pitchFamily="66" charset="-78"/>
                <a:cs typeface="Arabic Typesetting" panose="03020402040406030203" pitchFamily="66" charset="-78"/>
              </a:rPr>
              <a:t>بزرگ‌ترین</a:t>
            </a:r>
            <a:r>
              <a:rPr lang="fa-IR" sz="2000" dirty="0">
                <a:latin typeface="Arabic Typesetting" panose="03020402040406030203" pitchFamily="66" charset="-78"/>
                <a:cs typeface="Arabic Typesetting" panose="03020402040406030203" pitchFamily="66" charset="-78"/>
              </a:rPr>
              <a:t> ایرادات سفیر عشق بهینه نبودن آن بود. شما برای اجرای بازی با خیال راحت نیاز به یک سیستم قدرتمند </a:t>
            </a:r>
            <a:r>
              <a:rPr lang="fa-IR" sz="2000" dirty="0" err="1">
                <a:latin typeface="Arabic Typesetting" panose="03020402040406030203" pitchFamily="66" charset="-78"/>
                <a:cs typeface="Arabic Typesetting" panose="03020402040406030203" pitchFamily="66" charset="-78"/>
              </a:rPr>
              <a:t>گیمینگ</a:t>
            </a:r>
            <a:r>
              <a:rPr lang="fa-IR" sz="2000" dirty="0">
                <a:latin typeface="Arabic Typesetting" panose="03020402040406030203" pitchFamily="66" charset="-78"/>
                <a:cs typeface="Arabic Typesetting" panose="03020402040406030203" pitchFamily="66" charset="-78"/>
              </a:rPr>
              <a:t> داشتید. اما مختار: فصل قیام درگیر این مشکل نیست. بازی به راحتی و با </a:t>
            </a:r>
            <a:r>
              <a:rPr lang="fa-IR" sz="2000" dirty="0" err="1">
                <a:latin typeface="Arabic Typesetting" panose="03020402040406030203" pitchFamily="66" charset="-78"/>
                <a:cs typeface="Arabic Typesetting" panose="03020402040406030203" pitchFamily="66" charset="-78"/>
              </a:rPr>
              <a:t>پرفورمنسی</a:t>
            </a:r>
            <a:r>
              <a:rPr lang="fa-IR" sz="2000" dirty="0">
                <a:latin typeface="Arabic Typesetting" panose="03020402040406030203" pitchFamily="66" charset="-78"/>
                <a:cs typeface="Arabic Typesetting" panose="03020402040406030203" pitchFamily="66" charset="-78"/>
              </a:rPr>
              <a:t> مناسب روی </a:t>
            </a:r>
            <a:r>
              <a:rPr lang="fa-IR" sz="2000" dirty="0" err="1">
                <a:latin typeface="Arabic Typesetting" panose="03020402040406030203" pitchFamily="66" charset="-78"/>
                <a:cs typeface="Arabic Typesetting" panose="03020402040406030203" pitchFamily="66" charset="-78"/>
              </a:rPr>
              <a:t>سیستم‌های</a:t>
            </a:r>
            <a:r>
              <a:rPr lang="fa-IR" sz="2000" dirty="0">
                <a:latin typeface="Arabic Typesetting" panose="03020402040406030203" pitchFamily="66" charset="-78"/>
                <a:cs typeface="Arabic Typesetting" panose="03020402040406030203" pitchFamily="66" charset="-78"/>
              </a:rPr>
              <a:t> ضعیف اجرا </a:t>
            </a:r>
            <a:r>
              <a:rPr lang="fa-IR" sz="2000" dirty="0" err="1">
                <a:latin typeface="Arabic Typesetting" panose="03020402040406030203" pitchFamily="66" charset="-78"/>
                <a:cs typeface="Arabic Typesetting" panose="03020402040406030203" pitchFamily="66" charset="-78"/>
              </a:rPr>
              <a:t>می‌شود</a:t>
            </a:r>
            <a:r>
              <a:rPr lang="fa-IR" sz="2000" dirty="0">
                <a:latin typeface="Arabic Typesetting" panose="03020402040406030203" pitchFamily="66" charset="-78"/>
                <a:cs typeface="Arabic Typesetting" panose="03020402040406030203" pitchFamily="66" charset="-78"/>
              </a:rPr>
              <a:t> و شما </a:t>
            </a:r>
            <a:r>
              <a:rPr lang="fa-IR" sz="2000" dirty="0" err="1">
                <a:latin typeface="Arabic Typesetting" panose="03020402040406030203" pitchFamily="66" charset="-78"/>
                <a:cs typeface="Arabic Typesetting" panose="03020402040406030203" pitchFamily="66" charset="-78"/>
              </a:rPr>
              <a:t>می‌توانید</a:t>
            </a:r>
            <a:r>
              <a:rPr lang="fa-IR" sz="2000" dirty="0">
                <a:latin typeface="Arabic Typesetting" panose="03020402040406030203" pitchFamily="66" charset="-78"/>
                <a:cs typeface="Arabic Typesetting" panose="03020402040406030203" pitchFamily="66" charset="-78"/>
              </a:rPr>
              <a:t> از تجربه آن لذت ببرید. از طرفی مشکل خشک بودن </a:t>
            </a:r>
            <a:r>
              <a:rPr lang="fa-IR" sz="2000" dirty="0" err="1">
                <a:latin typeface="Arabic Typesetting" panose="03020402040406030203" pitchFamily="66" charset="-78"/>
                <a:cs typeface="Arabic Typesetting" panose="03020402040406030203" pitchFamily="66" charset="-78"/>
              </a:rPr>
              <a:t>انیمیشن‌های</a:t>
            </a:r>
            <a:r>
              <a:rPr lang="fa-IR" sz="2000" dirty="0">
                <a:latin typeface="Arabic Typesetting" panose="03020402040406030203" pitchFamily="66" charset="-78"/>
                <a:cs typeface="Arabic Typesetting" panose="03020402040406030203" pitchFamily="66" charset="-78"/>
              </a:rPr>
              <a:t> بازی حل شده. </a:t>
            </a:r>
            <a:r>
              <a:rPr lang="fa-IR" sz="2000" dirty="0" err="1">
                <a:latin typeface="Arabic Typesetting" panose="03020402040406030203" pitchFamily="66" charset="-78"/>
                <a:cs typeface="Arabic Typesetting" panose="03020402040406030203" pitchFamily="66" charset="-78"/>
              </a:rPr>
              <a:t>کارکتر</a:t>
            </a:r>
            <a:r>
              <a:rPr lang="fa-IR" sz="2000" dirty="0">
                <a:latin typeface="Arabic Typesetting" panose="03020402040406030203" pitchFamily="66" charset="-78"/>
                <a:cs typeface="Arabic Typesetting" panose="03020402040406030203" pitchFamily="66" charset="-78"/>
              </a:rPr>
              <a:t> اصلی بازی یا در واقع مختار </a:t>
            </a:r>
            <a:r>
              <a:rPr lang="fa-IR" sz="2000" dirty="0" err="1">
                <a:latin typeface="Arabic Typesetting" panose="03020402040406030203" pitchFamily="66" charset="-78"/>
                <a:cs typeface="Arabic Typesetting" panose="03020402040406030203" pitchFamily="66" charset="-78"/>
              </a:rPr>
              <a:t>حرکاتش</a:t>
            </a:r>
            <a:r>
              <a:rPr lang="fa-IR" sz="2000" dirty="0">
                <a:latin typeface="Arabic Typesetting" panose="03020402040406030203" pitchFamily="66" charset="-78"/>
                <a:cs typeface="Arabic Typesetting" panose="03020402040406030203" pitchFamily="66" charset="-78"/>
              </a:rPr>
              <a:t> را </a:t>
            </a:r>
            <a:r>
              <a:rPr lang="fa-IR" sz="2000" dirty="0" err="1">
                <a:latin typeface="Arabic Typesetting" panose="03020402040406030203" pitchFamily="66" charset="-78"/>
                <a:cs typeface="Arabic Typesetting" panose="03020402040406030203" pitchFamily="66" charset="-78"/>
              </a:rPr>
              <a:t>فوق‌العاده</a:t>
            </a:r>
            <a:r>
              <a:rPr lang="fa-IR" sz="2000" dirty="0">
                <a:latin typeface="Arabic Typesetting" panose="03020402040406030203" pitchFamily="66" charset="-78"/>
                <a:cs typeface="Arabic Typesetting" panose="03020402040406030203" pitchFamily="66" charset="-78"/>
              </a:rPr>
              <a:t> </a:t>
            </a:r>
            <a:r>
              <a:rPr lang="fa-IR" sz="2000" dirty="0" err="1">
                <a:latin typeface="Arabic Typesetting" panose="03020402040406030203" pitchFamily="66" charset="-78"/>
                <a:cs typeface="Arabic Typesetting" panose="03020402040406030203" pitchFamily="66" charset="-78"/>
              </a:rPr>
              <a:t>نرم‌تر</a:t>
            </a:r>
            <a:r>
              <a:rPr lang="fa-IR" sz="2000" dirty="0">
                <a:latin typeface="Arabic Typesetting" panose="03020402040406030203" pitchFamily="66" charset="-78"/>
                <a:cs typeface="Arabic Typesetting" panose="03020402040406030203" pitchFamily="66" charset="-78"/>
              </a:rPr>
              <a:t> انجام </a:t>
            </a:r>
            <a:r>
              <a:rPr lang="fa-IR" sz="2000" dirty="0" err="1">
                <a:latin typeface="Arabic Typesetting" panose="03020402040406030203" pitchFamily="66" charset="-78"/>
                <a:cs typeface="Arabic Typesetting" panose="03020402040406030203" pitchFamily="66" charset="-78"/>
              </a:rPr>
              <a:t>می‌دهد</a:t>
            </a:r>
            <a:r>
              <a:rPr lang="fa-IR" sz="2000" dirty="0">
                <a:latin typeface="Arabic Typesetting" panose="03020402040406030203" pitchFamily="66" charset="-78"/>
                <a:cs typeface="Arabic Typesetting" panose="03020402040406030203" pitchFamily="66" charset="-78"/>
              </a:rPr>
              <a:t> که خودش یک پیشرفت بزرگ محسوب </a:t>
            </a:r>
            <a:r>
              <a:rPr lang="fa-IR" sz="2000" dirty="0" err="1">
                <a:latin typeface="Arabic Typesetting" panose="03020402040406030203" pitchFamily="66" charset="-78"/>
                <a:cs typeface="Arabic Typesetting" panose="03020402040406030203" pitchFamily="66" charset="-78"/>
              </a:rPr>
              <a:t>می‌شود</a:t>
            </a:r>
            <a:endParaRPr lang="en-US" sz="2000" dirty="0">
              <a:latin typeface="Arabic Typesetting" panose="03020402040406030203" pitchFamily="66" charset="-78"/>
              <a:cs typeface="Arabic Typesetting" panose="03020402040406030203" pitchFamily="66" charset="-78"/>
            </a:endParaRPr>
          </a:p>
        </p:txBody>
      </p:sp>
      <p:sp>
        <p:nvSpPr>
          <p:cNvPr id="3" name="Text Placeholder 2">
            <a:extLst>
              <a:ext uri="{FF2B5EF4-FFF2-40B4-BE49-F238E27FC236}">
                <a16:creationId xmlns:a16="http://schemas.microsoft.com/office/drawing/2014/main" id="{CD902BE5-DDE8-4F60-B120-9C4572CC4C08}"/>
              </a:ext>
            </a:extLst>
          </p:cNvPr>
          <p:cNvSpPr>
            <a:spLocks noGrp="1"/>
          </p:cNvSpPr>
          <p:nvPr>
            <p:ph type="body" sz="half" idx="2"/>
          </p:nvPr>
        </p:nvSpPr>
        <p:spPr/>
        <p:txBody>
          <a:bodyPr/>
          <a:lstStyle/>
          <a:p>
            <a:endParaRPr lang="en-US"/>
          </a:p>
        </p:txBody>
      </p:sp>
      <p:pic>
        <p:nvPicPr>
          <p:cNvPr id="6" name="Picture Placeholder 5">
            <a:extLst>
              <a:ext uri="{FF2B5EF4-FFF2-40B4-BE49-F238E27FC236}">
                <a16:creationId xmlns:a16="http://schemas.microsoft.com/office/drawing/2014/main" id="{13920BA9-70EB-4570-88D3-4C06DEB6F0E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937" r="21937"/>
          <a:stretch>
            <a:fillRect/>
          </a:stretch>
        </p:blipFill>
        <p:spPr/>
      </p:pic>
    </p:spTree>
    <p:extLst>
      <p:ext uri="{BB962C8B-B14F-4D97-AF65-F5344CB8AC3E}">
        <p14:creationId xmlns:p14="http://schemas.microsoft.com/office/powerpoint/2010/main" val="11514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DEB7-2E76-4660-92F6-05CD8181D5B3}"/>
              </a:ext>
            </a:extLst>
          </p:cNvPr>
          <p:cNvSpPr>
            <a:spLocks noGrp="1"/>
          </p:cNvSpPr>
          <p:nvPr>
            <p:ph type="title"/>
          </p:nvPr>
        </p:nvSpPr>
        <p:spPr/>
        <p:txBody>
          <a:bodyPr/>
          <a:lstStyle/>
          <a:p>
            <a:r>
              <a:rPr lang="fa-IR" sz="3200" dirty="0">
                <a:latin typeface="Arabic Typesetting" panose="03020402040406030203" pitchFamily="66" charset="-78"/>
                <a:cs typeface="Arabic Typesetting" panose="03020402040406030203" pitchFamily="66" charset="-78"/>
              </a:rPr>
              <a:t>مختار: فصل قیام یک گام رو به جلو نسبت به سفیر عشق محسوب </a:t>
            </a:r>
            <a:r>
              <a:rPr lang="fa-IR" sz="3200" dirty="0" err="1">
                <a:latin typeface="Arabic Typesetting" panose="03020402040406030203" pitchFamily="66" charset="-78"/>
                <a:cs typeface="Arabic Typesetting" panose="03020402040406030203" pitchFamily="66" charset="-78"/>
              </a:rPr>
              <a:t>می‌شود</a:t>
            </a:r>
            <a:r>
              <a:rPr lang="fa-IR" sz="3200" dirty="0">
                <a:latin typeface="Arabic Typesetting" panose="03020402040406030203" pitchFamily="66" charset="-78"/>
                <a:cs typeface="Arabic Typesetting" panose="03020402040406030203" pitchFamily="66" charset="-78"/>
              </a:rPr>
              <a:t>. بسیاری از مشکلات فنی حل </a:t>
            </a:r>
            <a:r>
              <a:rPr lang="fa-IR" sz="3200" dirty="0" err="1">
                <a:latin typeface="Arabic Typesetting" panose="03020402040406030203" pitchFamily="66" charset="-78"/>
                <a:cs typeface="Arabic Typesetting" panose="03020402040406030203" pitchFamily="66" charset="-78"/>
              </a:rPr>
              <a:t>شده‌اند</a:t>
            </a:r>
            <a:r>
              <a:rPr lang="fa-IR" sz="3200" dirty="0">
                <a:latin typeface="Arabic Typesetting" panose="03020402040406030203" pitchFamily="66" charset="-78"/>
                <a:cs typeface="Arabic Typesetting" panose="03020402040406030203" pitchFamily="66" charset="-78"/>
              </a:rPr>
              <a:t> و همچنان برخی مشکلات دیگر وجود دارد که امیدواریم در </a:t>
            </a:r>
            <a:r>
              <a:rPr lang="fa-IR" sz="3200" dirty="0" err="1">
                <a:latin typeface="Arabic Typesetting" panose="03020402040406030203" pitchFamily="66" charset="-78"/>
                <a:cs typeface="Arabic Typesetting" panose="03020402040406030203" pitchFamily="66" charset="-78"/>
              </a:rPr>
              <a:t>به‌روز‌رسانی‌های</a:t>
            </a:r>
            <a:r>
              <a:rPr lang="fa-IR" sz="3200" dirty="0">
                <a:latin typeface="Arabic Typesetting" panose="03020402040406030203" pitchFamily="66" charset="-78"/>
                <a:cs typeface="Arabic Typesetting" panose="03020402040406030203" pitchFamily="66" charset="-78"/>
              </a:rPr>
              <a:t> آینده بازی برطرف شوند. اما آنچه در ابتدای متن گفتم را فراموش نکنید. اگر دوست داریم فاصله صنعت </a:t>
            </a:r>
            <a:r>
              <a:rPr lang="fa-IR" sz="3200" dirty="0" err="1">
                <a:latin typeface="Arabic Typesetting" panose="03020402040406030203" pitchFamily="66" charset="-78"/>
                <a:cs typeface="Arabic Typesetting" panose="03020402040406030203" pitchFamily="66" charset="-78"/>
              </a:rPr>
              <a:t>بازی‌سازی</a:t>
            </a:r>
            <a:r>
              <a:rPr lang="fa-IR" sz="3200" dirty="0">
                <a:latin typeface="Arabic Typesetting" panose="03020402040406030203" pitchFamily="66" charset="-78"/>
                <a:cs typeface="Arabic Typesetting" panose="03020402040406030203" pitchFamily="66" charset="-78"/>
              </a:rPr>
              <a:t> داخلی با استانداردهای جهانی به کمترین میزان ممکن برسد باید از محصولات آن حمایت کنیم.</a:t>
            </a:r>
            <a:endParaRPr lang="en-US" sz="3200" dirty="0">
              <a:latin typeface="Arabic Typesetting" panose="03020402040406030203" pitchFamily="66" charset="-78"/>
              <a:cs typeface="Arabic Typesetting" panose="03020402040406030203" pitchFamily="66" charset="-78"/>
            </a:endParaRPr>
          </a:p>
        </p:txBody>
      </p:sp>
      <p:sp>
        <p:nvSpPr>
          <p:cNvPr id="3" name="Text Placeholder 2">
            <a:extLst>
              <a:ext uri="{FF2B5EF4-FFF2-40B4-BE49-F238E27FC236}">
                <a16:creationId xmlns:a16="http://schemas.microsoft.com/office/drawing/2014/main" id="{8994FA5A-2ABB-4226-BD79-6C2140057632}"/>
              </a:ext>
            </a:extLst>
          </p:cNvPr>
          <p:cNvSpPr>
            <a:spLocks noGrp="1"/>
          </p:cNvSpPr>
          <p:nvPr>
            <p:ph type="body" sz="half" idx="2"/>
          </p:nvPr>
        </p:nvSpPr>
        <p:spPr/>
        <p:txBody>
          <a:bodyPr/>
          <a:lstStyle/>
          <a:p>
            <a:endParaRPr lang="en-US"/>
          </a:p>
        </p:txBody>
      </p:sp>
      <p:pic>
        <p:nvPicPr>
          <p:cNvPr id="9" name="Picture Placeholder 8">
            <a:extLst>
              <a:ext uri="{FF2B5EF4-FFF2-40B4-BE49-F238E27FC236}">
                <a16:creationId xmlns:a16="http://schemas.microsoft.com/office/drawing/2014/main" id="{8A12F351-6A63-41C4-BF5E-181C911D5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75" r="21875"/>
          <a:stretch>
            <a:fillRect/>
          </a:stretch>
        </p:blipFill>
        <p:spPr/>
      </p:pic>
    </p:spTree>
    <p:extLst>
      <p:ext uri="{BB962C8B-B14F-4D97-AF65-F5344CB8AC3E}">
        <p14:creationId xmlns:p14="http://schemas.microsoft.com/office/powerpoint/2010/main" val="7160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DAB4-D562-44AD-A69B-86AA14FE109F}"/>
              </a:ext>
            </a:extLst>
          </p:cNvPr>
          <p:cNvSpPr>
            <a:spLocks noGrp="1"/>
          </p:cNvSpPr>
          <p:nvPr>
            <p:ph type="title"/>
          </p:nvPr>
        </p:nvSpPr>
        <p:spPr/>
        <p:txBody>
          <a:bodyPr/>
          <a:lstStyle/>
          <a:p>
            <a:r>
              <a:rPr lang="fa-IR" sz="3200" dirty="0">
                <a:latin typeface="Arabic Typesetting" panose="03020402040406030203" pitchFamily="66" charset="-78"/>
                <a:cs typeface="Arabic Typesetting" panose="03020402040406030203" pitchFamily="66" charset="-78"/>
              </a:rPr>
              <a:t>مشخصات این بازی                         </a:t>
            </a:r>
            <a:br>
              <a:rPr lang="fa-IR" sz="3200" dirty="0">
                <a:latin typeface="Arabic Typesetting" panose="03020402040406030203" pitchFamily="66" charset="-78"/>
                <a:cs typeface="Arabic Typesetting" panose="03020402040406030203" pitchFamily="66" charset="-78"/>
              </a:rPr>
            </a:br>
            <a:r>
              <a:rPr lang="fa-IR" sz="3200" dirty="0">
                <a:latin typeface="Arabic Typesetting" panose="03020402040406030203" pitchFamily="66" charset="-78"/>
                <a:cs typeface="Arabic Typesetting" panose="03020402040406030203" pitchFamily="66" charset="-78"/>
              </a:rPr>
              <a:t> </a:t>
            </a:r>
            <a:br>
              <a:rPr lang="fa-IR" sz="3200" dirty="0">
                <a:latin typeface="Arabic Typesetting" panose="03020402040406030203" pitchFamily="66" charset="-78"/>
                <a:cs typeface="Arabic Typesetting" panose="03020402040406030203" pitchFamily="66" charset="-78"/>
              </a:rPr>
            </a:br>
            <a:r>
              <a:rPr lang="fa-IR" sz="3200" dirty="0">
                <a:latin typeface="Arabic Typesetting" panose="03020402040406030203" pitchFamily="66" charset="-78"/>
                <a:cs typeface="Arabic Typesetting" panose="03020402040406030203" pitchFamily="66" charset="-78"/>
              </a:rPr>
              <a:t>حجم:11 </a:t>
            </a:r>
            <a:r>
              <a:rPr lang="fa-IR" sz="3200" dirty="0" err="1">
                <a:latin typeface="Arabic Typesetting" panose="03020402040406030203" pitchFamily="66" charset="-78"/>
                <a:cs typeface="Arabic Typesetting" panose="03020402040406030203" pitchFamily="66" charset="-78"/>
              </a:rPr>
              <a:t>گیگابایت</a:t>
            </a:r>
            <a:r>
              <a:rPr lang="fa-IR" sz="3200" dirty="0">
                <a:latin typeface="Arabic Typesetting" panose="03020402040406030203" pitchFamily="66" charset="-78"/>
                <a:cs typeface="Arabic Typesetting" panose="03020402040406030203" pitchFamily="66" charset="-78"/>
              </a:rPr>
              <a:t>                       </a:t>
            </a:r>
            <a:br>
              <a:rPr lang="fa-IR" sz="3200" dirty="0">
                <a:latin typeface="Arabic Typesetting" panose="03020402040406030203" pitchFamily="66" charset="-78"/>
                <a:cs typeface="Arabic Typesetting" panose="03020402040406030203" pitchFamily="66" charset="-78"/>
              </a:rPr>
            </a:br>
            <a:br>
              <a:rPr lang="fa-IR" sz="3200" dirty="0">
                <a:latin typeface="Arabic Typesetting" panose="03020402040406030203" pitchFamily="66" charset="-78"/>
                <a:cs typeface="Arabic Typesetting" panose="03020402040406030203" pitchFamily="66" charset="-78"/>
              </a:rPr>
            </a:br>
            <a:r>
              <a:rPr lang="fa-IR" sz="3200" dirty="0" err="1">
                <a:latin typeface="Arabic Typesetting" panose="03020402040406030203" pitchFamily="66" charset="-78"/>
                <a:cs typeface="Arabic Typesetting" panose="03020402040406030203" pitchFamily="66" charset="-78"/>
              </a:rPr>
              <a:t>نوع:بازی</a:t>
            </a:r>
            <a:r>
              <a:rPr lang="fa-IR" sz="3200" dirty="0">
                <a:latin typeface="Arabic Typesetting" panose="03020402040406030203" pitchFamily="66" charset="-78"/>
                <a:cs typeface="Arabic Typesetting" panose="03020402040406030203" pitchFamily="66" charset="-78"/>
              </a:rPr>
              <a:t> ویندوز                        </a:t>
            </a:r>
            <a:br>
              <a:rPr lang="fa-IR" sz="3200" dirty="0">
                <a:latin typeface="Arabic Typesetting" panose="03020402040406030203" pitchFamily="66" charset="-78"/>
                <a:cs typeface="Arabic Typesetting" panose="03020402040406030203" pitchFamily="66" charset="-78"/>
              </a:rPr>
            </a:br>
            <a:br>
              <a:rPr lang="fa-IR" sz="3200" dirty="0">
                <a:latin typeface="Arabic Typesetting" panose="03020402040406030203" pitchFamily="66" charset="-78"/>
                <a:cs typeface="Arabic Typesetting" panose="03020402040406030203" pitchFamily="66" charset="-78"/>
              </a:rPr>
            </a:br>
            <a:r>
              <a:rPr lang="fa-IR" sz="3200" dirty="0">
                <a:latin typeface="Arabic Typesetting" panose="03020402040406030203" pitchFamily="66" charset="-78"/>
                <a:cs typeface="Arabic Typesetting" panose="03020402040406030203" pitchFamily="66" charset="-78"/>
              </a:rPr>
              <a:t>دسته بندی: اکشن                          </a:t>
            </a:r>
            <a:br>
              <a:rPr lang="fa-IR" sz="3200" dirty="0">
                <a:latin typeface="Arabic Typesetting" panose="03020402040406030203" pitchFamily="66" charset="-78"/>
                <a:cs typeface="Arabic Typesetting" panose="03020402040406030203" pitchFamily="66" charset="-78"/>
              </a:rPr>
            </a:br>
            <a:br>
              <a:rPr lang="fa-IR" sz="3200" dirty="0">
                <a:latin typeface="Arabic Typesetting" panose="03020402040406030203" pitchFamily="66" charset="-78"/>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Text Placeholder 2">
            <a:extLst>
              <a:ext uri="{FF2B5EF4-FFF2-40B4-BE49-F238E27FC236}">
                <a16:creationId xmlns:a16="http://schemas.microsoft.com/office/drawing/2014/main" id="{F6FD2782-5B82-40A5-B59F-57D92111D4CD}"/>
              </a:ext>
            </a:extLst>
          </p:cNvPr>
          <p:cNvSpPr>
            <a:spLocks noGrp="1"/>
          </p:cNvSpPr>
          <p:nvPr>
            <p:ph type="body" sz="half" idx="2"/>
          </p:nvPr>
        </p:nvSpPr>
        <p:spPr/>
        <p:txBody>
          <a:bodyPr/>
          <a:lstStyle/>
          <a:p>
            <a:endParaRPr lang="en-US" dirty="0"/>
          </a:p>
        </p:txBody>
      </p:sp>
      <p:pic>
        <p:nvPicPr>
          <p:cNvPr id="15" name="Picture Placeholder 14">
            <a:extLst>
              <a:ext uri="{FF2B5EF4-FFF2-40B4-BE49-F238E27FC236}">
                <a16:creationId xmlns:a16="http://schemas.microsoft.com/office/drawing/2014/main" id="{3FA484DB-4073-48FC-8AFD-E1B5065F596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875" r="21875"/>
          <a:stretch>
            <a:fillRect/>
          </a:stretch>
        </p:blipFill>
        <p:spPr/>
      </p:pic>
    </p:spTree>
    <p:extLst>
      <p:ext uri="{BB962C8B-B14F-4D97-AF65-F5344CB8AC3E}">
        <p14:creationId xmlns:p14="http://schemas.microsoft.com/office/powerpoint/2010/main" val="27776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2B3D-788E-42E5-9F1A-7B733901F8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55667A1-5328-46EE-A683-A59A97218E2C}"/>
              </a:ext>
            </a:extLst>
          </p:cNvPr>
          <p:cNvSpPr>
            <a:spLocks noGrp="1"/>
          </p:cNvSpPr>
          <p:nvPr>
            <p:ph type="body" sz="half" idx="2"/>
          </p:nvPr>
        </p:nvSpPr>
        <p:spPr/>
        <p:txBody>
          <a:bodyPr/>
          <a:lstStyle/>
          <a:p>
            <a:endParaRPr lang="en-US"/>
          </a:p>
        </p:txBody>
      </p:sp>
      <p:sp>
        <p:nvSpPr>
          <p:cNvPr id="4" name="Picture Placeholder 3">
            <a:extLst>
              <a:ext uri="{FF2B5EF4-FFF2-40B4-BE49-F238E27FC236}">
                <a16:creationId xmlns:a16="http://schemas.microsoft.com/office/drawing/2014/main" id="{18325846-DE7D-4AFB-9087-7840BA1751C0}"/>
              </a:ext>
            </a:extLst>
          </p:cNvPr>
          <p:cNvSpPr>
            <a:spLocks noGrp="1"/>
          </p:cNvSpPr>
          <p:nvPr>
            <p:ph type="pic" idx="1"/>
          </p:nvPr>
        </p:nvSpPr>
        <p:spPr/>
      </p:sp>
      <p:pic>
        <p:nvPicPr>
          <p:cNvPr id="6" name="be54e4be5aec117bb14618c79832200137681568-1080p">
            <a:hlinkClick r:id="" action="ppaction://media"/>
            <a:extLst>
              <a:ext uri="{FF2B5EF4-FFF2-40B4-BE49-F238E27FC236}">
                <a16:creationId xmlns:a16="http://schemas.microsoft.com/office/drawing/2014/main" id="{A3A81DE5-6238-41A8-9930-01A8648D8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8825" cy="6856413"/>
          </a:xfrm>
          <a:prstGeom prst="rect">
            <a:avLst/>
          </a:prstGeom>
        </p:spPr>
      </p:pic>
    </p:spTree>
    <p:extLst>
      <p:ext uri="{BB962C8B-B14F-4D97-AF65-F5344CB8AC3E}">
        <p14:creationId xmlns:p14="http://schemas.microsoft.com/office/powerpoint/2010/main" val="365686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01115" id="{6D802E96-7B24-457C-A326-69AF839D4486}" vid="{C3FFE3C6-9A62-4BEA-9FE0-A8BC12B9BCCA}"/>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0563B-C646-42AF-9D0D-76DF086793C3}">
  <ds:schemaRefs>
    <ds:schemaRef ds:uri="http://schemas.microsoft.com/sharepoint/v3/contenttype/forms"/>
  </ds:schemaRefs>
</ds:datastoreItem>
</file>

<file path=customXml/itemProps2.xml><?xml version="1.0" encoding="utf-8"?>
<ds:datastoreItem xmlns:ds="http://schemas.openxmlformats.org/officeDocument/2006/customXml" ds:itemID="{C335E791-7449-4708-8DE9-182EC4D8A134}">
  <ds:schemaRefs>
    <ds:schemaRef ds:uri="http://purl.org/dc/elements/1.1/"/>
    <ds:schemaRef ds:uri="4873beb7-5857-4685-be1f-d57550cc96cc"/>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Woodgrain nature presentation (widescreen)</Template>
  <TotalTime>50</TotalTime>
  <Words>448</Words>
  <Application>Microsoft Office PowerPoint</Application>
  <PresentationFormat>Custom</PresentationFormat>
  <Paragraphs>8</Paragraphs>
  <Slides>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Arabic Typesetting</vt:lpstr>
      <vt:lpstr>Arial</vt:lpstr>
      <vt:lpstr>Calibri</vt:lpstr>
      <vt:lpstr>Century</vt:lpstr>
      <vt:lpstr>Traditional Arabic</vt:lpstr>
      <vt:lpstr>Urdu Typesetting</vt:lpstr>
      <vt:lpstr>Woodgrain 16x9</vt:lpstr>
      <vt:lpstr>بسم الله رحمان رحیم</vt:lpstr>
      <vt:lpstr>مختار:فصل قیام</vt:lpstr>
      <vt:lpstr>همانطور که از اسم این بازی پیداست بازی مربوط به زمانی می شود که مختار برای انتقام از قاتلان امام حسین قیام کرد چون او در     زمان واقعه کربلا در زندان بود              </vt:lpstr>
      <vt:lpstr>اگر سریال مختار را تماشا کرده باشید خط داستانی بازی و حوادث آن کاملا برایتان آشناست. این بار قرار است کنترل ابو اسحاق را دست بگیرید و برای خون‌خواهی امام حسین (ع) و یارانش علیه یزید قیام کنید. در این بین با شخصیت‌های متعددی از جمله مهران (که در قسمت اول کنترلش را به دست داشتیم)، عبدالله ابن زبیر، ابن زیاد، محمد حنفیه و… مواجه می‌شوید. شخصیت‌هایی واقعی که بخشی از روایت داستان به عهده آنان گذاشته شده و شما را در جریان رویدادهای تاریخی آن زمان قرار می‌دهند. مسئله‌ای که درخصوص بازی‌هایی با داستان‌های واقعی وجود دارد این است که ما تمام اتفاقاتی که قرار است درجریانشان قرار بگیریم را پیشاپیش می‌دانیم. تنها مسئله‌ای که می‌تواند این مسئله را پوشش دهد روایت خلاقانه داستان و بکارگیری صحیح آن برای طراحی مراحل بازی است.</vt:lpstr>
      <vt:lpstr>مختار: فصل قیام ۱۲ مرحله دارد. طی این ۱۲ مرحله شما مختار را از اعماق زندان ابن زیاد تا روشن کردن آتش قیام همراهی می‌کنید. اگر سفیر عشق را بازی کرده باشید همه چیز در مختار: فصل قیام برایتان آشناست. همان چهارچوب حفظ شده اما این بار استودیو رسانا شکوه کویر تلاش کرده تا برخی از ایراداتی که به بُعد فنی بازی وارد بود را برطرف کند. برای مثال یکی از بزرگ‌ترین ایرادات سفیر عشق بهینه نبودن آن بود. شما برای اجرای بازی با خیال راحت نیاز به یک سیستم قدرتمند گیمینگ داشتید. اما مختار: فصل قیام درگیر این مشکل نیست. بازی به راحتی و با پرفورمنسی مناسب روی سیستم‌های ضعیف اجرا می‌شود و شما می‌توانید از تجربه آن لذت ببرید. از طرفی مشکل خشک بودن انیمیشن‌های بازی حل شده. کارکتر اصلی بازی یا در واقع مختار حرکاتش را فوق‌العاده نرم‌تر انجام می‌دهد که خودش یک پیشرفت بزرگ محسوب می‌شود</vt:lpstr>
      <vt:lpstr>مختار: فصل قیام یک گام رو به جلو نسبت به سفیر عشق محسوب می‌شود. بسیاری از مشکلات فنی حل شده‌اند و همچنان برخی مشکلات دیگر وجود دارد که امیدواریم در به‌روز‌رسانی‌های آینده بازی برطرف شوند. اما آنچه در ابتدای متن گفتم را فراموش نکنید. اگر دوست داریم فاصله صنعت بازی‌سازی داخلی با استانداردهای جهانی به کمترین میزان ممکن برسد باید از محصولات آن حمایت کنیم.</vt:lpstr>
      <vt:lpstr>مشخصات این بازی                            حجم:11 گیگابایت                         نوع:بازی ویندوز                          دسته بندی: اکشن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رحمان رحیم</dc:title>
  <dc:creator>Mohsen PC</dc:creator>
  <cp:lastModifiedBy>Mohsen PC</cp:lastModifiedBy>
  <cp:revision>8</cp:revision>
  <dcterms:created xsi:type="dcterms:W3CDTF">2021-10-04T15:56:25Z</dcterms:created>
  <dcterms:modified xsi:type="dcterms:W3CDTF">2021-10-05T14:46:56Z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